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6910" autoAdjust="0"/>
  </p:normalViewPr>
  <p:slideViewPr>
    <p:cSldViewPr>
      <p:cViewPr varScale="1">
        <p:scale>
          <a:sx n="60" d="100"/>
          <a:sy n="60" d="100"/>
        </p:scale>
        <p:origin x="-144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90160-4FF5-47FB-81CA-76C1AA8F7811}" type="datetimeFigureOut">
              <a:rPr lang="en-US" smtClean="0"/>
              <a:t>8/15/2010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2DBB4E-A80A-4DDA-B1EB-4359D298BFA8}"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41.7  Transitional cell tumour seen on an IVU as a filling defect in the distal ureter. </a:t>
            </a:r>
          </a:p>
          <a:p>
            <a:endParaRPr lang="en-IN" dirty="0"/>
          </a:p>
        </p:txBody>
      </p:sp>
      <p:sp>
        <p:nvSpPr>
          <p:cNvPr id="4" name="Slide Number Placeholder 3"/>
          <p:cNvSpPr>
            <a:spLocks noGrp="1"/>
          </p:cNvSpPr>
          <p:nvPr>
            <p:ph type="sldNum" sz="quarter" idx="10"/>
          </p:nvPr>
        </p:nvSpPr>
        <p:spPr/>
        <p:txBody>
          <a:bodyPr/>
          <a:lstStyle/>
          <a:p>
            <a:fld id="{912DBB4E-A80A-4DDA-B1EB-4359D298BFA8}" type="slidenum">
              <a:rPr lang="en-IN" smtClean="0"/>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40.1  Renal cell carcinoma</a:t>
            </a:r>
            <a:r>
              <a:rPr lang="en-IN" sz="1200" b="0" kern="1200" dirty="0" smtClean="0">
                <a:solidFill>
                  <a:schemeClr val="tx1"/>
                </a:solidFill>
                <a:latin typeface="+mn-lt"/>
                <a:ea typeface="+mn-ea"/>
                <a:cs typeface="+mn-cs"/>
              </a:rPr>
              <a:t>. (A) Nephrotomogram of IVU demonstrates loss of the normal lateral contour of the left kidney and calyceal splaying. (B) Ultrasound demonstrates a homogeneous mass of reduced reflectivity. (C) CT confirms the presence of an enhancing mass with a necrotic centre in keeping with a renal cell carcinoma. </a:t>
            </a:r>
          </a:p>
          <a:p>
            <a:endParaRPr lang="en-IN" b="0" dirty="0"/>
          </a:p>
        </p:txBody>
      </p:sp>
      <p:sp>
        <p:nvSpPr>
          <p:cNvPr id="4" name="Slide Number Placeholder 3"/>
          <p:cNvSpPr>
            <a:spLocks noGrp="1"/>
          </p:cNvSpPr>
          <p:nvPr>
            <p:ph type="sldNum" sz="quarter" idx="10"/>
          </p:nvPr>
        </p:nvSpPr>
        <p:spPr/>
        <p:txBody>
          <a:bodyPr/>
          <a:lstStyle/>
          <a:p>
            <a:fld id="{912DBB4E-A80A-4DDA-B1EB-4359D298BFA8}" type="slidenum">
              <a:rPr lang="en-IN" smtClean="0"/>
              <a:t>11</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40.4  Ultrasound of a renal cyst. </a:t>
            </a:r>
            <a:r>
              <a:rPr lang="en-IN" sz="1200" b="0" kern="1200" dirty="0" smtClean="0">
                <a:solidFill>
                  <a:schemeClr val="tx1"/>
                </a:solidFill>
                <a:latin typeface="+mn-lt"/>
                <a:ea typeface="+mn-ea"/>
                <a:cs typeface="+mn-cs"/>
              </a:rPr>
              <a:t>Ultrasound demonstrates a well-defined lesion with no internal echoes and enhanced through transmission. There are fine foci of linear calcification in the wall, making the lesion </a:t>
            </a:r>
            <a:r>
              <a:rPr lang="en-IN" sz="1200" b="0" kern="1200" dirty="0" err="1" smtClean="0">
                <a:solidFill>
                  <a:schemeClr val="tx1"/>
                </a:solidFill>
                <a:latin typeface="+mn-lt"/>
                <a:ea typeface="+mn-ea"/>
                <a:cs typeface="+mn-cs"/>
              </a:rPr>
              <a:t>Bosniak</a:t>
            </a:r>
            <a:r>
              <a:rPr lang="en-IN" sz="1200" b="0" kern="1200" dirty="0" smtClean="0">
                <a:solidFill>
                  <a:schemeClr val="tx1"/>
                </a:solidFill>
                <a:latin typeface="+mn-lt"/>
                <a:ea typeface="+mn-ea"/>
                <a:cs typeface="+mn-cs"/>
              </a:rPr>
              <a:t> class II. </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40.5  </a:t>
            </a:r>
            <a:r>
              <a:rPr lang="en-IN" sz="1200" b="1" kern="1200" dirty="0" err="1" smtClean="0">
                <a:solidFill>
                  <a:schemeClr val="tx1"/>
                </a:solidFill>
                <a:latin typeface="+mn-lt"/>
                <a:ea typeface="+mn-ea"/>
                <a:cs typeface="+mn-cs"/>
              </a:rPr>
              <a:t>Bosniak</a:t>
            </a:r>
            <a:r>
              <a:rPr lang="en-IN" sz="1200" b="1" kern="1200" dirty="0" smtClean="0">
                <a:solidFill>
                  <a:schemeClr val="tx1"/>
                </a:solidFill>
                <a:latin typeface="+mn-lt"/>
                <a:ea typeface="+mn-ea"/>
                <a:cs typeface="+mn-cs"/>
              </a:rPr>
              <a:t> class II cyst. </a:t>
            </a:r>
            <a:r>
              <a:rPr lang="en-IN" sz="1200" b="0" kern="1200" dirty="0" smtClean="0">
                <a:solidFill>
                  <a:schemeClr val="tx1"/>
                </a:solidFill>
                <a:latin typeface="+mn-lt"/>
                <a:ea typeface="+mn-ea"/>
                <a:cs typeface="+mn-cs"/>
              </a:rPr>
              <a:t>Coronal post contrast CT. This complex cyst in the right kidney was difficult to evaluate in the axial plane and best examined in this coronal section.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b="0" kern="1200" dirty="0" smtClean="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912DBB4E-A80A-4DDA-B1EB-4359D298BFA8}" type="slidenum">
              <a:rPr lang="en-IN" smtClean="0"/>
              <a:t>12</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40.6  CT of haemorrhagic renal cyst. </a:t>
            </a:r>
            <a:r>
              <a:rPr lang="en-IN" sz="1200" b="0" kern="1200" dirty="0" smtClean="0">
                <a:solidFill>
                  <a:schemeClr val="tx1"/>
                </a:solidFill>
                <a:latin typeface="+mn-lt"/>
                <a:ea typeface="+mn-ea"/>
                <a:cs typeface="+mn-cs"/>
              </a:rPr>
              <a:t>(A) </a:t>
            </a:r>
            <a:r>
              <a:rPr lang="en-IN" sz="1200" b="0" kern="1200" dirty="0" err="1" smtClean="0">
                <a:solidFill>
                  <a:schemeClr val="tx1"/>
                </a:solidFill>
                <a:latin typeface="+mn-lt"/>
                <a:ea typeface="+mn-ea"/>
                <a:cs typeface="+mn-cs"/>
              </a:rPr>
              <a:t>Precontrast</a:t>
            </a:r>
            <a:r>
              <a:rPr lang="en-IN" sz="1200" b="0" kern="1200" dirty="0" smtClean="0">
                <a:solidFill>
                  <a:schemeClr val="tx1"/>
                </a:solidFill>
                <a:latin typeface="+mn-lt"/>
                <a:ea typeface="+mn-ea"/>
                <a:cs typeface="+mn-cs"/>
              </a:rPr>
              <a:t> image reveals a high-density, round, smooth mass in the left kidney. (B) Following contrast medium there is no significant change in the appearance or density of the mass. </a:t>
            </a:r>
          </a:p>
          <a:p>
            <a:endParaRPr lang="en-IN" b="0" dirty="0"/>
          </a:p>
        </p:txBody>
      </p:sp>
      <p:sp>
        <p:nvSpPr>
          <p:cNvPr id="4" name="Slide Number Placeholder 3"/>
          <p:cNvSpPr>
            <a:spLocks noGrp="1"/>
          </p:cNvSpPr>
          <p:nvPr>
            <p:ph type="sldNum" sz="quarter" idx="10"/>
          </p:nvPr>
        </p:nvSpPr>
        <p:spPr/>
        <p:txBody>
          <a:bodyPr/>
          <a:lstStyle/>
          <a:p>
            <a:fld id="{912DBB4E-A80A-4DDA-B1EB-4359D298BFA8}" type="slidenum">
              <a:rPr lang="en-IN" smtClean="0"/>
              <a:t>13</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40.7  Cystic renal cell carcinoma. </a:t>
            </a:r>
            <a:r>
              <a:rPr lang="en-IN" sz="1200" b="0" kern="1200" dirty="0" smtClean="0">
                <a:solidFill>
                  <a:schemeClr val="tx1"/>
                </a:solidFill>
                <a:latin typeface="+mn-lt"/>
                <a:ea typeface="+mn-ea"/>
                <a:cs typeface="+mn-cs"/>
              </a:rPr>
              <a:t>(A) </a:t>
            </a:r>
            <a:r>
              <a:rPr lang="en-IN" sz="1200" b="0" kern="1200" dirty="0" err="1" smtClean="0">
                <a:solidFill>
                  <a:schemeClr val="tx1"/>
                </a:solidFill>
                <a:latin typeface="+mn-lt"/>
                <a:ea typeface="+mn-ea"/>
                <a:cs typeface="+mn-cs"/>
              </a:rPr>
              <a:t>Precontrast</a:t>
            </a:r>
            <a:r>
              <a:rPr lang="en-IN" sz="1200" b="0" kern="1200" dirty="0" smtClean="0">
                <a:solidFill>
                  <a:schemeClr val="tx1"/>
                </a:solidFill>
                <a:latin typeface="+mn-lt"/>
                <a:ea typeface="+mn-ea"/>
                <a:cs typeface="+mn-cs"/>
              </a:rPr>
              <a:t> image demonstrates a homogeneous low-attenuation mass in the left kidney. (B) </a:t>
            </a:r>
            <a:r>
              <a:rPr lang="en-IN" sz="1200" b="0" kern="1200" dirty="0" err="1" smtClean="0">
                <a:solidFill>
                  <a:schemeClr val="tx1"/>
                </a:solidFill>
                <a:latin typeface="+mn-lt"/>
                <a:ea typeface="+mn-ea"/>
                <a:cs typeface="+mn-cs"/>
              </a:rPr>
              <a:t>Postcontrast</a:t>
            </a:r>
            <a:r>
              <a:rPr lang="en-IN" sz="1200" b="0" kern="1200" dirty="0" smtClean="0">
                <a:solidFill>
                  <a:schemeClr val="tx1"/>
                </a:solidFill>
                <a:latin typeface="+mn-lt"/>
                <a:ea typeface="+mn-ea"/>
                <a:cs typeface="+mn-cs"/>
              </a:rPr>
              <a:t> image demonstrates a small peripheral nodule of enhancing tumour in the wall of the cyst (</a:t>
            </a:r>
            <a:r>
              <a:rPr lang="en-IN" sz="1200" b="0" kern="1200" dirty="0" err="1" smtClean="0">
                <a:solidFill>
                  <a:schemeClr val="tx1"/>
                </a:solidFill>
                <a:latin typeface="+mn-lt"/>
                <a:ea typeface="+mn-ea"/>
                <a:cs typeface="+mn-cs"/>
              </a:rPr>
              <a:t>Bosniak</a:t>
            </a:r>
            <a:r>
              <a:rPr lang="en-IN" sz="1200" b="0" kern="1200" dirty="0" smtClean="0">
                <a:solidFill>
                  <a:schemeClr val="tx1"/>
                </a:solidFill>
                <a:latin typeface="+mn-lt"/>
                <a:ea typeface="+mn-ea"/>
                <a:cs typeface="+mn-cs"/>
              </a:rPr>
              <a:t> class IV). </a:t>
            </a:r>
          </a:p>
          <a:p>
            <a:endParaRPr lang="en-IN" b="0" dirty="0"/>
          </a:p>
        </p:txBody>
      </p:sp>
      <p:sp>
        <p:nvSpPr>
          <p:cNvPr id="4" name="Slide Number Placeholder 3"/>
          <p:cNvSpPr>
            <a:spLocks noGrp="1"/>
          </p:cNvSpPr>
          <p:nvPr>
            <p:ph type="sldNum" sz="quarter" idx="10"/>
          </p:nvPr>
        </p:nvSpPr>
        <p:spPr/>
        <p:txBody>
          <a:bodyPr/>
          <a:lstStyle/>
          <a:p>
            <a:fld id="{912DBB4E-A80A-4DDA-B1EB-4359D298BFA8}" type="slidenum">
              <a:rPr lang="en-IN" smtClean="0"/>
              <a:t>14</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40.8  Hydatid disease of the kidney. </a:t>
            </a:r>
            <a:r>
              <a:rPr lang="en-IN" sz="1200" b="0" kern="1200" dirty="0" smtClean="0">
                <a:solidFill>
                  <a:schemeClr val="tx1"/>
                </a:solidFill>
                <a:latin typeface="+mn-lt"/>
                <a:ea typeface="+mn-ea"/>
                <a:cs typeface="+mn-cs"/>
              </a:rPr>
              <a:t>There is a cystic mass in the left kidney with a multiloculated internal appearance from the presence of many daughter cysts. The mass is causing marked </a:t>
            </a:r>
            <a:r>
              <a:rPr lang="en-IN" sz="1200" b="0" kern="1200" dirty="0" err="1" smtClean="0">
                <a:solidFill>
                  <a:schemeClr val="tx1"/>
                </a:solidFill>
                <a:latin typeface="+mn-lt"/>
                <a:ea typeface="+mn-ea"/>
                <a:cs typeface="+mn-cs"/>
              </a:rPr>
              <a:t>pelvicalyceal</a:t>
            </a:r>
            <a:r>
              <a:rPr lang="en-IN" sz="1200" b="0" kern="1200" dirty="0" smtClean="0">
                <a:solidFill>
                  <a:schemeClr val="tx1"/>
                </a:solidFill>
                <a:latin typeface="+mn-lt"/>
                <a:ea typeface="+mn-ea"/>
                <a:cs typeface="+mn-cs"/>
              </a:rPr>
              <a:t> dilatation. </a:t>
            </a:r>
          </a:p>
          <a:p>
            <a:endParaRPr lang="en-IN" dirty="0"/>
          </a:p>
        </p:txBody>
      </p:sp>
      <p:sp>
        <p:nvSpPr>
          <p:cNvPr id="4" name="Slide Number Placeholder 3"/>
          <p:cNvSpPr>
            <a:spLocks noGrp="1"/>
          </p:cNvSpPr>
          <p:nvPr>
            <p:ph type="sldNum" sz="quarter" idx="10"/>
          </p:nvPr>
        </p:nvSpPr>
        <p:spPr/>
        <p:txBody>
          <a:bodyPr/>
          <a:lstStyle/>
          <a:p>
            <a:fld id="{912DBB4E-A80A-4DDA-B1EB-4359D298BFA8}" type="slidenum">
              <a:rPr lang="en-IN" smtClean="0"/>
              <a:t>15</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40.10  Angiomyolipoma. </a:t>
            </a:r>
            <a:r>
              <a:rPr lang="en-IN" sz="1200" b="0" kern="1200" dirty="0" smtClean="0">
                <a:solidFill>
                  <a:schemeClr val="tx1"/>
                </a:solidFill>
                <a:latin typeface="+mn-lt"/>
                <a:ea typeface="+mn-ea"/>
                <a:cs typeface="+mn-cs"/>
              </a:rPr>
              <a:t>Axial CT demonstrates small areas of fat within the right kidney consistent with an angiomyolipoma. </a:t>
            </a:r>
          </a:p>
          <a:p>
            <a:endParaRPr lang="en-IN" b="0" dirty="0"/>
          </a:p>
        </p:txBody>
      </p:sp>
      <p:sp>
        <p:nvSpPr>
          <p:cNvPr id="4" name="Slide Number Placeholder 3"/>
          <p:cNvSpPr>
            <a:spLocks noGrp="1"/>
          </p:cNvSpPr>
          <p:nvPr>
            <p:ph type="sldNum" sz="quarter" idx="10"/>
          </p:nvPr>
        </p:nvSpPr>
        <p:spPr/>
        <p:txBody>
          <a:bodyPr/>
          <a:lstStyle/>
          <a:p>
            <a:fld id="{912DBB4E-A80A-4DDA-B1EB-4359D298BFA8}" type="slidenum">
              <a:rPr lang="en-IN" smtClean="0"/>
              <a:t>16</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40.11  Bleeding angiomyolipoma. </a:t>
            </a:r>
            <a:r>
              <a:rPr lang="en-IN" sz="1200" b="0" kern="1200" dirty="0" smtClean="0">
                <a:solidFill>
                  <a:schemeClr val="tx1"/>
                </a:solidFill>
                <a:latin typeface="+mn-lt"/>
                <a:ea typeface="+mn-ea"/>
                <a:cs typeface="+mn-cs"/>
              </a:rPr>
              <a:t>CT obtained following a severe attack of abdominal pain demonstrates perirenal blood and inflammatory change surrounding the right kidney following a spontaneous bleed. There is central fat density (arrow) which suggests the presence of an angiomyolipoma. </a:t>
            </a:r>
          </a:p>
          <a:p>
            <a:endParaRPr lang="en-IN" dirty="0"/>
          </a:p>
        </p:txBody>
      </p:sp>
      <p:sp>
        <p:nvSpPr>
          <p:cNvPr id="4" name="Slide Number Placeholder 3"/>
          <p:cNvSpPr>
            <a:spLocks noGrp="1"/>
          </p:cNvSpPr>
          <p:nvPr>
            <p:ph type="sldNum" sz="quarter" idx="10"/>
          </p:nvPr>
        </p:nvSpPr>
        <p:spPr/>
        <p:txBody>
          <a:bodyPr/>
          <a:lstStyle/>
          <a:p>
            <a:fld id="{912DBB4E-A80A-4DDA-B1EB-4359D298BFA8}" type="slidenum">
              <a:rPr lang="en-IN" smtClean="0"/>
              <a:t>17</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40.12  Oncocytoma. </a:t>
            </a:r>
            <a:r>
              <a:rPr lang="en-IN" sz="1200" b="0" kern="1200" dirty="0" smtClean="0">
                <a:solidFill>
                  <a:schemeClr val="tx1"/>
                </a:solidFill>
                <a:latin typeface="+mn-lt"/>
                <a:ea typeface="+mn-ea"/>
                <a:cs typeface="+mn-cs"/>
              </a:rPr>
              <a:t>CT demonstrates multiple well-defined enhancing masses in both kidneys which were confirmed by percutaneous biopsy to be oncocytoma. Follow-up examination at 12 months did not demonstrate any growth. </a:t>
            </a:r>
          </a:p>
          <a:p>
            <a:endParaRPr lang="en-IN" dirty="0"/>
          </a:p>
        </p:txBody>
      </p:sp>
      <p:sp>
        <p:nvSpPr>
          <p:cNvPr id="4" name="Slide Number Placeholder 3"/>
          <p:cNvSpPr>
            <a:spLocks noGrp="1"/>
          </p:cNvSpPr>
          <p:nvPr>
            <p:ph type="sldNum" sz="quarter" idx="10"/>
          </p:nvPr>
        </p:nvSpPr>
        <p:spPr/>
        <p:txBody>
          <a:bodyPr/>
          <a:lstStyle/>
          <a:p>
            <a:fld id="{912DBB4E-A80A-4DDA-B1EB-4359D298BFA8}" type="slidenum">
              <a:rPr lang="en-IN" smtClean="0"/>
              <a:t>18</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40.15  Papillary carcinoma. </a:t>
            </a:r>
            <a:r>
              <a:rPr lang="en-IN" sz="1200" b="0" kern="1200" dirty="0" smtClean="0">
                <a:solidFill>
                  <a:schemeClr val="tx1"/>
                </a:solidFill>
                <a:latin typeface="+mn-lt"/>
                <a:ea typeface="+mn-ea"/>
                <a:cs typeface="+mn-cs"/>
              </a:rPr>
              <a:t>Pre- (A) and post- (B) contrast CT demonstrates a large poorly enhancing homogeneous mass seen in the left kidney that has the typical appearances of a papillary tumour. These have a relatively indolent course. Care must be taken not to diagnose these well-defined and homogeneous lesions as cysts. </a:t>
            </a:r>
          </a:p>
          <a:p>
            <a:endParaRPr lang="en-IN" dirty="0"/>
          </a:p>
        </p:txBody>
      </p:sp>
      <p:sp>
        <p:nvSpPr>
          <p:cNvPr id="4" name="Slide Number Placeholder 3"/>
          <p:cNvSpPr>
            <a:spLocks noGrp="1"/>
          </p:cNvSpPr>
          <p:nvPr>
            <p:ph type="sldNum" sz="quarter" idx="10"/>
          </p:nvPr>
        </p:nvSpPr>
        <p:spPr/>
        <p:txBody>
          <a:bodyPr/>
          <a:lstStyle/>
          <a:p>
            <a:fld id="{912DBB4E-A80A-4DDA-B1EB-4359D298BFA8}" type="slidenum">
              <a:rPr lang="en-IN" smtClean="0"/>
              <a:t>19</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40.16  Non-Hodgkin's lymphoma. </a:t>
            </a:r>
            <a:r>
              <a:rPr lang="en-IN" sz="1200" b="0" kern="1200" dirty="0" smtClean="0">
                <a:solidFill>
                  <a:schemeClr val="tx1"/>
                </a:solidFill>
                <a:latin typeface="+mn-lt"/>
                <a:ea typeface="+mn-ea"/>
                <a:cs typeface="+mn-cs"/>
              </a:rPr>
              <a:t>(A) </a:t>
            </a:r>
            <a:r>
              <a:rPr lang="en-IN" sz="1200" b="0" kern="1200" dirty="0" err="1" smtClean="0">
                <a:solidFill>
                  <a:schemeClr val="tx1"/>
                </a:solidFill>
                <a:latin typeface="+mn-lt"/>
                <a:ea typeface="+mn-ea"/>
                <a:cs typeface="+mn-cs"/>
              </a:rPr>
              <a:t>Unenhanced</a:t>
            </a:r>
            <a:r>
              <a:rPr lang="en-IN" sz="1200" b="0" kern="1200" dirty="0" smtClean="0">
                <a:solidFill>
                  <a:schemeClr val="tx1"/>
                </a:solidFill>
                <a:latin typeface="+mn-lt"/>
                <a:ea typeface="+mn-ea"/>
                <a:cs typeface="+mn-cs"/>
              </a:rPr>
              <a:t> CT demonstrates homogeneous enlargement of both kidneys. (B) </a:t>
            </a:r>
            <a:r>
              <a:rPr lang="en-IN" sz="1200" b="0" kern="1200" dirty="0" err="1" smtClean="0">
                <a:solidFill>
                  <a:schemeClr val="tx1"/>
                </a:solidFill>
                <a:latin typeface="+mn-lt"/>
                <a:ea typeface="+mn-ea"/>
                <a:cs typeface="+mn-cs"/>
              </a:rPr>
              <a:t>Postcontrast</a:t>
            </a:r>
            <a:r>
              <a:rPr lang="en-IN" sz="1200" b="0" kern="1200" dirty="0" smtClean="0">
                <a:solidFill>
                  <a:schemeClr val="tx1"/>
                </a:solidFill>
                <a:latin typeface="+mn-lt"/>
                <a:ea typeface="+mn-ea"/>
                <a:cs typeface="+mn-cs"/>
              </a:rPr>
              <a:t> examination demonstrates multiple focal areas of reduced enhancement within the kidneys, consistent with lymphoma. Hepatic and pancreatic deposits of lymphoma can also be seen. </a:t>
            </a:r>
          </a:p>
          <a:p>
            <a:endParaRPr lang="en-IN" dirty="0"/>
          </a:p>
        </p:txBody>
      </p:sp>
      <p:sp>
        <p:nvSpPr>
          <p:cNvPr id="4" name="Slide Number Placeholder 3"/>
          <p:cNvSpPr>
            <a:spLocks noGrp="1"/>
          </p:cNvSpPr>
          <p:nvPr>
            <p:ph type="sldNum" sz="quarter" idx="10"/>
          </p:nvPr>
        </p:nvSpPr>
        <p:spPr/>
        <p:txBody>
          <a:bodyPr/>
          <a:lstStyle/>
          <a:p>
            <a:fld id="{912DBB4E-A80A-4DDA-B1EB-4359D298BFA8}" type="slidenum">
              <a:rPr lang="en-IN" smtClean="0"/>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41.8  T3 tumour of the ureter is seen </a:t>
            </a:r>
            <a:r>
              <a:rPr lang="en-IN" sz="1200" b="0" kern="1200" dirty="0" smtClean="0">
                <a:solidFill>
                  <a:schemeClr val="tx1"/>
                </a:solidFill>
                <a:latin typeface="+mn-lt"/>
                <a:ea typeface="+mn-ea"/>
                <a:cs typeface="+mn-cs"/>
              </a:rPr>
              <a:t>as (A) an ill-defined soft tissue mass in the proximal left ureter and (B) with proximal hydronephrosis</a:t>
            </a:r>
          </a:p>
          <a:p>
            <a:endParaRPr lang="en-IN" dirty="0"/>
          </a:p>
        </p:txBody>
      </p:sp>
      <p:sp>
        <p:nvSpPr>
          <p:cNvPr id="4" name="Slide Number Placeholder 3"/>
          <p:cNvSpPr>
            <a:spLocks noGrp="1"/>
          </p:cNvSpPr>
          <p:nvPr>
            <p:ph type="sldNum" sz="quarter" idx="10"/>
          </p:nvPr>
        </p:nvSpPr>
        <p:spPr/>
        <p:txBody>
          <a:bodyPr/>
          <a:lstStyle/>
          <a:p>
            <a:fld id="{912DBB4E-A80A-4DDA-B1EB-4359D298BFA8}" type="slidenum">
              <a:rPr lang="en-IN" smtClean="0"/>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39.1  Renal parenchymal disease. </a:t>
            </a:r>
            <a:r>
              <a:rPr lang="en-IN" sz="1200" b="0" kern="1200" dirty="0" smtClean="0">
                <a:solidFill>
                  <a:schemeClr val="tx1"/>
                </a:solidFill>
                <a:latin typeface="+mn-lt"/>
                <a:ea typeface="+mn-ea"/>
                <a:cs typeface="+mn-cs"/>
              </a:rPr>
              <a:t>Longitudinal ultrasound images of right kidney show increased reflectivity compared to the adjacent liver. </a:t>
            </a:r>
          </a:p>
          <a:p>
            <a:endParaRPr lang="en-IN" dirty="0"/>
          </a:p>
        </p:txBody>
      </p:sp>
      <p:sp>
        <p:nvSpPr>
          <p:cNvPr id="4" name="Slide Number Placeholder 3"/>
          <p:cNvSpPr>
            <a:spLocks noGrp="1"/>
          </p:cNvSpPr>
          <p:nvPr>
            <p:ph type="sldNum" sz="quarter" idx="10"/>
          </p:nvPr>
        </p:nvSpPr>
        <p:spPr/>
        <p:txBody>
          <a:bodyPr/>
          <a:lstStyle/>
          <a:p>
            <a:fld id="{912DBB4E-A80A-4DDA-B1EB-4359D298BFA8}" type="slidenum">
              <a:rPr lang="en-IN" smtClean="0"/>
              <a:t>21</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39.4  Diffuse unilateral acute pyelonephritis. </a:t>
            </a:r>
            <a:r>
              <a:rPr lang="en-IN" sz="1200" b="0" kern="1200" dirty="0" smtClean="0">
                <a:solidFill>
                  <a:schemeClr val="tx1"/>
                </a:solidFill>
                <a:latin typeface="+mn-lt"/>
                <a:ea typeface="+mn-ea"/>
                <a:cs typeface="+mn-cs"/>
              </a:rPr>
              <a:t>(A) Axial and (B) coronal enhanced CT shows wedge- and band-shaped areas of reduced enhancement in the left kidney (arrow). There is associated perinephric inflammatory change (long arrow).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912DBB4E-A80A-4DDA-B1EB-4359D298BFA8}" type="slidenum">
              <a:rPr lang="en-IN" smtClean="0"/>
              <a:t>22</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mn-lt"/>
                <a:ea typeface="+mn-ea"/>
                <a:cs typeface="+mn-cs"/>
              </a:rPr>
              <a:t>Figure 39.5  Analgesic nephropathy. Characteristic ‘</a:t>
            </a:r>
            <a:r>
              <a:rPr lang="en-IN" sz="1200" b="1" kern="1200" dirty="0" smtClean="0">
                <a:solidFill>
                  <a:schemeClr val="tx1"/>
                </a:solidFill>
                <a:latin typeface="+mn-lt"/>
                <a:ea typeface="+mn-ea"/>
                <a:cs typeface="+mn-cs"/>
              </a:rPr>
              <a:t>egg in a cup’ cavities </a:t>
            </a:r>
            <a:r>
              <a:rPr lang="en-IN" sz="1200" b="0" kern="1200" dirty="0" smtClean="0">
                <a:solidFill>
                  <a:schemeClr val="tx1"/>
                </a:solidFill>
                <a:latin typeface="+mn-lt"/>
                <a:ea typeface="+mn-ea"/>
                <a:cs typeface="+mn-cs"/>
              </a:rPr>
              <a:t>(short arrows) and a ‘horn’ (long arrow). No focal cortical loss. </a:t>
            </a:r>
          </a:p>
          <a:p>
            <a:endParaRPr lang="en-IN" b="0" dirty="0"/>
          </a:p>
        </p:txBody>
      </p:sp>
      <p:sp>
        <p:nvSpPr>
          <p:cNvPr id="4" name="Slide Number Placeholder 3"/>
          <p:cNvSpPr>
            <a:spLocks noGrp="1"/>
          </p:cNvSpPr>
          <p:nvPr>
            <p:ph type="sldNum" sz="quarter" idx="10"/>
          </p:nvPr>
        </p:nvSpPr>
        <p:spPr/>
        <p:txBody>
          <a:bodyPr/>
          <a:lstStyle/>
          <a:p>
            <a:fld id="{912DBB4E-A80A-4DDA-B1EB-4359D298BFA8}" type="slidenum">
              <a:rPr lang="en-IN" smtClean="0"/>
              <a:t>23</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39.6  Papillary necrosis in sickle cell trait. </a:t>
            </a:r>
            <a:r>
              <a:rPr lang="en-IN" sz="1200" b="0" kern="1200" dirty="0" smtClean="0">
                <a:solidFill>
                  <a:schemeClr val="tx1"/>
                </a:solidFill>
                <a:latin typeface="+mn-lt"/>
                <a:ea typeface="+mn-ea"/>
                <a:cs typeface="+mn-cs"/>
              </a:rPr>
              <a:t>Minor abnormalities in many papillae (arrow). No focal cortical loss. </a:t>
            </a:r>
          </a:p>
          <a:p>
            <a:endParaRPr lang="en-IN" b="0" dirty="0"/>
          </a:p>
        </p:txBody>
      </p:sp>
      <p:sp>
        <p:nvSpPr>
          <p:cNvPr id="4" name="Slide Number Placeholder 3"/>
          <p:cNvSpPr>
            <a:spLocks noGrp="1"/>
          </p:cNvSpPr>
          <p:nvPr>
            <p:ph type="sldNum" sz="quarter" idx="10"/>
          </p:nvPr>
        </p:nvSpPr>
        <p:spPr/>
        <p:txBody>
          <a:bodyPr/>
          <a:lstStyle/>
          <a:p>
            <a:fld id="{912DBB4E-A80A-4DDA-B1EB-4359D298BFA8}" type="slidenum">
              <a:rPr lang="en-IN" smtClean="0"/>
              <a:t>24</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39.7  Tuberculous autonephrectomy. </a:t>
            </a:r>
            <a:r>
              <a:rPr lang="en-IN" sz="1200" b="0" kern="1200" dirty="0" smtClean="0">
                <a:solidFill>
                  <a:schemeClr val="tx1"/>
                </a:solidFill>
                <a:latin typeface="+mn-lt"/>
                <a:ea typeface="+mn-ea"/>
                <a:cs typeface="+mn-cs"/>
              </a:rPr>
              <a:t>(A) Control radiograph—note the typical cloudy appearance of the calcification in the kidney (arrow). (B) 15-min radiograph. No function on the left. The right ureter is dilated and the bladder small and thick walled. </a:t>
            </a:r>
          </a:p>
          <a:p>
            <a:endParaRPr lang="en-IN" b="0" dirty="0"/>
          </a:p>
        </p:txBody>
      </p:sp>
      <p:sp>
        <p:nvSpPr>
          <p:cNvPr id="4" name="Slide Number Placeholder 3"/>
          <p:cNvSpPr>
            <a:spLocks noGrp="1"/>
          </p:cNvSpPr>
          <p:nvPr>
            <p:ph type="sldNum" sz="quarter" idx="10"/>
          </p:nvPr>
        </p:nvSpPr>
        <p:spPr/>
        <p:txBody>
          <a:bodyPr/>
          <a:lstStyle/>
          <a:p>
            <a:fld id="{912DBB4E-A80A-4DDA-B1EB-4359D298BFA8}" type="slidenum">
              <a:rPr lang="en-IN" smtClean="0"/>
              <a:t>25</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39.8  Diffuse left xanthogranulomatous pyelonephritis. </a:t>
            </a:r>
            <a:r>
              <a:rPr lang="en-IN" sz="1200" b="0" kern="1200" dirty="0" smtClean="0">
                <a:solidFill>
                  <a:schemeClr val="tx1"/>
                </a:solidFill>
                <a:latin typeface="+mn-lt"/>
                <a:ea typeface="+mn-ea"/>
                <a:cs typeface="+mn-cs"/>
              </a:rPr>
              <a:t>(A) CT shows dilated calyces (arrow) with a thinned parenchyma. (B) Note the perinephric inflammatory change (white arrow) and calcification (black arrow). </a:t>
            </a:r>
          </a:p>
          <a:p>
            <a:endParaRPr lang="en-IN" b="0" dirty="0"/>
          </a:p>
        </p:txBody>
      </p:sp>
      <p:sp>
        <p:nvSpPr>
          <p:cNvPr id="4" name="Slide Number Placeholder 3"/>
          <p:cNvSpPr>
            <a:spLocks noGrp="1"/>
          </p:cNvSpPr>
          <p:nvPr>
            <p:ph type="sldNum" sz="quarter" idx="10"/>
          </p:nvPr>
        </p:nvSpPr>
        <p:spPr/>
        <p:txBody>
          <a:bodyPr/>
          <a:lstStyle/>
          <a:p>
            <a:fld id="{912DBB4E-A80A-4DDA-B1EB-4359D298BFA8}" type="slidenum">
              <a:rPr lang="en-IN" smtClean="0"/>
              <a:t>26</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39.9  Emphysematous pyelonephritis. </a:t>
            </a:r>
            <a:r>
              <a:rPr lang="en-IN" sz="1200" b="0" kern="1200" dirty="0" smtClean="0">
                <a:solidFill>
                  <a:schemeClr val="tx1"/>
                </a:solidFill>
                <a:latin typeface="+mn-lt"/>
                <a:ea typeface="+mn-ea"/>
                <a:cs typeface="+mn-cs"/>
              </a:rPr>
              <a:t>CT shows gas within the renal parenchyma (black arrow) with parenchymal destruction. Note perinephric collections (white arrow). </a:t>
            </a:r>
          </a:p>
          <a:p>
            <a:endParaRPr lang="en-IN" dirty="0"/>
          </a:p>
        </p:txBody>
      </p:sp>
      <p:sp>
        <p:nvSpPr>
          <p:cNvPr id="4" name="Slide Number Placeholder 3"/>
          <p:cNvSpPr>
            <a:spLocks noGrp="1"/>
          </p:cNvSpPr>
          <p:nvPr>
            <p:ph type="sldNum" sz="quarter" idx="10"/>
          </p:nvPr>
        </p:nvSpPr>
        <p:spPr/>
        <p:txBody>
          <a:bodyPr/>
          <a:lstStyle/>
          <a:p>
            <a:fld id="{912DBB4E-A80A-4DDA-B1EB-4359D298BFA8}" type="slidenum">
              <a:rPr lang="en-IN" smtClean="0"/>
              <a:t>27</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39.10  Cholesteatoma of the kidney. </a:t>
            </a:r>
            <a:r>
              <a:rPr lang="en-IN" sz="1200" b="0" kern="1200" dirty="0" smtClean="0">
                <a:solidFill>
                  <a:schemeClr val="tx1"/>
                </a:solidFill>
                <a:latin typeface="+mn-lt"/>
                <a:ea typeface="+mn-ea"/>
                <a:cs typeface="+mn-cs"/>
              </a:rPr>
              <a:t>Recurrent urinary tract infection for many years. (A) IVU 1975. Filling defect in upper pole calyx (arrow). Also flat defect in the infundibulum (broad arrow). The latter is consistent with leukoplakia. (B) IVU 1979. Extensive irregular filling defects with typical whorled pattern in the upper pole. At operation, solid material, which proved to be mainly keratin, was found in the upper pole. </a:t>
            </a:r>
          </a:p>
          <a:p>
            <a:endParaRPr lang="en-IN" b="0" dirty="0"/>
          </a:p>
        </p:txBody>
      </p:sp>
      <p:sp>
        <p:nvSpPr>
          <p:cNvPr id="4" name="Slide Number Placeholder 3"/>
          <p:cNvSpPr>
            <a:spLocks noGrp="1"/>
          </p:cNvSpPr>
          <p:nvPr>
            <p:ph type="sldNum" sz="quarter" idx="10"/>
          </p:nvPr>
        </p:nvSpPr>
        <p:spPr/>
        <p:txBody>
          <a:bodyPr/>
          <a:lstStyle/>
          <a:p>
            <a:fld id="{912DBB4E-A80A-4DDA-B1EB-4359D298BFA8}" type="slidenum">
              <a:rPr lang="en-IN" smtClean="0"/>
              <a:t>28</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39.11  </a:t>
            </a:r>
            <a:r>
              <a:rPr lang="en-IN" sz="1200" b="1" kern="1200" dirty="0" err="1" smtClean="0">
                <a:solidFill>
                  <a:schemeClr val="tx1"/>
                </a:solidFill>
                <a:latin typeface="+mn-lt"/>
                <a:ea typeface="+mn-ea"/>
                <a:cs typeface="+mn-cs"/>
              </a:rPr>
              <a:t>Pyeloureteritis</a:t>
            </a:r>
            <a:r>
              <a:rPr lang="en-IN" sz="1200" b="1" kern="1200" dirty="0" smtClean="0">
                <a:solidFill>
                  <a:schemeClr val="tx1"/>
                </a:solidFill>
                <a:latin typeface="+mn-lt"/>
                <a:ea typeface="+mn-ea"/>
                <a:cs typeface="+mn-cs"/>
              </a:rPr>
              <a:t> cystica. </a:t>
            </a:r>
            <a:r>
              <a:rPr lang="en-IN" sz="1200" b="0" kern="1200" dirty="0" smtClean="0">
                <a:solidFill>
                  <a:schemeClr val="tx1"/>
                </a:solidFill>
                <a:latin typeface="+mn-lt"/>
                <a:ea typeface="+mn-ea"/>
                <a:cs typeface="+mn-cs"/>
              </a:rPr>
              <a:t>A staghorn calculus occupies much of the collecting system.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2DBB4E-A80A-4DDA-B1EB-4359D298BFA8}" type="slidenum">
              <a:rPr lang="en-IN" smtClean="0"/>
              <a:t>29</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39.12  Fibromuscular dysplasia</a:t>
            </a:r>
            <a:r>
              <a:rPr lang="en-IN" sz="1200" b="0" kern="1200" dirty="0" smtClean="0">
                <a:solidFill>
                  <a:schemeClr val="tx1"/>
                </a:solidFill>
                <a:latin typeface="+mn-lt"/>
                <a:ea typeface="+mn-ea"/>
                <a:cs typeface="+mn-cs"/>
              </a:rPr>
              <a:t>. (A) On this AP aortogram the pigtail catheter is positioned just above the renal arteries. There is fibromuscular disease involving the distal right renal artery (arrow) with an aneurysm (short arrow). (B) MR angiography demonstrates the same findings. (C) On a selective right anterior oblique (RAO) angiogram the characteristic saccular dilatations and the web-like stenoses are more clearly evident. </a:t>
            </a:r>
          </a:p>
          <a:p>
            <a:endParaRPr lang="en-IN" b="0" dirty="0"/>
          </a:p>
        </p:txBody>
      </p:sp>
      <p:sp>
        <p:nvSpPr>
          <p:cNvPr id="4" name="Slide Number Placeholder 3"/>
          <p:cNvSpPr>
            <a:spLocks noGrp="1"/>
          </p:cNvSpPr>
          <p:nvPr>
            <p:ph type="sldNum" sz="quarter" idx="10"/>
          </p:nvPr>
        </p:nvSpPr>
        <p:spPr/>
        <p:txBody>
          <a:bodyPr/>
          <a:lstStyle/>
          <a:p>
            <a:fld id="{912DBB4E-A80A-4DDA-B1EB-4359D298BFA8}" type="slidenum">
              <a:rPr lang="en-IN" smtClean="0"/>
              <a:t>30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41.9  Transitional cell tumour is seen in the kidney </a:t>
            </a:r>
            <a:r>
              <a:rPr lang="en-IN" sz="1200" b="0" kern="1200" dirty="0" smtClean="0">
                <a:solidFill>
                  <a:schemeClr val="tx1"/>
                </a:solidFill>
                <a:latin typeface="+mn-lt"/>
                <a:ea typeface="+mn-ea"/>
                <a:cs typeface="+mn-cs"/>
              </a:rPr>
              <a:t>as a filling defect in the lower pole calyx on an IVU. </a:t>
            </a:r>
          </a:p>
          <a:p>
            <a:endParaRPr lang="en-IN" dirty="0"/>
          </a:p>
        </p:txBody>
      </p:sp>
      <p:sp>
        <p:nvSpPr>
          <p:cNvPr id="4" name="Slide Number Placeholder 3"/>
          <p:cNvSpPr>
            <a:spLocks noGrp="1"/>
          </p:cNvSpPr>
          <p:nvPr>
            <p:ph type="sldNum" sz="quarter" idx="10"/>
          </p:nvPr>
        </p:nvSpPr>
        <p:spPr/>
        <p:txBody>
          <a:bodyPr/>
          <a:lstStyle/>
          <a:p>
            <a:fld id="{912DBB4E-A80A-4DDA-B1EB-4359D298BFA8}" type="slidenum">
              <a:rPr lang="en-IN" smtClean="0"/>
              <a:t>4</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39.13  </a:t>
            </a:r>
            <a:r>
              <a:rPr lang="en-IN" sz="1200" b="1" kern="1200" dirty="0" err="1" smtClean="0">
                <a:solidFill>
                  <a:schemeClr val="tx1"/>
                </a:solidFill>
                <a:latin typeface="+mn-lt"/>
                <a:ea typeface="+mn-ea"/>
                <a:cs typeface="+mn-cs"/>
              </a:rPr>
              <a:t>Takayasu's</a:t>
            </a:r>
            <a:r>
              <a:rPr lang="en-IN" sz="1200" b="1" kern="1200" dirty="0" smtClean="0">
                <a:solidFill>
                  <a:schemeClr val="tx1"/>
                </a:solidFill>
                <a:latin typeface="+mn-lt"/>
                <a:ea typeface="+mn-ea"/>
                <a:cs typeface="+mn-cs"/>
              </a:rPr>
              <a:t> disease</a:t>
            </a:r>
            <a:r>
              <a:rPr lang="en-IN" sz="1200" b="0" kern="1200" dirty="0" smtClean="0">
                <a:solidFill>
                  <a:schemeClr val="tx1"/>
                </a:solidFill>
                <a:latin typeface="+mn-lt"/>
                <a:ea typeface="+mn-ea"/>
                <a:cs typeface="+mn-cs"/>
              </a:rPr>
              <a:t>. (A) Axial CT demonstrates the diffuse thickening of the wall of the aorta (arrow). (B) Curved </a:t>
            </a:r>
            <a:r>
              <a:rPr lang="en-IN" sz="1200" b="0" kern="1200" dirty="0" err="1" smtClean="0">
                <a:solidFill>
                  <a:schemeClr val="tx1"/>
                </a:solidFill>
                <a:latin typeface="+mn-lt"/>
                <a:ea typeface="+mn-ea"/>
                <a:cs typeface="+mn-cs"/>
              </a:rPr>
              <a:t>multiplanar</a:t>
            </a:r>
            <a:r>
              <a:rPr lang="en-IN" sz="1200" b="0" kern="1200" dirty="0" smtClean="0">
                <a:solidFill>
                  <a:schemeClr val="tx1"/>
                </a:solidFill>
                <a:latin typeface="+mn-lt"/>
                <a:ea typeface="+mn-ea"/>
                <a:cs typeface="+mn-cs"/>
              </a:rPr>
              <a:t> coronal reformats demonstrate the bilateral renal artery stenosis (arrows). </a:t>
            </a:r>
          </a:p>
          <a:p>
            <a:endParaRPr lang="en-IN" b="0" dirty="0"/>
          </a:p>
        </p:txBody>
      </p:sp>
      <p:sp>
        <p:nvSpPr>
          <p:cNvPr id="4" name="Slide Number Placeholder 3"/>
          <p:cNvSpPr>
            <a:spLocks noGrp="1"/>
          </p:cNvSpPr>
          <p:nvPr>
            <p:ph type="sldNum" sz="quarter" idx="10"/>
          </p:nvPr>
        </p:nvSpPr>
        <p:spPr/>
        <p:txBody>
          <a:bodyPr/>
          <a:lstStyle/>
          <a:p>
            <a:fld id="{912DBB4E-A80A-4DDA-B1EB-4359D298BFA8}" type="slidenum">
              <a:rPr lang="en-IN" smtClean="0"/>
              <a:t>31</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39.18  Arteriovenous fistula. </a:t>
            </a:r>
            <a:r>
              <a:rPr lang="en-IN" sz="1200" b="0" kern="1200" dirty="0" smtClean="0">
                <a:solidFill>
                  <a:schemeClr val="tx1"/>
                </a:solidFill>
                <a:latin typeface="+mn-lt"/>
                <a:ea typeface="+mn-ea"/>
                <a:cs typeface="+mn-cs"/>
              </a:rPr>
              <a:t>CT angiogram of a patient who developed an AV fistula following a renal biopsy. (A) Axial CT. (B) MIP of the CT angiogram. </a:t>
            </a:r>
          </a:p>
          <a:p>
            <a:endParaRPr lang="en-IN" dirty="0"/>
          </a:p>
        </p:txBody>
      </p:sp>
      <p:sp>
        <p:nvSpPr>
          <p:cNvPr id="4" name="Slide Number Placeholder 3"/>
          <p:cNvSpPr>
            <a:spLocks noGrp="1"/>
          </p:cNvSpPr>
          <p:nvPr>
            <p:ph type="sldNum" sz="quarter" idx="10"/>
          </p:nvPr>
        </p:nvSpPr>
        <p:spPr/>
        <p:txBody>
          <a:bodyPr/>
          <a:lstStyle/>
          <a:p>
            <a:fld id="{912DBB4E-A80A-4DDA-B1EB-4359D298BFA8}" type="slidenum">
              <a:rPr lang="en-IN" smtClean="0"/>
              <a:t>32</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39.19  Focal infarction. </a:t>
            </a:r>
            <a:r>
              <a:rPr lang="en-IN" sz="1200" b="0" kern="1200" dirty="0" smtClean="0">
                <a:solidFill>
                  <a:schemeClr val="tx1"/>
                </a:solidFill>
                <a:latin typeface="+mn-lt"/>
                <a:ea typeface="+mn-ea"/>
                <a:cs typeface="+mn-cs"/>
              </a:rPr>
              <a:t>(A) CT of the same patient as Fig 39.16 with focal infarction of the lower pole of the left kidney due to (B) occlusion of an accessory lower pole renal artery (arrow). </a:t>
            </a:r>
          </a:p>
          <a:p>
            <a:endParaRPr lang="en-IN" dirty="0"/>
          </a:p>
        </p:txBody>
      </p:sp>
      <p:sp>
        <p:nvSpPr>
          <p:cNvPr id="4" name="Slide Number Placeholder 3"/>
          <p:cNvSpPr>
            <a:spLocks noGrp="1"/>
          </p:cNvSpPr>
          <p:nvPr>
            <p:ph type="sldNum" sz="quarter" idx="10"/>
          </p:nvPr>
        </p:nvSpPr>
        <p:spPr/>
        <p:txBody>
          <a:bodyPr/>
          <a:lstStyle/>
          <a:p>
            <a:fld id="{912DBB4E-A80A-4DDA-B1EB-4359D298BFA8}" type="slidenum">
              <a:rPr lang="en-IN" smtClean="0"/>
              <a:t>33</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mn-lt"/>
                <a:ea typeface="+mn-ea"/>
                <a:cs typeface="+mn-cs"/>
              </a:rPr>
              <a:t>Figure 39.22  Duplex Doppler US. Spectra obtained from the interlobar arteries in (A) a normal transplant kidney and (B) a </a:t>
            </a:r>
            <a:r>
              <a:rPr lang="en-IN" sz="1200" b="1" kern="1200" dirty="0" smtClean="0">
                <a:solidFill>
                  <a:schemeClr val="tx1"/>
                </a:solidFill>
                <a:latin typeface="+mn-lt"/>
                <a:ea typeface="+mn-ea"/>
                <a:cs typeface="+mn-cs"/>
              </a:rPr>
              <a:t>transplant kidney undergoing rejection. Note the absent diastolic flow. </a:t>
            </a:r>
          </a:p>
          <a:p>
            <a:endParaRPr lang="en-IN" dirty="0"/>
          </a:p>
        </p:txBody>
      </p:sp>
      <p:sp>
        <p:nvSpPr>
          <p:cNvPr id="4" name="Slide Number Placeholder 3"/>
          <p:cNvSpPr>
            <a:spLocks noGrp="1"/>
          </p:cNvSpPr>
          <p:nvPr>
            <p:ph type="sldNum" sz="quarter" idx="10"/>
          </p:nvPr>
        </p:nvSpPr>
        <p:spPr/>
        <p:txBody>
          <a:bodyPr/>
          <a:lstStyle/>
          <a:p>
            <a:fld id="{912DBB4E-A80A-4DDA-B1EB-4359D298BFA8}" type="slidenum">
              <a:rPr lang="en-IN" smtClean="0"/>
              <a:t>34</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39.24  Arteriovenous fistula </a:t>
            </a:r>
            <a:r>
              <a:rPr lang="en-IN" sz="1200" b="0" kern="1200" dirty="0" smtClean="0">
                <a:solidFill>
                  <a:schemeClr val="tx1"/>
                </a:solidFill>
                <a:latin typeface="+mn-lt"/>
                <a:ea typeface="+mn-ea"/>
                <a:cs typeface="+mn-cs"/>
              </a:rPr>
              <a:t>in a transplant kidney following biopsy. (A) The fistula is well illustrated on the flush angiogram (artery, arrowhead; vein, arrow). (B) Selective angiogram with a catheter in the renal artery (arrow). (C) Post-</a:t>
            </a:r>
            <a:r>
              <a:rPr lang="en-IN" sz="1200" b="0" kern="1200" dirty="0" err="1" smtClean="0">
                <a:solidFill>
                  <a:schemeClr val="tx1"/>
                </a:solidFill>
                <a:latin typeface="+mn-lt"/>
                <a:ea typeface="+mn-ea"/>
                <a:cs typeface="+mn-cs"/>
              </a:rPr>
              <a:t>embolization</a:t>
            </a:r>
            <a:r>
              <a:rPr lang="en-IN" sz="1200" b="0" kern="1200" dirty="0" smtClean="0">
                <a:solidFill>
                  <a:schemeClr val="tx1"/>
                </a:solidFill>
                <a:latin typeface="+mn-lt"/>
                <a:ea typeface="+mn-ea"/>
                <a:cs typeface="+mn-cs"/>
              </a:rPr>
              <a:t> angiogram. Fistula occluded, no evidence of infarction. </a:t>
            </a:r>
          </a:p>
          <a:p>
            <a:endParaRPr lang="en-IN" dirty="0"/>
          </a:p>
        </p:txBody>
      </p:sp>
      <p:sp>
        <p:nvSpPr>
          <p:cNvPr id="4" name="Slide Number Placeholder 3"/>
          <p:cNvSpPr>
            <a:spLocks noGrp="1"/>
          </p:cNvSpPr>
          <p:nvPr>
            <p:ph type="sldNum" sz="quarter" idx="10"/>
          </p:nvPr>
        </p:nvSpPr>
        <p:spPr/>
        <p:txBody>
          <a:bodyPr/>
          <a:lstStyle/>
          <a:p>
            <a:fld id="{912DBB4E-A80A-4DDA-B1EB-4359D298BFA8}" type="slidenum">
              <a:rPr lang="en-IN" smtClean="0"/>
              <a:t>35</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38.2  Intravenous urogram. (A) Duplex right ureters on a 15-minute full length radiograph. (B) Designated renal area radiograph for improved visualization of duplex (right) and normal (left) collecting system. </a:t>
            </a:r>
          </a:p>
          <a:p>
            <a:endParaRPr lang="en-IN" dirty="0"/>
          </a:p>
        </p:txBody>
      </p:sp>
      <p:sp>
        <p:nvSpPr>
          <p:cNvPr id="4" name="Slide Number Placeholder 3"/>
          <p:cNvSpPr>
            <a:spLocks noGrp="1"/>
          </p:cNvSpPr>
          <p:nvPr>
            <p:ph type="sldNum" sz="quarter" idx="10"/>
          </p:nvPr>
        </p:nvSpPr>
        <p:spPr/>
        <p:txBody>
          <a:bodyPr/>
          <a:lstStyle/>
          <a:p>
            <a:fld id="{912DBB4E-A80A-4DDA-B1EB-4359D298BFA8}" type="slidenum">
              <a:rPr lang="en-IN" smtClean="0"/>
              <a:t>36</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38.13  Mega-ureter </a:t>
            </a:r>
            <a:r>
              <a:rPr lang="en-IN" sz="1200" b="0" kern="1200" dirty="0" smtClean="0">
                <a:solidFill>
                  <a:schemeClr val="tx1"/>
                </a:solidFill>
                <a:latin typeface="+mn-lt"/>
                <a:ea typeface="+mn-ea"/>
                <a:cs typeface="+mn-cs"/>
              </a:rPr>
              <a:t>predisposes to recurrent urinary tract infections. </a:t>
            </a:r>
          </a:p>
          <a:p>
            <a:endParaRPr lang="en-IN" dirty="0"/>
          </a:p>
        </p:txBody>
      </p:sp>
      <p:sp>
        <p:nvSpPr>
          <p:cNvPr id="4" name="Slide Number Placeholder 3"/>
          <p:cNvSpPr>
            <a:spLocks noGrp="1"/>
          </p:cNvSpPr>
          <p:nvPr>
            <p:ph type="sldNum" sz="quarter" idx="10"/>
          </p:nvPr>
        </p:nvSpPr>
        <p:spPr/>
        <p:txBody>
          <a:bodyPr/>
          <a:lstStyle/>
          <a:p>
            <a:fld id="{912DBB4E-A80A-4DDA-B1EB-4359D298BFA8}" type="slidenum">
              <a:rPr lang="en-IN" smtClean="0"/>
              <a:t>37</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mn-lt"/>
                <a:ea typeface="+mn-ea"/>
                <a:cs typeface="+mn-cs"/>
              </a:rPr>
              <a:t>Figure 38.16  T2-weighted fast spin-echo (FSE) images of the uterus. (A) Clear depiction of the </a:t>
            </a:r>
            <a:r>
              <a:rPr lang="en-IN" sz="1200" b="0" kern="1200" dirty="0" err="1" smtClean="0">
                <a:solidFill>
                  <a:schemeClr val="tx1"/>
                </a:solidFill>
                <a:latin typeface="+mn-lt"/>
                <a:ea typeface="+mn-ea"/>
                <a:cs typeface="+mn-cs"/>
              </a:rPr>
              <a:t>zonal</a:t>
            </a:r>
            <a:r>
              <a:rPr lang="en-IN" sz="1200" b="0" kern="1200" dirty="0" smtClean="0">
                <a:solidFill>
                  <a:schemeClr val="tx1"/>
                </a:solidFill>
                <a:latin typeface="+mn-lt"/>
                <a:ea typeface="+mn-ea"/>
                <a:cs typeface="+mn-cs"/>
              </a:rPr>
              <a:t> anatomy of the uterus. A </a:t>
            </a:r>
            <a:r>
              <a:rPr lang="en-IN" sz="1200" b="1" kern="1200" dirty="0" smtClean="0">
                <a:solidFill>
                  <a:schemeClr val="tx1"/>
                </a:solidFill>
                <a:latin typeface="+mn-lt"/>
                <a:ea typeface="+mn-ea"/>
                <a:cs typeface="+mn-cs"/>
              </a:rPr>
              <a:t>small fibroid is present in the posterior fundal region. </a:t>
            </a:r>
            <a:r>
              <a:rPr lang="en-IN" sz="1200" b="0" kern="1200" dirty="0" smtClean="0">
                <a:solidFill>
                  <a:schemeClr val="tx1"/>
                </a:solidFill>
                <a:latin typeface="+mn-lt"/>
                <a:ea typeface="+mn-ea"/>
                <a:cs typeface="+mn-cs"/>
              </a:rPr>
              <a:t>(B) Sagittal section of the uterus containing a </a:t>
            </a:r>
            <a:r>
              <a:rPr lang="en-IN" sz="1200" b="1" kern="1200" dirty="0" smtClean="0">
                <a:solidFill>
                  <a:schemeClr val="tx1"/>
                </a:solidFill>
                <a:latin typeface="+mn-lt"/>
                <a:ea typeface="+mn-ea"/>
                <a:cs typeface="+mn-cs"/>
              </a:rPr>
              <a:t>pedunculated submucosal fibroid. (</a:t>
            </a:r>
            <a:r>
              <a:rPr lang="en-IN" sz="1200" b="0" kern="1200" dirty="0" smtClean="0">
                <a:solidFill>
                  <a:schemeClr val="tx1"/>
                </a:solidFill>
                <a:latin typeface="+mn-lt"/>
                <a:ea typeface="+mn-ea"/>
                <a:cs typeface="+mn-cs"/>
              </a:rPr>
              <a:t>C) Sagittal section of the uterus post-uterine artery </a:t>
            </a:r>
            <a:r>
              <a:rPr lang="en-IN" sz="1200" b="0" kern="1200" dirty="0" err="1" smtClean="0">
                <a:solidFill>
                  <a:schemeClr val="tx1"/>
                </a:solidFill>
                <a:latin typeface="+mn-lt"/>
                <a:ea typeface="+mn-ea"/>
                <a:cs typeface="+mn-cs"/>
              </a:rPr>
              <a:t>embolization</a:t>
            </a:r>
            <a:r>
              <a:rPr lang="en-IN" sz="1200" b="0" kern="1200" dirty="0" smtClean="0">
                <a:solidFill>
                  <a:schemeClr val="tx1"/>
                </a:solidFill>
                <a:latin typeface="+mn-lt"/>
                <a:ea typeface="+mn-ea"/>
                <a:cs typeface="+mn-cs"/>
              </a:rPr>
              <a:t> following</a:t>
            </a:r>
            <a:r>
              <a:rPr lang="en-IN" sz="1200" b="1" kern="1200" dirty="0" smtClean="0">
                <a:solidFill>
                  <a:schemeClr val="tx1"/>
                </a:solidFill>
                <a:latin typeface="+mn-lt"/>
                <a:ea typeface="+mn-ea"/>
                <a:cs typeface="+mn-cs"/>
              </a:rPr>
              <a:t> spontaneous passage of the fibroid per </a:t>
            </a:r>
            <a:r>
              <a:rPr lang="en-IN" sz="1200" b="1" kern="1200" dirty="0" err="1" smtClean="0">
                <a:solidFill>
                  <a:schemeClr val="tx1"/>
                </a:solidFill>
                <a:latin typeface="+mn-lt"/>
                <a:ea typeface="+mn-ea"/>
                <a:cs typeface="+mn-cs"/>
              </a:rPr>
              <a:t>vaginum</a:t>
            </a:r>
            <a:r>
              <a:rPr lang="en-IN" sz="1200" b="1" kern="1200" dirty="0" smtClean="0">
                <a:solidFill>
                  <a:schemeClr val="tx1"/>
                </a:solidFill>
                <a:latin typeface="+mn-lt"/>
                <a:ea typeface="+mn-ea"/>
                <a:cs typeface="+mn-cs"/>
              </a:rPr>
              <a:t>. </a:t>
            </a:r>
          </a:p>
          <a:p>
            <a:endParaRPr lang="en-IN" dirty="0"/>
          </a:p>
        </p:txBody>
      </p:sp>
      <p:sp>
        <p:nvSpPr>
          <p:cNvPr id="4" name="Slide Number Placeholder 3"/>
          <p:cNvSpPr>
            <a:spLocks noGrp="1"/>
          </p:cNvSpPr>
          <p:nvPr>
            <p:ph type="sldNum" sz="quarter" idx="10"/>
          </p:nvPr>
        </p:nvSpPr>
        <p:spPr/>
        <p:txBody>
          <a:bodyPr/>
          <a:lstStyle/>
          <a:p>
            <a:fld id="{912DBB4E-A80A-4DDA-B1EB-4359D298BFA8}" type="slidenum">
              <a:rPr lang="en-IN" smtClean="0"/>
              <a:t>38</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11-81 </a:t>
            </a:r>
            <a:r>
              <a:rPr lang="en-IN" b="1" dirty="0" err="1" smtClean="0"/>
              <a:t>Cecal</a:t>
            </a:r>
            <a:r>
              <a:rPr lang="en-IN" b="1" dirty="0" smtClean="0"/>
              <a:t> volvulus</a:t>
            </a:r>
            <a:r>
              <a:rPr lang="en-IN" dirty="0" smtClean="0"/>
              <a:t>. </a:t>
            </a:r>
            <a:r>
              <a:rPr lang="en-IN" b="0" dirty="0" smtClean="0"/>
              <a:t>A: The dilated </a:t>
            </a:r>
            <a:r>
              <a:rPr lang="en-IN" b="0" dirty="0" err="1" smtClean="0"/>
              <a:t>cecum</a:t>
            </a:r>
            <a:r>
              <a:rPr lang="en-IN" b="0" dirty="0" smtClean="0"/>
              <a:t> with air-fluid level occupies the left abdomen. There is small-bowel obstruction indicated by multiple dilated loops in the right abdomen. Mesenteric vessels are congested (arrow), and (B) there is a whirled configuration of the mesenteric root (arrow).</a:t>
            </a:r>
          </a:p>
          <a:p>
            <a:endParaRPr lang="en-IN" b="1" dirty="0"/>
          </a:p>
        </p:txBody>
      </p:sp>
      <p:sp>
        <p:nvSpPr>
          <p:cNvPr id="4" name="Slide Number Placeholder 3"/>
          <p:cNvSpPr>
            <a:spLocks noGrp="1"/>
          </p:cNvSpPr>
          <p:nvPr>
            <p:ph type="sldNum" sz="quarter" idx="10"/>
          </p:nvPr>
        </p:nvSpPr>
        <p:spPr/>
        <p:txBody>
          <a:bodyPr/>
          <a:lstStyle/>
          <a:p>
            <a:fld id="{912DBB4E-A80A-4DDA-B1EB-4359D298BFA8}" type="slidenum">
              <a:rPr lang="en-IN" smtClean="0"/>
              <a:t>39</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11-80 </a:t>
            </a:r>
            <a:r>
              <a:rPr lang="en-IN" b="1" dirty="0" smtClean="0"/>
              <a:t>Omental fat necrosis</a:t>
            </a:r>
            <a:r>
              <a:rPr lang="en-IN" b="0" dirty="0" smtClean="0"/>
              <a:t>. A fat-density mass with a peripheral soft-tissue ring lies adjacent to the deformed bladder (B). This is larger than the typical epiploic appendicitis. There is a large </a:t>
            </a:r>
            <a:r>
              <a:rPr lang="en-IN" b="0" dirty="0" err="1" smtClean="0"/>
              <a:t>postsurgical</a:t>
            </a:r>
            <a:r>
              <a:rPr lang="en-IN" b="0" dirty="0" smtClean="0"/>
              <a:t> flank hernia from prior renal transplant (asterisk).</a:t>
            </a:r>
          </a:p>
          <a:p>
            <a:endParaRPr lang="en-IN" dirty="0"/>
          </a:p>
        </p:txBody>
      </p:sp>
      <p:sp>
        <p:nvSpPr>
          <p:cNvPr id="4" name="Slide Number Placeholder 3"/>
          <p:cNvSpPr>
            <a:spLocks noGrp="1"/>
          </p:cNvSpPr>
          <p:nvPr>
            <p:ph type="sldNum" sz="quarter" idx="10"/>
          </p:nvPr>
        </p:nvSpPr>
        <p:spPr/>
        <p:txBody>
          <a:bodyPr/>
          <a:lstStyle/>
          <a:p>
            <a:fld id="{912DBB4E-A80A-4DDA-B1EB-4359D298BFA8}" type="slidenum">
              <a:rPr lang="en-IN" smtClean="0"/>
              <a:t>40</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41.10  Urinary tract schistosomiasis</a:t>
            </a:r>
            <a:r>
              <a:rPr lang="en-IN" sz="1200" b="0" kern="1200" dirty="0" smtClean="0">
                <a:solidFill>
                  <a:schemeClr val="tx1"/>
                </a:solidFill>
                <a:latin typeface="+mn-lt"/>
                <a:ea typeface="+mn-ea"/>
                <a:cs typeface="+mn-cs"/>
              </a:rPr>
              <a:t>. The characteristic curvilinear calcification in the bladder wall is seen on the </a:t>
            </a:r>
            <a:r>
              <a:rPr lang="en-IN" sz="1200" b="0" kern="1200" dirty="0" err="1" smtClean="0">
                <a:solidFill>
                  <a:schemeClr val="tx1"/>
                </a:solidFill>
                <a:latin typeface="+mn-lt"/>
                <a:ea typeface="+mn-ea"/>
                <a:cs typeface="+mn-cs"/>
              </a:rPr>
              <a:t>precontrast</a:t>
            </a:r>
            <a:r>
              <a:rPr lang="en-IN" sz="1200" b="0" kern="1200" dirty="0" smtClean="0">
                <a:solidFill>
                  <a:schemeClr val="tx1"/>
                </a:solidFill>
                <a:latin typeface="+mn-lt"/>
                <a:ea typeface="+mn-ea"/>
                <a:cs typeface="+mn-cs"/>
              </a:rPr>
              <a:t> radiograph of an IVU series. Ureteric obstruction was seen following contrast injection (not shown). </a:t>
            </a:r>
          </a:p>
          <a:p>
            <a:endParaRPr lang="en-IN" dirty="0"/>
          </a:p>
        </p:txBody>
      </p:sp>
      <p:sp>
        <p:nvSpPr>
          <p:cNvPr id="4" name="Slide Number Placeholder 3"/>
          <p:cNvSpPr>
            <a:spLocks noGrp="1"/>
          </p:cNvSpPr>
          <p:nvPr>
            <p:ph type="sldNum" sz="quarter" idx="10"/>
          </p:nvPr>
        </p:nvSpPr>
        <p:spPr/>
        <p:txBody>
          <a:bodyPr/>
          <a:lstStyle/>
          <a:p>
            <a:fld id="{912DBB4E-A80A-4DDA-B1EB-4359D298BFA8}" type="slidenum">
              <a:rPr lang="en-IN" smtClean="0"/>
              <a:t>5</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11-79 </a:t>
            </a:r>
            <a:r>
              <a:rPr lang="en-IN" b="1" dirty="0" smtClean="0"/>
              <a:t>Epiploic </a:t>
            </a:r>
            <a:r>
              <a:rPr lang="en-IN" b="1" dirty="0" err="1" smtClean="0"/>
              <a:t>appendagitis</a:t>
            </a:r>
            <a:r>
              <a:rPr lang="en-IN" dirty="0" smtClean="0"/>
              <a:t>. There is an oblong fat-density mass anterolateral to the ascending colon (arrow). Also present is a thin soft-tissue ring and mild inflammatory change.</a:t>
            </a:r>
          </a:p>
          <a:p>
            <a:endParaRPr lang="en-IN" dirty="0"/>
          </a:p>
        </p:txBody>
      </p:sp>
      <p:sp>
        <p:nvSpPr>
          <p:cNvPr id="4" name="Slide Number Placeholder 3"/>
          <p:cNvSpPr>
            <a:spLocks noGrp="1"/>
          </p:cNvSpPr>
          <p:nvPr>
            <p:ph type="sldNum" sz="quarter" idx="10"/>
          </p:nvPr>
        </p:nvSpPr>
        <p:spPr/>
        <p:txBody>
          <a:bodyPr/>
          <a:lstStyle/>
          <a:p>
            <a:fld id="{912DBB4E-A80A-4DDA-B1EB-4359D298BFA8}" type="slidenum">
              <a:rPr lang="en-IN" smtClean="0"/>
              <a:t>41</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41.11  Ureteric endometriosis</a:t>
            </a:r>
            <a:r>
              <a:rPr lang="en-IN" sz="1200" b="0" kern="1200" dirty="0" smtClean="0">
                <a:solidFill>
                  <a:schemeClr val="tx1"/>
                </a:solidFill>
                <a:latin typeface="+mn-lt"/>
                <a:ea typeface="+mn-ea"/>
                <a:cs typeface="+mn-cs"/>
              </a:rPr>
              <a:t>. (A) IVU demonstrates extrinsic compression in the distal left ureter with proximal ureteric dilatation. (B) CT demonstrates an abnormal soft tissue mass on the left side of the pelvis which is causing ureteric dilatation. There is a similar soft tissue mass of endometriotic tissue surrounding the sigmoid colon</a:t>
            </a:r>
          </a:p>
          <a:p>
            <a:endParaRPr lang="en-IN" dirty="0"/>
          </a:p>
        </p:txBody>
      </p:sp>
      <p:sp>
        <p:nvSpPr>
          <p:cNvPr id="4" name="Slide Number Placeholder 3"/>
          <p:cNvSpPr>
            <a:spLocks noGrp="1"/>
          </p:cNvSpPr>
          <p:nvPr>
            <p:ph type="sldNum" sz="quarter" idx="10"/>
          </p:nvPr>
        </p:nvSpPr>
        <p:spPr/>
        <p:txBody>
          <a:bodyPr/>
          <a:lstStyle/>
          <a:p>
            <a:fld id="{912DBB4E-A80A-4DDA-B1EB-4359D298BFA8}" type="slidenum">
              <a:rPr lang="en-IN" smtClean="0"/>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41.13  A large ovarian mass causes </a:t>
            </a:r>
            <a:r>
              <a:rPr lang="en-IN" sz="1200" b="1" kern="1200" dirty="0" err="1" smtClean="0">
                <a:solidFill>
                  <a:schemeClr val="tx1"/>
                </a:solidFill>
                <a:latin typeface="+mn-lt"/>
                <a:ea typeface="+mn-ea"/>
                <a:cs typeface="+mn-cs"/>
              </a:rPr>
              <a:t>pelvicalyceal</a:t>
            </a:r>
            <a:r>
              <a:rPr lang="en-IN" sz="1200" b="1" kern="1200" dirty="0" smtClean="0">
                <a:solidFill>
                  <a:schemeClr val="tx1"/>
                </a:solidFill>
                <a:latin typeface="+mn-lt"/>
                <a:ea typeface="+mn-ea"/>
                <a:cs typeface="+mn-cs"/>
              </a:rPr>
              <a:t> and ureteric dilatation.</a:t>
            </a:r>
          </a:p>
          <a:p>
            <a:endParaRPr lang="en-IN" dirty="0"/>
          </a:p>
        </p:txBody>
      </p:sp>
      <p:sp>
        <p:nvSpPr>
          <p:cNvPr id="4" name="Slide Number Placeholder 3"/>
          <p:cNvSpPr>
            <a:spLocks noGrp="1"/>
          </p:cNvSpPr>
          <p:nvPr>
            <p:ph type="sldNum" sz="quarter" idx="10"/>
          </p:nvPr>
        </p:nvSpPr>
        <p:spPr/>
        <p:txBody>
          <a:bodyPr/>
          <a:lstStyle/>
          <a:p>
            <a:fld id="{912DBB4E-A80A-4DDA-B1EB-4359D298BFA8}" type="slidenum">
              <a:rPr lang="en-IN" smtClean="0"/>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41.14  Retroperitoneal fibrosis (periaortitis). </a:t>
            </a:r>
            <a:r>
              <a:rPr lang="en-IN" sz="1200" b="0" kern="1200" dirty="0" smtClean="0">
                <a:solidFill>
                  <a:schemeClr val="tx1"/>
                </a:solidFill>
                <a:latin typeface="+mn-lt"/>
                <a:ea typeface="+mn-ea"/>
                <a:cs typeface="+mn-cs"/>
              </a:rPr>
              <a:t>There is a concentric soft tissue abnormality surrounding the aorta with obstruction of the right ureter. Differential diagnosis includes lymphoma and retroperitoneal metastases</a:t>
            </a:r>
            <a:endParaRPr lang="en-IN" b="0" dirty="0"/>
          </a:p>
        </p:txBody>
      </p:sp>
      <p:sp>
        <p:nvSpPr>
          <p:cNvPr id="4" name="Slide Number Placeholder 3"/>
          <p:cNvSpPr>
            <a:spLocks noGrp="1"/>
          </p:cNvSpPr>
          <p:nvPr>
            <p:ph type="sldNum" sz="quarter" idx="10"/>
          </p:nvPr>
        </p:nvSpPr>
        <p:spPr/>
        <p:txBody>
          <a:bodyPr/>
          <a:lstStyle/>
          <a:p>
            <a:fld id="{912DBB4E-A80A-4DDA-B1EB-4359D298BFA8}" type="slidenum">
              <a:rPr lang="en-IN" smtClean="0"/>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41.20  Bilateral staghorn calculi </a:t>
            </a:r>
            <a:r>
              <a:rPr lang="en-IN" sz="1200" b="0" kern="1200" dirty="0" smtClean="0">
                <a:solidFill>
                  <a:schemeClr val="tx1"/>
                </a:solidFill>
                <a:latin typeface="+mn-lt"/>
                <a:ea typeface="+mn-ea"/>
                <a:cs typeface="+mn-cs"/>
              </a:rPr>
              <a:t>are seen on the control image of an IVU series. </a:t>
            </a:r>
          </a:p>
          <a:p>
            <a:endParaRPr lang="en-IN" dirty="0"/>
          </a:p>
        </p:txBody>
      </p:sp>
      <p:sp>
        <p:nvSpPr>
          <p:cNvPr id="4" name="Slide Number Placeholder 3"/>
          <p:cNvSpPr>
            <a:spLocks noGrp="1"/>
          </p:cNvSpPr>
          <p:nvPr>
            <p:ph type="sldNum" sz="quarter" idx="10"/>
          </p:nvPr>
        </p:nvSpPr>
        <p:spPr/>
        <p:txBody>
          <a:bodyPr/>
          <a:lstStyle/>
          <a:p>
            <a:fld id="{912DBB4E-A80A-4DDA-B1EB-4359D298BFA8}" type="slidenum">
              <a:rPr lang="en-IN" smtClean="0"/>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41.21  Medullary sponge kidney. </a:t>
            </a:r>
            <a:r>
              <a:rPr lang="en-IN" sz="1200" b="0" kern="1200" dirty="0" smtClean="0">
                <a:solidFill>
                  <a:schemeClr val="tx1"/>
                </a:solidFill>
                <a:latin typeface="+mn-lt"/>
                <a:ea typeface="+mn-ea"/>
                <a:cs typeface="+mn-cs"/>
              </a:rPr>
              <a:t>(A) Plain radiograph demonstrates multiple foci of calcification which are seen to lie in the renal medulla after injection of contrast medium (B). </a:t>
            </a:r>
          </a:p>
          <a:p>
            <a:endParaRPr lang="en-IN" dirty="0"/>
          </a:p>
        </p:txBody>
      </p:sp>
      <p:sp>
        <p:nvSpPr>
          <p:cNvPr id="4" name="Slide Number Placeholder 3"/>
          <p:cNvSpPr>
            <a:spLocks noGrp="1"/>
          </p:cNvSpPr>
          <p:nvPr>
            <p:ph type="sldNum" sz="quarter" idx="10"/>
          </p:nvPr>
        </p:nvSpPr>
        <p:spPr/>
        <p:txBody>
          <a:bodyPr/>
          <a:lstStyle/>
          <a:p>
            <a:fld id="{912DBB4E-A80A-4DDA-B1EB-4359D298BFA8}" type="slidenum">
              <a:rPr lang="en-IN" smtClean="0"/>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9218" name="Picture 2"/>
          <p:cNvPicPr>
            <a:picLocks noChangeAspect="1" noChangeArrowheads="1"/>
          </p:cNvPicPr>
          <p:nvPr/>
        </p:nvPicPr>
        <p:blipFill>
          <a:blip r:embed="rId3"/>
          <a:srcRect/>
          <a:stretch>
            <a:fillRect/>
          </a:stretch>
        </p:blipFill>
        <p:spPr bwMode="auto">
          <a:xfrm>
            <a:off x="2438400" y="24319"/>
            <a:ext cx="4267200" cy="680936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ChangeAspect="1" noChangeArrowheads="1"/>
          </p:cNvPicPr>
          <p:nvPr/>
        </p:nvPicPr>
        <p:blipFill>
          <a:blip r:embed="rId3"/>
          <a:srcRect l="21364" r="22762" b="66508"/>
          <a:stretch>
            <a:fillRect/>
          </a:stretch>
        </p:blipFill>
        <p:spPr bwMode="auto">
          <a:xfrm>
            <a:off x="76200" y="47385"/>
            <a:ext cx="4419600" cy="6678555"/>
          </a:xfrm>
          <a:prstGeom prst="rect">
            <a:avLst/>
          </a:prstGeom>
          <a:noFill/>
          <a:ln w="9525">
            <a:noFill/>
            <a:miter lim="800000"/>
            <a:headEnd/>
            <a:tailEnd/>
          </a:ln>
          <a:effectLst/>
        </p:spPr>
      </p:pic>
      <p:pic>
        <p:nvPicPr>
          <p:cNvPr id="10243" name="Picture 3"/>
          <p:cNvPicPr>
            <a:picLocks noGrp="1" noChangeAspect="1" noChangeArrowheads="1"/>
          </p:cNvPicPr>
          <p:nvPr>
            <p:ph idx="1"/>
          </p:nvPr>
        </p:nvPicPr>
        <p:blipFill>
          <a:blip r:embed="rId3"/>
          <a:srcRect t="69028"/>
          <a:stretch>
            <a:fillRect/>
          </a:stretch>
        </p:blipFill>
        <p:spPr bwMode="auto">
          <a:xfrm>
            <a:off x="4648200" y="3535641"/>
            <a:ext cx="4157499" cy="3246160"/>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t="36654" b="33181"/>
          <a:stretch>
            <a:fillRect/>
          </a:stretch>
        </p:blipFill>
        <p:spPr bwMode="auto">
          <a:xfrm>
            <a:off x="4558665" y="76200"/>
            <a:ext cx="4509135" cy="3429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p:cNvPicPr>
            <a:picLocks noGrp="1" noChangeAspect="1" noChangeArrowheads="1"/>
          </p:cNvPicPr>
          <p:nvPr>
            <p:ph idx="1"/>
          </p:nvPr>
        </p:nvPicPr>
        <p:blipFill>
          <a:blip r:embed="rId3"/>
          <a:srcRect/>
          <a:stretch>
            <a:fillRect/>
          </a:stretch>
        </p:blipFill>
        <p:spPr bwMode="auto">
          <a:xfrm>
            <a:off x="76200" y="76200"/>
            <a:ext cx="5486400" cy="3675888"/>
          </a:xfrm>
          <a:prstGeom prst="rect">
            <a:avLst/>
          </a:prstGeom>
          <a:noFill/>
          <a:ln w="9525">
            <a:noFill/>
            <a:miter lim="800000"/>
            <a:headEnd/>
            <a:tailEnd/>
          </a:ln>
          <a:effectLst/>
        </p:spPr>
      </p:pic>
      <p:sp>
        <p:nvSpPr>
          <p:cNvPr id="5" name="TextBox 4"/>
          <p:cNvSpPr txBox="1"/>
          <p:nvPr/>
        </p:nvSpPr>
        <p:spPr>
          <a:xfrm>
            <a:off x="457200" y="5943600"/>
            <a:ext cx="8229600" cy="369332"/>
          </a:xfrm>
          <a:prstGeom prst="rect">
            <a:avLst/>
          </a:prstGeom>
          <a:noFill/>
        </p:spPr>
        <p:txBody>
          <a:bodyPr wrap="square" rtlCol="0">
            <a:spAutoFit/>
          </a:bodyPr>
          <a:lstStyle/>
          <a:p>
            <a:pPr algn="ctr"/>
            <a:r>
              <a:rPr lang="en-IN" b="1" dirty="0" smtClean="0"/>
              <a:t> </a:t>
            </a:r>
            <a:r>
              <a:rPr lang="en-IN" b="1" dirty="0" smtClean="0"/>
              <a:t>Ultrasound of </a:t>
            </a:r>
            <a:r>
              <a:rPr lang="en-IN" b="1" dirty="0" smtClean="0"/>
              <a:t>kidney</a:t>
            </a:r>
            <a:endParaRPr lang="en-IN" b="1" dirty="0"/>
          </a:p>
        </p:txBody>
      </p:sp>
      <p:pic>
        <p:nvPicPr>
          <p:cNvPr id="11267" name="Picture 3"/>
          <p:cNvPicPr>
            <a:picLocks noChangeAspect="1" noChangeArrowheads="1"/>
          </p:cNvPicPr>
          <p:nvPr/>
        </p:nvPicPr>
        <p:blipFill>
          <a:blip r:embed="rId4"/>
          <a:srcRect/>
          <a:stretch>
            <a:fillRect/>
          </a:stretch>
        </p:blipFill>
        <p:spPr bwMode="auto">
          <a:xfrm>
            <a:off x="4724400" y="3806571"/>
            <a:ext cx="4343400" cy="2975229"/>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2290" name="Picture 2"/>
          <p:cNvPicPr>
            <a:picLocks noChangeAspect="1" noChangeArrowheads="1"/>
          </p:cNvPicPr>
          <p:nvPr/>
        </p:nvPicPr>
        <p:blipFill>
          <a:blip r:embed="rId3"/>
          <a:srcRect/>
          <a:stretch>
            <a:fillRect/>
          </a:stretch>
        </p:blipFill>
        <p:spPr bwMode="auto">
          <a:xfrm>
            <a:off x="1714500" y="2314575"/>
            <a:ext cx="5715000" cy="222885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3314" name="Picture 2"/>
          <p:cNvPicPr>
            <a:picLocks noChangeAspect="1" noChangeArrowheads="1"/>
          </p:cNvPicPr>
          <p:nvPr/>
        </p:nvPicPr>
        <p:blipFill>
          <a:blip r:embed="rId3"/>
          <a:srcRect/>
          <a:stretch>
            <a:fillRect/>
          </a:stretch>
        </p:blipFill>
        <p:spPr bwMode="auto">
          <a:xfrm>
            <a:off x="1714500" y="2343150"/>
            <a:ext cx="5715000" cy="21717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4338" name="Picture 2"/>
          <p:cNvPicPr>
            <a:picLocks noChangeAspect="1" noChangeArrowheads="1"/>
          </p:cNvPicPr>
          <p:nvPr/>
        </p:nvPicPr>
        <p:blipFill>
          <a:blip r:embed="rId3"/>
          <a:srcRect/>
          <a:stretch>
            <a:fillRect/>
          </a:stretch>
        </p:blipFill>
        <p:spPr bwMode="auto">
          <a:xfrm>
            <a:off x="1714500" y="1381125"/>
            <a:ext cx="5715000" cy="409575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5362" name="Picture 2"/>
          <p:cNvPicPr>
            <a:picLocks noChangeAspect="1" noChangeArrowheads="1"/>
          </p:cNvPicPr>
          <p:nvPr/>
        </p:nvPicPr>
        <p:blipFill>
          <a:blip r:embed="rId3"/>
          <a:srcRect/>
          <a:stretch>
            <a:fillRect/>
          </a:stretch>
        </p:blipFill>
        <p:spPr bwMode="auto">
          <a:xfrm>
            <a:off x="1714500" y="1281113"/>
            <a:ext cx="5715000" cy="429577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6386" name="Picture 2"/>
          <p:cNvPicPr>
            <a:picLocks noChangeAspect="1" noChangeArrowheads="1"/>
          </p:cNvPicPr>
          <p:nvPr/>
        </p:nvPicPr>
        <p:blipFill>
          <a:blip r:embed="rId3"/>
          <a:srcRect/>
          <a:stretch>
            <a:fillRect/>
          </a:stretch>
        </p:blipFill>
        <p:spPr bwMode="auto">
          <a:xfrm>
            <a:off x="1714500" y="1395413"/>
            <a:ext cx="5715000" cy="406717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7410" name="Picture 2"/>
          <p:cNvPicPr>
            <a:picLocks noChangeAspect="1" noChangeArrowheads="1"/>
          </p:cNvPicPr>
          <p:nvPr/>
        </p:nvPicPr>
        <p:blipFill>
          <a:blip r:embed="rId3"/>
          <a:srcRect/>
          <a:stretch>
            <a:fillRect/>
          </a:stretch>
        </p:blipFill>
        <p:spPr bwMode="auto">
          <a:xfrm>
            <a:off x="1714500" y="1276350"/>
            <a:ext cx="5715000" cy="43053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8434" name="Picture 2"/>
          <p:cNvPicPr>
            <a:picLocks noChangeAspect="1" noChangeArrowheads="1"/>
          </p:cNvPicPr>
          <p:nvPr/>
        </p:nvPicPr>
        <p:blipFill>
          <a:blip r:embed="rId3"/>
          <a:srcRect/>
          <a:stretch>
            <a:fillRect/>
          </a:stretch>
        </p:blipFill>
        <p:spPr bwMode="auto">
          <a:xfrm>
            <a:off x="1714500" y="2409825"/>
            <a:ext cx="5715000" cy="203835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a:blip r:embed="rId3"/>
          <a:srcRect/>
          <a:stretch>
            <a:fillRect/>
          </a:stretch>
        </p:blipFill>
        <p:spPr bwMode="auto">
          <a:xfrm>
            <a:off x="1714500" y="1285875"/>
            <a:ext cx="5715000" cy="428625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9458" name="Picture 2"/>
          <p:cNvPicPr>
            <a:picLocks noChangeAspect="1" noChangeArrowheads="1"/>
          </p:cNvPicPr>
          <p:nvPr/>
        </p:nvPicPr>
        <p:blipFill>
          <a:blip r:embed="rId3"/>
          <a:srcRect/>
          <a:stretch>
            <a:fillRect/>
          </a:stretch>
        </p:blipFill>
        <p:spPr bwMode="auto">
          <a:xfrm>
            <a:off x="1714500" y="2352675"/>
            <a:ext cx="5715000" cy="215265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482" name="Picture 2"/>
          <p:cNvPicPr>
            <a:picLocks noChangeAspect="1" noChangeArrowheads="1"/>
          </p:cNvPicPr>
          <p:nvPr/>
        </p:nvPicPr>
        <p:blipFill>
          <a:blip r:embed="rId3"/>
          <a:srcRect/>
          <a:stretch>
            <a:fillRect/>
          </a:stretch>
        </p:blipFill>
        <p:spPr bwMode="auto">
          <a:xfrm>
            <a:off x="1714500" y="1104900"/>
            <a:ext cx="5715000" cy="46482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1506" name="Picture 2"/>
          <p:cNvPicPr>
            <a:picLocks noChangeAspect="1" noChangeArrowheads="1"/>
          </p:cNvPicPr>
          <p:nvPr/>
        </p:nvPicPr>
        <p:blipFill>
          <a:blip r:embed="rId3"/>
          <a:srcRect/>
          <a:stretch>
            <a:fillRect/>
          </a:stretch>
        </p:blipFill>
        <p:spPr bwMode="auto">
          <a:xfrm>
            <a:off x="1714500" y="2333625"/>
            <a:ext cx="5715000" cy="219075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22530" name="Picture 2"/>
          <p:cNvPicPr>
            <a:picLocks noChangeAspect="1" noChangeArrowheads="1"/>
          </p:cNvPicPr>
          <p:nvPr/>
        </p:nvPicPr>
        <p:blipFill>
          <a:blip r:embed="rId3"/>
          <a:srcRect/>
          <a:stretch>
            <a:fillRect/>
          </a:stretch>
        </p:blipFill>
        <p:spPr bwMode="auto">
          <a:xfrm>
            <a:off x="2638425" y="571500"/>
            <a:ext cx="3867150" cy="57150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3554" name="Picture 2"/>
          <p:cNvPicPr>
            <a:picLocks noChangeAspect="1" noChangeArrowheads="1"/>
          </p:cNvPicPr>
          <p:nvPr/>
        </p:nvPicPr>
        <p:blipFill>
          <a:blip r:embed="rId3"/>
          <a:srcRect/>
          <a:stretch>
            <a:fillRect/>
          </a:stretch>
        </p:blipFill>
        <p:spPr bwMode="auto">
          <a:xfrm>
            <a:off x="1714500" y="1500188"/>
            <a:ext cx="5715000" cy="385762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4578" name="Picture 2"/>
          <p:cNvPicPr>
            <a:picLocks noChangeAspect="1" noChangeArrowheads="1"/>
          </p:cNvPicPr>
          <p:nvPr/>
        </p:nvPicPr>
        <p:blipFill>
          <a:blip r:embed="rId3"/>
          <a:srcRect/>
          <a:stretch>
            <a:fillRect/>
          </a:stretch>
        </p:blipFill>
        <p:spPr bwMode="auto">
          <a:xfrm>
            <a:off x="1714500" y="1281113"/>
            <a:ext cx="5715000" cy="4295775"/>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5602" name="Picture 2"/>
          <p:cNvPicPr>
            <a:picLocks noChangeAspect="1" noChangeArrowheads="1"/>
          </p:cNvPicPr>
          <p:nvPr/>
        </p:nvPicPr>
        <p:blipFill>
          <a:blip r:embed="rId3"/>
          <a:srcRect/>
          <a:stretch>
            <a:fillRect/>
          </a:stretch>
        </p:blipFill>
        <p:spPr bwMode="auto">
          <a:xfrm>
            <a:off x="391353" y="2605088"/>
            <a:ext cx="8143047" cy="2347912"/>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6626" name="Picture 2"/>
          <p:cNvPicPr>
            <a:picLocks noChangeAspect="1" noChangeArrowheads="1"/>
          </p:cNvPicPr>
          <p:nvPr/>
        </p:nvPicPr>
        <p:blipFill>
          <a:blip r:embed="rId3"/>
          <a:srcRect/>
          <a:stretch>
            <a:fillRect/>
          </a:stretch>
        </p:blipFill>
        <p:spPr bwMode="auto">
          <a:xfrm>
            <a:off x="1714500" y="1581150"/>
            <a:ext cx="5715000" cy="36957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7650" name="Picture 2"/>
          <p:cNvPicPr>
            <a:picLocks noChangeAspect="1" noChangeArrowheads="1"/>
          </p:cNvPicPr>
          <p:nvPr/>
        </p:nvPicPr>
        <p:blipFill>
          <a:blip r:embed="rId3"/>
          <a:srcRect/>
          <a:stretch>
            <a:fillRect/>
          </a:stretch>
        </p:blipFill>
        <p:spPr bwMode="auto">
          <a:xfrm>
            <a:off x="1714500" y="1319213"/>
            <a:ext cx="5715000" cy="421957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8674" name="Picture 2"/>
          <p:cNvPicPr>
            <a:picLocks noChangeAspect="1" noChangeArrowheads="1"/>
          </p:cNvPicPr>
          <p:nvPr/>
        </p:nvPicPr>
        <p:blipFill>
          <a:blip r:embed="rId3"/>
          <a:srcRect/>
          <a:stretch>
            <a:fillRect/>
          </a:stretch>
        </p:blipFill>
        <p:spPr bwMode="auto">
          <a:xfrm>
            <a:off x="2928938" y="571500"/>
            <a:ext cx="3286125" cy="5715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p:cNvPicPr>
            <a:picLocks noChangeAspect="1" noChangeArrowheads="1"/>
          </p:cNvPicPr>
          <p:nvPr/>
        </p:nvPicPr>
        <p:blipFill>
          <a:blip r:embed="rId3"/>
          <a:srcRect/>
          <a:stretch>
            <a:fillRect/>
          </a:stretch>
        </p:blipFill>
        <p:spPr bwMode="auto">
          <a:xfrm>
            <a:off x="2786063" y="571500"/>
            <a:ext cx="3571875" cy="57150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9698" name="Picture 2"/>
          <p:cNvPicPr>
            <a:picLocks noChangeAspect="1" noChangeArrowheads="1"/>
          </p:cNvPicPr>
          <p:nvPr/>
        </p:nvPicPr>
        <p:blipFill>
          <a:blip r:embed="rId3"/>
          <a:srcRect/>
          <a:stretch>
            <a:fillRect/>
          </a:stretch>
        </p:blipFill>
        <p:spPr bwMode="auto">
          <a:xfrm>
            <a:off x="2219325" y="571500"/>
            <a:ext cx="4705350" cy="57150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22" name="Picture 2"/>
          <p:cNvPicPr>
            <a:picLocks noChangeAspect="1" noChangeArrowheads="1"/>
          </p:cNvPicPr>
          <p:nvPr/>
        </p:nvPicPr>
        <p:blipFill>
          <a:blip r:embed="rId3"/>
          <a:srcRect/>
          <a:stretch>
            <a:fillRect/>
          </a:stretch>
        </p:blipFill>
        <p:spPr bwMode="auto">
          <a:xfrm>
            <a:off x="211822" y="2509838"/>
            <a:ext cx="8779778" cy="2824162"/>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1746" name="Picture 2"/>
          <p:cNvPicPr>
            <a:picLocks noChangeAspect="1" noChangeArrowheads="1"/>
          </p:cNvPicPr>
          <p:nvPr/>
        </p:nvPicPr>
        <p:blipFill>
          <a:blip r:embed="rId3"/>
          <a:srcRect/>
          <a:stretch>
            <a:fillRect/>
          </a:stretch>
        </p:blipFill>
        <p:spPr bwMode="auto">
          <a:xfrm>
            <a:off x="627541" y="2366963"/>
            <a:ext cx="7983059" cy="2967037"/>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2770" name="Picture 2"/>
          <p:cNvPicPr>
            <a:picLocks noChangeAspect="1" noChangeArrowheads="1"/>
          </p:cNvPicPr>
          <p:nvPr/>
        </p:nvPicPr>
        <p:blipFill>
          <a:blip r:embed="rId3"/>
          <a:srcRect/>
          <a:stretch>
            <a:fillRect/>
          </a:stretch>
        </p:blipFill>
        <p:spPr bwMode="auto">
          <a:xfrm>
            <a:off x="266700" y="1524000"/>
            <a:ext cx="8572500" cy="27432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3794" name="Picture 2"/>
          <p:cNvPicPr>
            <a:picLocks noChangeAspect="1" noChangeArrowheads="1"/>
          </p:cNvPicPr>
          <p:nvPr/>
        </p:nvPicPr>
        <p:blipFill>
          <a:blip r:embed="rId3"/>
          <a:srcRect/>
          <a:stretch>
            <a:fillRect/>
          </a:stretch>
        </p:blipFill>
        <p:spPr bwMode="auto">
          <a:xfrm>
            <a:off x="125187" y="1905000"/>
            <a:ext cx="8866413" cy="2586037"/>
          </a:xfrm>
          <a:prstGeom prst="rect">
            <a:avLst/>
          </a:prstGeom>
          <a:noFill/>
          <a:ln w="9525">
            <a:noFill/>
            <a:miter lim="800000"/>
            <a:headEnd/>
            <a:tailEnd/>
          </a:ln>
          <a:effectLst/>
        </p:spPr>
      </p:pic>
      <p:sp>
        <p:nvSpPr>
          <p:cNvPr id="5" name="TextBox 4"/>
          <p:cNvSpPr txBox="1"/>
          <p:nvPr/>
        </p:nvSpPr>
        <p:spPr>
          <a:xfrm>
            <a:off x="0" y="4953000"/>
            <a:ext cx="9144000" cy="646331"/>
          </a:xfrm>
          <a:prstGeom prst="rect">
            <a:avLst/>
          </a:prstGeom>
          <a:noFill/>
        </p:spPr>
        <p:txBody>
          <a:bodyPr wrap="square" rtlCol="0">
            <a:spAutoFit/>
          </a:bodyPr>
          <a:lstStyle/>
          <a:p>
            <a:r>
              <a:rPr lang="en-IN" b="1" dirty="0" smtClean="0"/>
              <a:t>  Duplex Doppler US. Spectra obtained from the interlobar arteries in (A) </a:t>
            </a:r>
            <a:r>
              <a:rPr lang="en-IN" b="1" dirty="0" smtClean="0"/>
              <a:t>transplant </a:t>
            </a:r>
            <a:r>
              <a:rPr lang="en-IN" b="1" dirty="0" smtClean="0"/>
              <a:t>kidney and (B) </a:t>
            </a:r>
            <a:r>
              <a:rPr lang="en-IN" b="1" dirty="0" smtClean="0"/>
              <a:t>another  </a:t>
            </a:r>
            <a:r>
              <a:rPr lang="en-IN" b="1" dirty="0" smtClean="0"/>
              <a:t>transplant </a:t>
            </a:r>
            <a:r>
              <a:rPr lang="en-IN" b="1" dirty="0" smtClean="0"/>
              <a:t>kidney</a:t>
            </a:r>
            <a:endParaRPr lang="en-IN"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4818" name="Picture 2"/>
          <p:cNvPicPr>
            <a:picLocks noChangeAspect="1" noChangeArrowheads="1"/>
          </p:cNvPicPr>
          <p:nvPr/>
        </p:nvPicPr>
        <p:blipFill>
          <a:blip r:embed="rId3"/>
          <a:srcRect/>
          <a:stretch>
            <a:fillRect/>
          </a:stretch>
        </p:blipFill>
        <p:spPr bwMode="auto">
          <a:xfrm>
            <a:off x="1714500" y="2095500"/>
            <a:ext cx="5715000" cy="26670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5842" name="Picture 2"/>
          <p:cNvPicPr>
            <a:picLocks noChangeAspect="1" noChangeArrowheads="1"/>
          </p:cNvPicPr>
          <p:nvPr/>
        </p:nvPicPr>
        <p:blipFill>
          <a:blip r:embed="rId3"/>
          <a:srcRect/>
          <a:stretch>
            <a:fillRect/>
          </a:stretch>
        </p:blipFill>
        <p:spPr bwMode="auto">
          <a:xfrm>
            <a:off x="1714500" y="1100138"/>
            <a:ext cx="5715000" cy="4657725"/>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6866" name="Picture 2"/>
          <p:cNvPicPr>
            <a:picLocks noChangeAspect="1" noChangeArrowheads="1"/>
          </p:cNvPicPr>
          <p:nvPr/>
        </p:nvPicPr>
        <p:blipFill>
          <a:blip r:embed="rId3"/>
          <a:srcRect/>
          <a:stretch>
            <a:fillRect/>
          </a:stretch>
        </p:blipFill>
        <p:spPr bwMode="auto">
          <a:xfrm>
            <a:off x="2338388" y="571500"/>
            <a:ext cx="4467225" cy="57150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7890" name="Picture 2"/>
          <p:cNvPicPr>
            <a:picLocks noChangeAspect="1" noChangeArrowheads="1"/>
          </p:cNvPicPr>
          <p:nvPr/>
        </p:nvPicPr>
        <p:blipFill>
          <a:blip r:embed="rId3"/>
          <a:srcRect/>
          <a:stretch>
            <a:fillRect/>
          </a:stretch>
        </p:blipFill>
        <p:spPr bwMode="auto">
          <a:xfrm>
            <a:off x="76200" y="1371600"/>
            <a:ext cx="8901239" cy="33528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8914" name="Picture 2"/>
          <p:cNvPicPr>
            <a:picLocks noGrp="1" noChangeAspect="1" noChangeArrowheads="1"/>
          </p:cNvPicPr>
          <p:nvPr>
            <p:ph idx="1"/>
          </p:nvPr>
        </p:nvPicPr>
        <p:blipFill>
          <a:blip r:embed="rId3"/>
          <a:srcRect/>
          <a:stretch>
            <a:fillRect/>
          </a:stretch>
        </p:blipFill>
        <p:spPr bwMode="auto">
          <a:xfrm>
            <a:off x="1738312" y="2558256"/>
            <a:ext cx="5667375" cy="260985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4" name="Picture 2"/>
          <p:cNvPicPr>
            <a:picLocks noChangeAspect="1" noChangeArrowheads="1"/>
          </p:cNvPicPr>
          <p:nvPr/>
        </p:nvPicPr>
        <p:blipFill>
          <a:blip r:embed="rId3"/>
          <a:srcRect/>
          <a:stretch>
            <a:fillRect/>
          </a:stretch>
        </p:blipFill>
        <p:spPr bwMode="auto">
          <a:xfrm>
            <a:off x="2428875" y="571500"/>
            <a:ext cx="4286250" cy="57150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9938" name="Picture 2"/>
          <p:cNvPicPr>
            <a:picLocks noChangeAspect="1" noChangeArrowheads="1"/>
          </p:cNvPicPr>
          <p:nvPr/>
        </p:nvPicPr>
        <p:blipFill>
          <a:blip r:embed="rId3"/>
          <a:srcRect/>
          <a:stretch>
            <a:fillRect/>
          </a:stretch>
        </p:blipFill>
        <p:spPr bwMode="auto">
          <a:xfrm>
            <a:off x="2667000" y="1524000"/>
            <a:ext cx="3810000" cy="38100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62" name="Picture 2"/>
          <p:cNvPicPr>
            <a:picLocks noChangeAspect="1" noChangeArrowheads="1"/>
          </p:cNvPicPr>
          <p:nvPr/>
        </p:nvPicPr>
        <p:blipFill>
          <a:blip r:embed="rId3"/>
          <a:srcRect/>
          <a:stretch>
            <a:fillRect/>
          </a:stretch>
        </p:blipFill>
        <p:spPr bwMode="auto">
          <a:xfrm>
            <a:off x="2667000" y="1533525"/>
            <a:ext cx="3810000" cy="379095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8" name="Picture 2"/>
          <p:cNvPicPr>
            <a:picLocks noChangeAspect="1" noChangeArrowheads="1"/>
          </p:cNvPicPr>
          <p:nvPr/>
        </p:nvPicPr>
        <p:blipFill>
          <a:blip r:embed="rId3"/>
          <a:srcRect/>
          <a:stretch>
            <a:fillRect/>
          </a:stretch>
        </p:blipFill>
        <p:spPr bwMode="auto">
          <a:xfrm>
            <a:off x="1714500" y="1595438"/>
            <a:ext cx="5715000" cy="366712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ChangeAspect="1" noChangeArrowheads="1"/>
          </p:cNvPicPr>
          <p:nvPr/>
        </p:nvPicPr>
        <p:blipFill>
          <a:blip r:embed="rId3"/>
          <a:srcRect r="50667"/>
          <a:stretch>
            <a:fillRect/>
          </a:stretch>
        </p:blipFill>
        <p:spPr bwMode="auto">
          <a:xfrm>
            <a:off x="76200" y="76200"/>
            <a:ext cx="4953000" cy="6709976"/>
          </a:xfrm>
          <a:prstGeom prst="rect">
            <a:avLst/>
          </a:prstGeom>
          <a:noFill/>
          <a:ln w="9525">
            <a:noFill/>
            <a:miter lim="800000"/>
            <a:headEnd/>
            <a:tailEnd/>
          </a:ln>
          <a:effectLst/>
        </p:spPr>
      </p:pic>
      <p:pic>
        <p:nvPicPr>
          <p:cNvPr id="5123" name="Picture 3"/>
          <p:cNvPicPr>
            <a:picLocks noGrp="1" noChangeAspect="1" noChangeArrowheads="1"/>
          </p:cNvPicPr>
          <p:nvPr>
            <p:ph idx="1"/>
          </p:nvPr>
        </p:nvPicPr>
        <p:blipFill>
          <a:blip r:embed="rId3"/>
          <a:srcRect l="48667" b="41417"/>
          <a:stretch>
            <a:fillRect/>
          </a:stretch>
        </p:blipFill>
        <p:spPr bwMode="auto">
          <a:xfrm>
            <a:off x="5105400" y="1953419"/>
            <a:ext cx="3932761" cy="2999581"/>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6146" name="Picture 2"/>
          <p:cNvPicPr>
            <a:picLocks noChangeAspect="1" noChangeArrowheads="1"/>
          </p:cNvPicPr>
          <p:nvPr/>
        </p:nvPicPr>
        <p:blipFill>
          <a:blip r:embed="rId3"/>
          <a:srcRect/>
          <a:stretch>
            <a:fillRect/>
          </a:stretch>
        </p:blipFill>
        <p:spPr bwMode="auto">
          <a:xfrm>
            <a:off x="2438400" y="571500"/>
            <a:ext cx="4267200" cy="5715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3"/>
          <a:srcRect/>
          <a:stretch>
            <a:fillRect/>
          </a:stretch>
        </p:blipFill>
        <p:spPr bwMode="auto">
          <a:xfrm>
            <a:off x="1714500" y="1715294"/>
            <a:ext cx="5715000" cy="429577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3"/>
          <a:srcRect/>
          <a:stretch>
            <a:fillRect/>
          </a:stretch>
        </p:blipFill>
        <p:spPr bwMode="auto">
          <a:xfrm>
            <a:off x="1714500" y="1715294"/>
            <a:ext cx="5715000" cy="429577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251</Words>
  <Application>Microsoft Office PowerPoint</Application>
  <PresentationFormat>On-screen Show (4:3)</PresentationFormat>
  <Paragraphs>85</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SPOTS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SPOTS</dc:title>
  <dc:creator>DR.Rakesh Gupta</dc:creator>
  <cp:lastModifiedBy>gh</cp:lastModifiedBy>
  <cp:revision>9</cp:revision>
  <dcterms:created xsi:type="dcterms:W3CDTF">2006-08-16T00:00:00Z</dcterms:created>
  <dcterms:modified xsi:type="dcterms:W3CDTF">2010-08-15T05:35:10Z</dcterms:modified>
</cp:coreProperties>
</file>