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741" autoAdjust="0"/>
  </p:normalViewPr>
  <p:slideViewPr>
    <p:cSldViewPr>
      <p:cViewPr varScale="1">
        <p:scale>
          <a:sx n="61" d="100"/>
          <a:sy n="61" d="100"/>
        </p:scale>
        <p:origin x="-141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CBD71-0274-4A2A-9179-4AFB8369DB89}" type="datetimeFigureOut">
              <a:rPr lang="en-US" smtClean="0"/>
              <a:t>8/13/2010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6024E-D60C-400F-AB49-DB42C644F28C}"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22-142 </a:t>
            </a:r>
            <a:r>
              <a:rPr lang="en-IN" b="1" dirty="0" smtClean="0"/>
              <a:t>Os </a:t>
            </a:r>
            <a:r>
              <a:rPr lang="en-IN" b="1" dirty="0" err="1" smtClean="0"/>
              <a:t>supranaviculare</a:t>
            </a:r>
            <a:r>
              <a:rPr lang="en-IN" dirty="0" smtClean="0"/>
              <a:t>. A: Lateral radiograph demonstrates the corticated nature of the </a:t>
            </a:r>
            <a:r>
              <a:rPr lang="en-IN" dirty="0" err="1" smtClean="0"/>
              <a:t>ununited</a:t>
            </a:r>
            <a:r>
              <a:rPr lang="en-IN" dirty="0" smtClean="0"/>
              <a:t> ossification </a:t>
            </a:r>
            <a:r>
              <a:rPr lang="en-IN" dirty="0" err="1" smtClean="0"/>
              <a:t>center</a:t>
            </a:r>
            <a:r>
              <a:rPr lang="en-IN" dirty="0" smtClean="0"/>
              <a:t>. B, C: CT was requested to better exclude an acute fracture. Volume averaging in the axial plane somewhat hampers visualization, but corticated margins (arrows) can still be discerned. Unfortunately, the patient could not tolerate further imaging in the coronal plane, and reformatted images were unsatisfactory.</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22-168 </a:t>
            </a:r>
            <a:r>
              <a:rPr lang="en-IN" b="1" dirty="0" smtClean="0"/>
              <a:t>Osteochondral defect (OCD) of the talar dome</a:t>
            </a:r>
            <a:r>
              <a:rPr lang="en-IN" dirty="0" smtClean="0"/>
              <a:t>. A: Axial and (B) coronal images demonstrate the osteochondral fragment still within a defect of the medial talar dome. Integrity of the overlying cartilage is not assessed</a:t>
            </a:r>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22-169 </a:t>
            </a:r>
            <a:r>
              <a:rPr lang="en-IN" b="1" dirty="0" smtClean="0"/>
              <a:t>OCD of talar dome</a:t>
            </a:r>
            <a:r>
              <a:rPr lang="en-IN" dirty="0" smtClean="0"/>
              <a:t>. A: Coronal and (B) axial images demonstrate a large, </a:t>
            </a:r>
            <a:r>
              <a:rPr lang="en-IN" dirty="0" err="1" smtClean="0"/>
              <a:t>nondisplaced</a:t>
            </a:r>
            <a:r>
              <a:rPr lang="en-IN" dirty="0" smtClean="0"/>
              <a:t> osseous fragment within the osteochondral defect of the medial talar dome.</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22-170 </a:t>
            </a:r>
            <a:r>
              <a:rPr lang="en-IN" b="1" dirty="0" smtClean="0"/>
              <a:t>Enchondroma: </a:t>
            </a:r>
            <a:r>
              <a:rPr lang="en-IN" dirty="0" smtClean="0"/>
              <a:t>CT appearance. A: AP radiograph of the left proximal calf shows a proximal diaphyseal lesion with intralesional calcifications and slight expansile </a:t>
            </a:r>
            <a:r>
              <a:rPr lang="en-IN" dirty="0" err="1" smtClean="0"/>
              <a:t>remodeling</a:t>
            </a:r>
            <a:r>
              <a:rPr lang="en-IN" dirty="0" smtClean="0"/>
              <a:t>. B: and C: Axial CT images show the central ring and arc like calcifications and peripheral lucency, as well as the mild circumferential endosteal scalloping.</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22-171 </a:t>
            </a:r>
            <a:r>
              <a:rPr lang="en-IN" b="1" dirty="0" smtClean="0"/>
              <a:t>Enchondromas</a:t>
            </a:r>
            <a:r>
              <a:rPr lang="en-IN" dirty="0" smtClean="0"/>
              <a:t>: CT and MR appearance. A: Axial and (B) sagittal reformatted CT image through the distal femoral metaphysis shows medial intramedullary lesion with central calcifications in arc and rings pattern. C: Axial T2-weighted fat suppressed fast spin echo image shows the high-signal intensity lesion with lobulated margins and internal septations. D: Coronal gradient recalled echo T2*-weighted image shows the intralesional calcifications better than the T2-weighted image, but not as well as CT.</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22-174 </a:t>
            </a:r>
            <a:r>
              <a:rPr lang="en-IN" b="1" dirty="0" smtClean="0"/>
              <a:t>Conventional chondrosarcoma pelvis</a:t>
            </a:r>
            <a:r>
              <a:rPr lang="en-IN" dirty="0" smtClean="0"/>
              <a:t>. A: AP radiograph shows the large soft tissue mass with cartilaginous-type calcification/ossification. B and C: Axial CT images again demonstrate the circumferential mass, as well as the radiolucent replaced marrow of the underlying </a:t>
            </a:r>
            <a:r>
              <a:rPr lang="en-IN" dirty="0" err="1" smtClean="0"/>
              <a:t>hemipelvis</a:t>
            </a:r>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22-175 </a:t>
            </a:r>
            <a:r>
              <a:rPr lang="en-IN" b="1" dirty="0" smtClean="0"/>
              <a:t>Osteochondromas:</a:t>
            </a:r>
            <a:r>
              <a:rPr lang="en-IN" dirty="0" smtClean="0"/>
              <a:t> chest. A: Axial CT of the right chest shows a large osteochondroma projecting anteriorly from the scapular body. Note marrow continuity into the bony excrescence. A cartilage cap is not well seen. The patient noticed a popping sensation with </a:t>
            </a:r>
            <a:r>
              <a:rPr lang="en-IN" dirty="0" err="1" smtClean="0"/>
              <a:t>scapulothoracic</a:t>
            </a:r>
            <a:r>
              <a:rPr lang="en-IN" dirty="0" smtClean="0"/>
              <a:t> motion. B: Axial CT of the left chest in the same patient shows a pedunculated osteochondroma projecting into the left lower lung. A cartilaginous cap is noted.</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22-178 </a:t>
            </a:r>
            <a:r>
              <a:rPr lang="en-IN" b="1" dirty="0" smtClean="0"/>
              <a:t>Giant cell </a:t>
            </a:r>
            <a:r>
              <a:rPr lang="en-IN" b="1" dirty="0" err="1" smtClean="0"/>
              <a:t>tumor</a:t>
            </a:r>
            <a:r>
              <a:rPr lang="en-IN" b="1" dirty="0" smtClean="0"/>
              <a:t> with aneurysmal bone cyst</a:t>
            </a:r>
            <a:r>
              <a:rPr lang="en-IN" dirty="0" smtClean="0"/>
              <a:t>. A: AP radiograph shows the expansile lytic lesion of the left ischium but the most cephalad component of the lesion is not as well appreciated. B and C: Axial sequential CT images demonstrate a lesion abutting the articular surface with geographic borders, pathologic fracture of the medial acetabular wall (quadrilateral plate) and no mineralized intralesional content.</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22-179 </a:t>
            </a:r>
            <a:r>
              <a:rPr lang="en-IN" b="1" dirty="0" smtClean="0"/>
              <a:t>Unicameral bone cyst. </a:t>
            </a:r>
            <a:r>
              <a:rPr lang="en-IN" dirty="0" smtClean="0"/>
              <a:t>A: AP radiograph shows the expansile lytic lesion of the proximal fibula. B and C: Axial CT images viewed in bone window settings show a thin bony septa traversing the lesion (B) and no intralesional matrix, periosteal reaction or fracture seen. D: Same image as (C) but viewed in soft tissue windows shows replacement of normal marrow by fluid attenuation.</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22-180 </a:t>
            </a:r>
            <a:r>
              <a:rPr lang="en-IN" b="1" dirty="0" smtClean="0"/>
              <a:t>Aneurysmal bone cyst: </a:t>
            </a:r>
            <a:r>
              <a:rPr lang="en-IN" dirty="0" smtClean="0"/>
              <a:t>fluid-fluid levels. Axial sequential CT images of the proximal talar body seen in bone (A and C) and soft tissue (B and D) window settings show a well-demarcated lytic lesion of the posterior talus with marked thinning of the overlying cortex. The soft tissue windows and levels demonstrated several fluid-fluid levels (arrows).</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22-181 </a:t>
            </a:r>
            <a:r>
              <a:rPr lang="en-IN" b="1" dirty="0" smtClean="0"/>
              <a:t>Fibrous dysplasia</a:t>
            </a:r>
            <a:r>
              <a:rPr lang="en-IN" dirty="0" smtClean="0"/>
              <a:t>. A: Axial and (B) sagittal reformatted CT images of an incidentally discovered asymptomatic lesion of the left proximal hip shaft. Note the subtle expansile </a:t>
            </a:r>
            <a:r>
              <a:rPr lang="en-IN" dirty="0" err="1" smtClean="0"/>
              <a:t>remodeling</a:t>
            </a:r>
            <a:r>
              <a:rPr lang="en-IN" dirty="0" smtClean="0"/>
              <a:t> and the uniform density of the faintly sclerotic matrix.</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22-143 </a:t>
            </a:r>
            <a:r>
              <a:rPr lang="en-IN" b="1" dirty="0" smtClean="0"/>
              <a:t>Bipartite medial cuneiform</a:t>
            </a:r>
            <a:r>
              <a:rPr lang="en-IN" dirty="0" smtClean="0"/>
              <a:t>. A: Axial image reveals a complex cyst-like lesion in the central portion of the medial cuneiform (arrow). B: Coronal plane imaging better reveals the synchondrosis (arrows) dividing the separate ossification </a:t>
            </a:r>
            <a:r>
              <a:rPr lang="en-IN" dirty="0" err="1" smtClean="0"/>
              <a:t>centers</a:t>
            </a:r>
            <a:r>
              <a:rPr lang="en-IN" dirty="0" smtClean="0"/>
              <a:t> of the medial cuneiform. C: More distally, degenerative-type sclerosis and cyst-like changes are seen to better advantage than on the axial image. These changes can be associated with clinical symptoms</a:t>
            </a:r>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22-183 </a:t>
            </a:r>
            <a:r>
              <a:rPr lang="en-IN" b="1" dirty="0" smtClean="0"/>
              <a:t>Osteosarcoma</a:t>
            </a:r>
            <a:r>
              <a:rPr lang="en-IN" dirty="0" smtClean="0"/>
              <a:t>. A: AP radiograph demonstrates a permeative destruction of the lateral proximal tibia as well as mineralized content suggesting </a:t>
            </a:r>
            <a:r>
              <a:rPr lang="en-IN" dirty="0" err="1" smtClean="0"/>
              <a:t>tumor</a:t>
            </a:r>
            <a:r>
              <a:rPr lang="en-IN" dirty="0" smtClean="0"/>
              <a:t> new bone formation. B: Axial CT image in bone window settings of the proximal tibial plateau shows marked lytic destruction of the intramedullary lesion and irregular ossification within the intramedullary lesion as well as in its soft tissue extensions. C: Axial T1-weighted fat-suppressed MR image after gadolinium administration at the same level as the prior CT image shows the enhancing circumferential soft tissue component best. D: Coronal T1-weighted spin echo image was obtained with a larger field of view to determine longitudinal extent of marrow involvement and exclude skip metastases. The marked involvement of the articular surface is well seen on this image as well.</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22-184 </a:t>
            </a:r>
            <a:r>
              <a:rPr lang="en-IN" b="1" dirty="0" smtClean="0"/>
              <a:t>Ewing's sarcoma</a:t>
            </a:r>
            <a:r>
              <a:rPr lang="en-IN" dirty="0" smtClean="0"/>
              <a:t>. A: Axial CT image in bone window settings shows permeative destruction of the left acetabulum and pubis. B: Axial CT image at the same level as (A) in soft tissue windows after the administration of intravenous contrast shows the large soft tissue component characteristic of Ewing's sarcoma displacing the femoral neurovascular bundle anteriorly. C: Coronal T2-weighted STIR MR image shows the </a:t>
            </a:r>
            <a:r>
              <a:rPr lang="en-IN" dirty="0" err="1" smtClean="0"/>
              <a:t>cephalolcaudal</a:t>
            </a:r>
            <a:r>
              <a:rPr lang="en-IN" dirty="0" smtClean="0"/>
              <a:t> extent of the mass displacing the bladder cephalad. D: Axial CT image with contrast after chemotherapy shows some </a:t>
            </a:r>
            <a:r>
              <a:rPr lang="en-IN" dirty="0" err="1" smtClean="0"/>
              <a:t>tumor</a:t>
            </a:r>
            <a:r>
              <a:rPr lang="en-IN" dirty="0" smtClean="0"/>
              <a:t> response with more central low-attenuation suggesting necrosis; however, the size of the mass had increased.</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22-187 </a:t>
            </a:r>
            <a:r>
              <a:rPr lang="en-IN" b="1" dirty="0" smtClean="0"/>
              <a:t>Malignant fibrous histiocytoma</a:t>
            </a:r>
            <a:r>
              <a:rPr lang="en-IN" dirty="0" smtClean="0"/>
              <a:t>: value of contrast for CT of soft tissue masses. A: Axial CT image shows faint low-attenuation mass in the vastus medialis muscle. B: Axial CT image at same level as (A) after administration of intravenous contrast shows the round enhancing mass. C: Axial proton-density-weighted MR image with fat suppression shows the mass well without the need for intravenous contrast.</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22-188 </a:t>
            </a:r>
            <a:r>
              <a:rPr lang="en-IN" b="1" dirty="0" smtClean="0"/>
              <a:t>Malignant fibrous histiocytoma</a:t>
            </a:r>
            <a:r>
              <a:rPr lang="en-IN" dirty="0" smtClean="0"/>
              <a:t>: margins with CT and MR. A: Axial CT image through the proximal right thigh after the administration of intravenous contrast shows the mass with areas of low attenuation consistent with necrosis. The mass is displacing posteriorly the inferior gluteus maximus and is arising from the adductor muscle groups. B: Axial proton-density-weighted MR image at a slightly cephalad level shows similar findings. C: Axial T1-weighted fat suppressed MR image shows the central area of necrosis, as well as a clear depiction of the enhancing margins of the mass.</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22-191 </a:t>
            </a:r>
            <a:r>
              <a:rPr lang="en-IN" b="1" dirty="0" smtClean="0"/>
              <a:t>Neurofibromatosis</a:t>
            </a:r>
            <a:r>
              <a:rPr lang="en-IN" dirty="0" smtClean="0"/>
              <a:t>. A: Axial CT image through the distal left thigh show numerous low attenuation soft tissue masses, with the largest one showing concentric central rings of increased attenuation felt to represent a target sign. B: Axial T2-weighted MR image at the same location shows similar findings, with target signs evident in several of the small masses as well. C: Coronal T1-weighted MR image shows the fusiform shape of the largest mass, delineated from the surrounding muscles by a thin layer of fat known by the term </a:t>
            </a:r>
            <a:r>
              <a:rPr lang="en-IN" dirty="0" err="1" smtClean="0"/>
              <a:t>â€œfat</a:t>
            </a:r>
            <a:r>
              <a:rPr lang="en-IN" dirty="0" smtClean="0"/>
              <a:t> stripe </a:t>
            </a:r>
            <a:r>
              <a:rPr lang="en-IN" dirty="0" err="1" smtClean="0"/>
              <a:t>sign.â</a:t>
            </a:r>
            <a:r>
              <a:rPr lang="en-IN" dirty="0" smtClean="0"/>
              <a:t>€</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22-192 </a:t>
            </a:r>
            <a:r>
              <a:rPr lang="en-IN" b="1" dirty="0" smtClean="0"/>
              <a:t>Synovial </a:t>
            </a:r>
            <a:r>
              <a:rPr lang="en-IN" b="1" dirty="0" err="1" smtClean="0"/>
              <a:t>ostochondromatosis</a:t>
            </a:r>
            <a:r>
              <a:rPr lang="en-IN" dirty="0" smtClean="0"/>
              <a:t>. A: Axial CT of the left shoulder in bone window settings shows several well-delineated osteochondral bodies adjacent to the coracoid process. B: Axial CT image slightly more with more contrasted windows shows the faceted appearance of these osteochondral bodies within the subcoracoid recess. C: Sagittal reformatted images and (D) coronal reformatted image shows the relationships of these clustered osteochondral bodies in the subcoracoid recess of the joint, as well as in the biceps tendon sheath.</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22-193 </a:t>
            </a:r>
            <a:r>
              <a:rPr lang="en-IN" b="1" dirty="0" smtClean="0"/>
              <a:t>Lipomas</a:t>
            </a:r>
            <a:r>
              <a:rPr lang="en-IN" dirty="0" smtClean="0"/>
              <a:t>: CT appearance. A: Axial CT image of the chest after intravenous contrast shows a </a:t>
            </a:r>
            <a:r>
              <a:rPr lang="en-IN" dirty="0" err="1" smtClean="0"/>
              <a:t>nonenhancing</a:t>
            </a:r>
            <a:r>
              <a:rPr lang="en-IN" dirty="0" smtClean="0"/>
              <a:t> mass of homogenous fat attenuation and well-demarcated margins arising within the right subscapularis muscle. Although contiguous to the scapula, no bone involvement can be identified. B: Axial CT image through the proximal thigh shows a similar mass in the right vastus lateralis muscle. A small thin septation is noted within it</a:t>
            </a:r>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22-194 </a:t>
            </a:r>
            <a:r>
              <a:rPr lang="en-IN" b="1" dirty="0" smtClean="0"/>
              <a:t>Liposarcoma</a:t>
            </a:r>
            <a:r>
              <a:rPr lang="en-IN" dirty="0" smtClean="0"/>
              <a:t>. A: Axial CT through the right proximal calf shows a large mass within the posterior compartment with central areas of fat attenuation, as well as areas of more soft tissue attenuation and calcifications intermixed. B: Axial CT of the chest shows a pleural-based mass with central decreased attenuation that was liposarcoma metastases in this patient.</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22-198 </a:t>
            </a:r>
            <a:r>
              <a:rPr lang="en-IN" b="1" dirty="0" smtClean="0"/>
              <a:t>Iliacus abscess</a:t>
            </a:r>
            <a:r>
              <a:rPr lang="en-IN" dirty="0" smtClean="0"/>
              <a:t>. A: Low attenuation abscess is surrounded by an enhancing rim and contains several enhancing internal septations. B: More inferiorly, the abscess is increasingly complex, with thick enhancing walls and septations. Note mass effect on the psoas. C: Enhancing rim is apparent next to normal adjacent muscle.</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22-200 </a:t>
            </a:r>
            <a:r>
              <a:rPr lang="en-IN" b="1" dirty="0" smtClean="0"/>
              <a:t>Cellulitis</a:t>
            </a:r>
            <a:r>
              <a:rPr lang="en-IN" dirty="0" smtClean="0"/>
              <a:t>. </a:t>
            </a:r>
            <a:r>
              <a:rPr lang="en-IN" dirty="0" err="1" smtClean="0"/>
              <a:t>Strandy</a:t>
            </a:r>
            <a:r>
              <a:rPr lang="en-IN" dirty="0" smtClean="0"/>
              <a:t>, soft tissue attenuation changes are present in the subcutaneous fat. The soft tissues deep to the fascia are not affected.</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22-144 </a:t>
            </a:r>
            <a:r>
              <a:rPr lang="en-IN" b="1" dirty="0" smtClean="0"/>
              <a:t>Talonavicular coalition of the middle facets</a:t>
            </a:r>
            <a:r>
              <a:rPr lang="en-IN" dirty="0" smtClean="0"/>
              <a:t>. A: Axial and (B) coronal images. The sustentaculum joint space is narrowed (arrows), with irregularity and sclerosis of the articular surfaces in this fibrous or cartilaginous coalition. Compare the appearance to that of the normal adjacent posterior subtalar joint.</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22-202 </a:t>
            </a:r>
            <a:r>
              <a:rPr lang="en-IN" b="1" dirty="0" smtClean="0"/>
              <a:t>Dermatomyositis</a:t>
            </a:r>
            <a:r>
              <a:rPr lang="en-IN" dirty="0" smtClean="0"/>
              <a:t>. A: Soft tissue and (B) bone algorithm and windowing reveal extensive soft tissue calcifications.</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22-203 </a:t>
            </a:r>
            <a:r>
              <a:rPr lang="en-IN" b="1" dirty="0" smtClean="0"/>
              <a:t>Hyperparathyroidism</a:t>
            </a:r>
            <a:r>
              <a:rPr lang="en-IN" dirty="0" smtClean="0"/>
              <a:t>. A: SI joint resorption predominately affects the iliac sides of the joints. B: Indistinct trabecular pattern, patchy sclerosis and </a:t>
            </a:r>
            <a:r>
              <a:rPr lang="en-IN" dirty="0" err="1" smtClean="0"/>
              <a:t>lucencies</a:t>
            </a:r>
            <a:r>
              <a:rPr lang="en-IN" dirty="0" smtClean="0"/>
              <a:t> are noted in the pelvis (C) and in the hip regions.</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22-211 A 40-year-old man with resection of posterior </a:t>
            </a:r>
            <a:r>
              <a:rPr lang="en-IN" b="1" dirty="0" smtClean="0"/>
              <a:t>thigh malignant fibrous histiocytoma </a:t>
            </a:r>
            <a:r>
              <a:rPr lang="en-IN" dirty="0" smtClean="0"/>
              <a:t>2 years ago, now with recurrent mass. A: Axial MR T1-weighted image with fat suppression after gadolinium enhancement shows a heterogeneously enhancing mass (arrow) in the posterior compartment of the thigh. B: CT axial image at comparable level shows needle placement into mass (arrows). Fine-needle aspiration and core biopsy confirmed </a:t>
            </a:r>
            <a:r>
              <a:rPr lang="en-IN" dirty="0" err="1" smtClean="0"/>
              <a:t>tumor</a:t>
            </a:r>
            <a:r>
              <a:rPr lang="en-IN" dirty="0" smtClean="0"/>
              <a:t> recurrence.</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22-223 A 40-year-old woman with buttock pain and suspected </a:t>
            </a:r>
            <a:r>
              <a:rPr lang="en-IN" b="1" dirty="0" smtClean="0"/>
              <a:t>piriformis muscle syndrome</a:t>
            </a:r>
            <a:r>
              <a:rPr lang="en-IN" dirty="0" smtClean="0"/>
              <a:t>: CT guidance for left piriformis muscle injection. Axial CT image with the patient prone demonstrates a 25-gauge needle (arrowheads) placed into the left piriformis muscle belly and 5 </a:t>
            </a:r>
            <a:r>
              <a:rPr lang="en-IN" dirty="0" err="1" smtClean="0"/>
              <a:t>mL</a:t>
            </a:r>
            <a:r>
              <a:rPr lang="en-IN" dirty="0" smtClean="0"/>
              <a:t> of 1% lidocaine was instilled, which accounts for the low-attenuation region (arrows). The patient did not have relief of pain</a:t>
            </a:r>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23-62 </a:t>
            </a:r>
            <a:r>
              <a:rPr lang="en-IN" b="1" dirty="0" smtClean="0"/>
              <a:t>Epidural and subdural hematomas</a:t>
            </a:r>
            <a:r>
              <a:rPr lang="en-IN" dirty="0" smtClean="0"/>
              <a:t>. A: Axial CT shows replacement of anterior and right lateral epidural fat in the thoracic spine with </a:t>
            </a:r>
            <a:r>
              <a:rPr lang="en-IN" dirty="0" err="1" smtClean="0"/>
              <a:t>isodense</a:t>
            </a:r>
            <a:r>
              <a:rPr lang="en-IN" dirty="0" smtClean="0"/>
              <a:t> mass (arrows), corresponding to epidural hematoma. B: Axial T1-weighted image in a different patient shows a </a:t>
            </a:r>
            <a:r>
              <a:rPr lang="en-IN" dirty="0" err="1" smtClean="0"/>
              <a:t>crescentic</a:t>
            </a:r>
            <a:r>
              <a:rPr lang="en-IN" dirty="0" smtClean="0"/>
              <a:t> shaped ventral epidural hematoma at the L1 level. C: Axial T1-weighted image in a child with a clotting disorder reveals </a:t>
            </a:r>
            <a:r>
              <a:rPr lang="en-IN" dirty="0" err="1" smtClean="0"/>
              <a:t>hyperintense</a:t>
            </a:r>
            <a:r>
              <a:rPr lang="en-IN" dirty="0" smtClean="0"/>
              <a:t> subdural hematomas anterior and posterior to the spinal cord. In contrast to epidural hematomas, a dark line (arrow), corresponding to dura, is visualized between the epidural fat and hematoma. This appearance is due to the presence of the </a:t>
            </a:r>
            <a:r>
              <a:rPr lang="en-IN" dirty="0" err="1" smtClean="0"/>
              <a:t>meningospinal</a:t>
            </a:r>
            <a:r>
              <a:rPr lang="en-IN" dirty="0" smtClean="0"/>
              <a:t> ligaments.</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23-61 </a:t>
            </a:r>
            <a:r>
              <a:rPr lang="en-IN" b="1" dirty="0" smtClean="0"/>
              <a:t>Spinal dural arteriovenous fistula</a:t>
            </a:r>
            <a:r>
              <a:rPr lang="en-IN" dirty="0" smtClean="0"/>
              <a:t>. A: Midline sagittal T2-weighted image shows multiple flow voids in the dorsal subarachnoid space along most of the thoracic spinal cord. These represent enlarged draining veins from a radicular arteriovenous fistula. The signal intensity of cord is normal. B: Midline sagittal </a:t>
            </a:r>
            <a:r>
              <a:rPr lang="en-IN" dirty="0" err="1" smtClean="0"/>
              <a:t>postcontrast</a:t>
            </a:r>
            <a:r>
              <a:rPr lang="en-IN" dirty="0" smtClean="0"/>
              <a:t> T1-weighted image in a different patient demonstrates gadolinium accumulating in draining veins along the anterior and posterior cord surface.</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23-60 </a:t>
            </a:r>
            <a:r>
              <a:rPr lang="en-IN" b="1" dirty="0" smtClean="0"/>
              <a:t>Plasmacytoma</a:t>
            </a:r>
            <a:r>
              <a:rPr lang="en-IN" dirty="0" smtClean="0"/>
              <a:t>. A: Axial CT shows a lytic destructive lesion (arrow) replacing most of the C6 vertebral body. There is no evidence of sclerosis. B: Midsagittal T1-weighted image shows low signal intensity from the plasmacytoma (arrows). The vertebra is of normal height and indistinguishable from a solitary metastasis. C: After contrast administration, the lesion enhances and becomes </a:t>
            </a:r>
            <a:r>
              <a:rPr lang="en-IN" dirty="0" err="1" smtClean="0"/>
              <a:t>isointense</a:t>
            </a:r>
            <a:r>
              <a:rPr lang="en-IN" dirty="0" smtClean="0"/>
              <a:t> with the normal adjacent vertebrae. There is anterior epidural extension (arrows).</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23-59 </a:t>
            </a:r>
            <a:r>
              <a:rPr lang="en-IN" b="1" dirty="0" smtClean="0"/>
              <a:t>Eosinophilic granuloma</a:t>
            </a:r>
            <a:r>
              <a:rPr lang="en-IN" dirty="0" smtClean="0"/>
              <a:t>. A: Axial CT, bone window setting, shows destructive lesion involving the body of C3. B: Midsagittal </a:t>
            </a:r>
            <a:r>
              <a:rPr lang="en-IN" dirty="0" err="1" smtClean="0"/>
              <a:t>noncontrast</a:t>
            </a:r>
            <a:r>
              <a:rPr lang="en-IN" dirty="0" smtClean="0"/>
              <a:t> T1-weighted image shows that the C3 vertebral body has predominantly low signal intensity (arrow). C: Midsagittal T2-weighted image shows inhomogeneous signal intensity from the C3 vertebral body (arrow).</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23-58 </a:t>
            </a:r>
            <a:r>
              <a:rPr lang="en-IN" b="1" dirty="0" smtClean="0"/>
              <a:t>Chordoma</a:t>
            </a:r>
            <a:r>
              <a:rPr lang="en-IN" dirty="0" smtClean="0"/>
              <a:t>. A: Axial CT at C2 shows a chordoma (C) arising in the vertebral body and extending into the prevertebral region. The vertebral body is partially destroyed. B: </a:t>
            </a:r>
            <a:r>
              <a:rPr lang="en-IN" dirty="0" err="1" smtClean="0"/>
              <a:t>Postcontrast</a:t>
            </a:r>
            <a:r>
              <a:rPr lang="en-IN" dirty="0" smtClean="0"/>
              <a:t> midsagittal T1-weighted image shows the chordoma (C) arising from the axis (2) and also involving C3 (3). There is extension into the epidural space (arrows) with compression of the upper cervical spinal cord.</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23-57 </a:t>
            </a:r>
            <a:r>
              <a:rPr lang="en-IN" b="1" dirty="0" smtClean="0"/>
              <a:t>Aneurysmal bone cyst (ABC)</a:t>
            </a:r>
            <a:r>
              <a:rPr lang="en-IN" dirty="0" smtClean="0"/>
              <a:t>. A: Axial CT at L4 shows large ABC eroding the vertebral body, pedicle, transverse process, and lamina. The margins of the lesion are well defined, and the lesion contains multiple blood/fluid levels (arrows). There is extension into the left psoas muscle. B: Axial CT at L5 in a different patient shows a large mass involving both laminae, right pedicle, transverse process, and a portion of the vertebral body. Characteristic multiple blood/fluid levels are present (arrows). This ABC has completely destroyed the right pedicle and is extending into the epidural space and compressing the dural sac (arrowheads).</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22-145 </a:t>
            </a:r>
            <a:r>
              <a:rPr lang="en-IN" b="1" dirty="0" smtClean="0"/>
              <a:t>Calcaneocuboid coalition</a:t>
            </a:r>
            <a:r>
              <a:rPr lang="en-IN" dirty="0" smtClean="0"/>
              <a:t>. Fibrous or cartilaginous tarsal coalition of the calcaneocuboid joint results in an elongated, irregular shape of the calcaneal articular surface on axial (A, B) and coronal (C) images.</a:t>
            </a:r>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23-55 </a:t>
            </a:r>
            <a:r>
              <a:rPr lang="en-IN" b="1" dirty="0" smtClean="0"/>
              <a:t>Ankylosing spondyloarthritis</a:t>
            </a:r>
            <a:r>
              <a:rPr lang="en-IN" dirty="0" smtClean="0"/>
              <a:t>. A: Axial CT, bone window setting, shows marked dural ectasia that has eroded the right lamina (arrow). Also seen are multiple foci of </a:t>
            </a:r>
            <a:r>
              <a:rPr lang="en-IN" dirty="0" err="1" smtClean="0"/>
              <a:t>hypodensity</a:t>
            </a:r>
            <a:r>
              <a:rPr lang="en-IN" dirty="0" smtClean="0"/>
              <a:t> in the neural arch, particularly in the vicinity of the facet joints. The joint space is partially obliterated. A bridging </a:t>
            </a:r>
            <a:r>
              <a:rPr lang="en-IN" dirty="0" err="1" smtClean="0"/>
              <a:t>syndesmophyte</a:t>
            </a:r>
            <a:r>
              <a:rPr lang="en-IN" dirty="0" smtClean="0"/>
              <a:t> extends along the anterior and lateral borders of the vertebral body. B: Sagittal reformatted CT in a different patient demonstrates characteristic bridging </a:t>
            </a:r>
            <a:r>
              <a:rPr lang="en-IN" dirty="0" err="1" smtClean="0"/>
              <a:t>syndesmophytes</a:t>
            </a:r>
            <a:r>
              <a:rPr lang="en-IN" dirty="0" smtClean="0"/>
              <a:t> (arrows). There is squaring of vertebral bodies that are almost completely fused. C: Sagittal T1-weighted image in a different patient shows bridging osteophytes along the ALL (arrows) and PLL. A number of vertebral bodies contain </a:t>
            </a:r>
            <a:r>
              <a:rPr lang="en-IN" dirty="0" err="1" smtClean="0"/>
              <a:t>hypointense</a:t>
            </a:r>
            <a:r>
              <a:rPr lang="en-IN" dirty="0" smtClean="0"/>
              <a:t> areas (arrowhead), either diffusely or confined to their corners.</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22-146 </a:t>
            </a:r>
            <a:r>
              <a:rPr lang="en-IN" b="1" dirty="0" err="1" smtClean="0"/>
              <a:t>Intraosseous</a:t>
            </a:r>
            <a:r>
              <a:rPr lang="en-IN" b="1" dirty="0" smtClean="0"/>
              <a:t> lipoma of anterior calcaneus</a:t>
            </a:r>
            <a:r>
              <a:rPr lang="en-IN" dirty="0" smtClean="0"/>
              <a:t>. A: Axial and (B) coronal images of a CT performed for trauma reveal an unrelated anterior calcaneal lipoma. The lesional contents are </a:t>
            </a:r>
            <a:r>
              <a:rPr lang="en-IN" dirty="0" err="1" smtClean="0"/>
              <a:t>hypodense</a:t>
            </a:r>
            <a:r>
              <a:rPr lang="en-IN" dirty="0" smtClean="0"/>
              <a:t> relative to normal adjacent muscle. A thin, sclerotic margin is visible (long arrow). Dystrophic calcification is present centrally (short arrow).</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22-152 </a:t>
            </a:r>
            <a:r>
              <a:rPr lang="en-IN" b="1" dirty="0" smtClean="0"/>
              <a:t>Traumatic lipohemarthrosis of the posterior subtalar joint</a:t>
            </a:r>
            <a:r>
              <a:rPr lang="en-IN" dirty="0" smtClean="0"/>
              <a:t>. A: Coronal image results in a lipohemarthrosis with the fat-fluid interface (arrow) in the axial plane. B: Axial image with the leg in extension shifts the </a:t>
            </a:r>
            <a:r>
              <a:rPr lang="en-IN" dirty="0" err="1" smtClean="0"/>
              <a:t>fatâ€“fluid</a:t>
            </a:r>
            <a:r>
              <a:rPr lang="en-IN" dirty="0" smtClean="0"/>
              <a:t> interface (arrow) into the coronal plane.</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22-160 </a:t>
            </a:r>
            <a:r>
              <a:rPr lang="en-IN" b="1" dirty="0" smtClean="0"/>
              <a:t>Shepherd fracture</a:t>
            </a:r>
            <a:r>
              <a:rPr lang="en-IN" dirty="0" smtClean="0"/>
              <a:t>. A and B: Sequential axial images through an acute fracture of the posterior process of the talus. The lack of cortication distinguishes this uncommon fracture from the commonly encountered </a:t>
            </a:r>
            <a:r>
              <a:rPr lang="en-IN" dirty="0" err="1" smtClean="0"/>
              <a:t>os</a:t>
            </a:r>
            <a:r>
              <a:rPr lang="en-IN" dirty="0" smtClean="0"/>
              <a:t> trigonum, an </a:t>
            </a:r>
            <a:r>
              <a:rPr lang="en-IN" dirty="0" err="1" smtClean="0"/>
              <a:t>ununited</a:t>
            </a:r>
            <a:r>
              <a:rPr lang="en-IN" dirty="0" smtClean="0"/>
              <a:t> accessory ossification </a:t>
            </a:r>
            <a:r>
              <a:rPr lang="en-IN" dirty="0" err="1" smtClean="0"/>
              <a:t>center</a:t>
            </a:r>
            <a:r>
              <a:rPr lang="en-IN" dirty="0" smtClean="0"/>
              <a:t>.</a:t>
            </a:r>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22-161 </a:t>
            </a:r>
            <a:r>
              <a:rPr lang="en-IN" b="1" dirty="0" smtClean="0"/>
              <a:t>Chopart injury</a:t>
            </a:r>
            <a:r>
              <a:rPr lang="en-IN" dirty="0" smtClean="0"/>
              <a:t>. A: Axial image reveals a fracture of the navicular. Talonavicular dislocation is not appreciated on this single image. B: A more caudal axial image. Note the absence of the cuboid at its expected location (arrow) and numerous widely displaced fracture fragments. C: Sagittal reformatted image displays the dislocation at the Chopart joint as well as a </a:t>
            </a:r>
            <a:r>
              <a:rPr lang="en-IN" dirty="0" err="1" smtClean="0"/>
              <a:t>comminuted</a:t>
            </a:r>
            <a:r>
              <a:rPr lang="en-IN" dirty="0" smtClean="0"/>
              <a:t> cuboid fracture (arrow).</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22-164 </a:t>
            </a:r>
            <a:r>
              <a:rPr lang="en-IN" b="1" dirty="0" smtClean="0"/>
              <a:t>Lisfranc injury</a:t>
            </a:r>
            <a:r>
              <a:rPr lang="en-IN" dirty="0" smtClean="0"/>
              <a:t>. A: Axial image through the upper </a:t>
            </a:r>
            <a:r>
              <a:rPr lang="en-IN" dirty="0" err="1" smtClean="0"/>
              <a:t>midfoot</a:t>
            </a:r>
            <a:r>
              <a:rPr lang="en-IN" dirty="0" smtClean="0"/>
              <a:t> demonstrates lateral subluxation of the first and second metatarsals relative to the medial and middle cuneiforms. B: Farther inferiorly, the fourth and fifth metatarsals are also laterally </a:t>
            </a:r>
            <a:r>
              <a:rPr lang="en-IN" dirty="0" err="1" smtClean="0"/>
              <a:t>subluxed</a:t>
            </a:r>
            <a:r>
              <a:rPr lang="en-IN" dirty="0" smtClean="0"/>
              <a:t> relative to the cuboid.</a:t>
            </a:r>
          </a:p>
          <a:p>
            <a:endParaRPr lang="en-IN" dirty="0"/>
          </a:p>
        </p:txBody>
      </p:sp>
      <p:sp>
        <p:nvSpPr>
          <p:cNvPr id="4" name="Slide Number Placeholder 3"/>
          <p:cNvSpPr>
            <a:spLocks noGrp="1"/>
          </p:cNvSpPr>
          <p:nvPr>
            <p:ph type="sldNum" sz="quarter" idx="10"/>
          </p:nvPr>
        </p:nvSpPr>
        <p:spPr/>
        <p:txBody>
          <a:bodyPr/>
          <a:lstStyle/>
          <a:p>
            <a:fld id="{4E16024E-D60C-400F-AB49-DB42C644F28C}"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38312" y="2220119"/>
            <a:ext cx="5667375" cy="32861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738312" y="2220119"/>
            <a:ext cx="5667375" cy="32861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738312" y="2215356"/>
            <a:ext cx="5667375" cy="32956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2353390" y="1600200"/>
            <a:ext cx="4437219"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052486" y="1600200"/>
            <a:ext cx="5039028" cy="4525963"/>
          </a:xfrm>
          <a:prstGeom prst="rect">
            <a:avLst/>
          </a:prstGeom>
          <a:noFill/>
          <a:ln w="9525">
            <a:noFill/>
            <a:miter lim="800000"/>
            <a:headEnd/>
            <a:tailEnd/>
          </a:ln>
          <a:effectLst/>
        </p:spPr>
      </p:pic>
      <p:sp>
        <p:nvSpPr>
          <p:cNvPr id="5" name="TextBox 4"/>
          <p:cNvSpPr txBox="1"/>
          <p:nvPr/>
        </p:nvSpPr>
        <p:spPr>
          <a:xfrm>
            <a:off x="304800" y="6172200"/>
            <a:ext cx="8610600" cy="646331"/>
          </a:xfrm>
          <a:prstGeom prst="rect">
            <a:avLst/>
          </a:prstGeom>
          <a:noFill/>
        </p:spPr>
        <p:txBody>
          <a:bodyPr wrap="square" rtlCol="0">
            <a:spAutoFit/>
          </a:bodyPr>
          <a:lstStyle/>
          <a:p>
            <a:r>
              <a:rPr lang="en-IN" dirty="0" smtClean="0"/>
              <a:t>C: Axial T2-weighted fat suppressed fast spin echo image D</a:t>
            </a:r>
            <a:r>
              <a:rPr lang="en-IN" dirty="0" smtClean="0"/>
              <a:t>: Coronal gradient recalled echo T2*-weighted </a:t>
            </a:r>
            <a:r>
              <a:rPr lang="en-IN" dirty="0" smtClean="0"/>
              <a:t> </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118153" y="208756"/>
            <a:ext cx="7111447" cy="611584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738312" y="2405856"/>
            <a:ext cx="5667375" cy="29146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206847" y="227806"/>
            <a:ext cx="8632353" cy="533479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1295400" y="181890"/>
            <a:ext cx="6705600" cy="635203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2438400" y="16001"/>
            <a:ext cx="4648200" cy="646099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911096" y="1600200"/>
            <a:ext cx="3321808"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738312" y="2553494"/>
            <a:ext cx="5667375" cy="26193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2209800" y="289592"/>
            <a:ext cx="5029200" cy="637451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222388" y="228600"/>
            <a:ext cx="8769212" cy="5867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2173239" y="1600200"/>
            <a:ext cx="4797521" cy="45259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047875" y="1667669"/>
            <a:ext cx="5048250" cy="43910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168432" y="1600200"/>
            <a:ext cx="4807135" cy="4525963"/>
          </a:xfrm>
          <a:prstGeom prst="rect">
            <a:avLst/>
          </a:prstGeom>
          <a:noFill/>
          <a:ln w="9525">
            <a:noFill/>
            <a:miter lim="800000"/>
            <a:headEnd/>
            <a:tailEnd/>
          </a:ln>
          <a:effectLst/>
        </p:spPr>
      </p:pic>
      <p:sp>
        <p:nvSpPr>
          <p:cNvPr id="5" name="TextBox 4"/>
          <p:cNvSpPr txBox="1"/>
          <p:nvPr/>
        </p:nvSpPr>
        <p:spPr>
          <a:xfrm>
            <a:off x="1600200" y="6248400"/>
            <a:ext cx="5791200" cy="369332"/>
          </a:xfrm>
          <a:prstGeom prst="rect">
            <a:avLst/>
          </a:prstGeom>
          <a:noFill/>
        </p:spPr>
        <p:txBody>
          <a:bodyPr wrap="square" rtlCol="0">
            <a:spAutoFit/>
          </a:bodyPr>
          <a:lstStyle/>
          <a:p>
            <a:pPr algn="ctr"/>
            <a:r>
              <a:rPr lang="en-IN" dirty="0" smtClean="0"/>
              <a:t>C: Coronal T1-weighted MR image </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905001" y="310230"/>
            <a:ext cx="5257799" cy="628599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1738312" y="2572544"/>
            <a:ext cx="5667375" cy="25812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1738312" y="2901156"/>
            <a:ext cx="5667375" cy="192405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873357" y="762000"/>
            <a:ext cx="7356243" cy="5044281"/>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38312" y="2134394"/>
            <a:ext cx="5667375" cy="34575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2776537" y="2077244"/>
            <a:ext cx="3590925" cy="35718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26848" y="1905000"/>
            <a:ext cx="8688552" cy="290591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188113" y="152400"/>
            <a:ext cx="8803487" cy="6096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73401" y="1905000"/>
            <a:ext cx="8489599" cy="293925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2919412" y="2543969"/>
            <a:ext cx="3305175" cy="26384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2313723" y="1600200"/>
            <a:ext cx="4516554" cy="452596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1738312" y="1924844"/>
            <a:ext cx="5667375" cy="38766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1600200" y="50596"/>
            <a:ext cx="5791200" cy="657880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447800" y="120390"/>
            <a:ext cx="5486400" cy="657270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786153" y="1752601"/>
            <a:ext cx="7367247" cy="342979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809170" y="1600200"/>
            <a:ext cx="3525660"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1738312" y="2748756"/>
            <a:ext cx="5667375" cy="22288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371600" y="82710"/>
            <a:ext cx="5410200" cy="639079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435277" y="1143000"/>
            <a:ext cx="8251523" cy="391080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2190750" y="2253456"/>
            <a:ext cx="4762500" cy="32194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38312" y="1934369"/>
            <a:ext cx="5667375" cy="38576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738312" y="1929606"/>
            <a:ext cx="5667375" cy="38671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811192" y="533400"/>
            <a:ext cx="5808808" cy="552364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2935</Words>
  <Application>Microsoft Office PowerPoint</Application>
  <PresentationFormat>On-screen Show (4:3)</PresentationFormat>
  <Paragraphs>83</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4</cp:revision>
  <dcterms:created xsi:type="dcterms:W3CDTF">2006-08-16T00:00:00Z</dcterms:created>
  <dcterms:modified xsi:type="dcterms:W3CDTF">2010-08-13T07:37:16Z</dcterms:modified>
</cp:coreProperties>
</file>