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5914" autoAdjust="0"/>
  </p:normalViewPr>
  <p:slideViewPr>
    <p:cSldViewPr>
      <p:cViewPr varScale="1">
        <p:scale>
          <a:sx n="59" d="100"/>
          <a:sy n="59" d="100"/>
        </p:scale>
        <p:origin x="-147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DB5180-0D16-4984-A150-ACB81F3F4D79}" type="datetimeFigureOut">
              <a:rPr lang="en-US" smtClean="0"/>
              <a:t>8/13/2010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E88358-50EE-4E4B-AA70-8CB77D5A18D2}"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24-17 </a:t>
            </a:r>
            <a:r>
              <a:rPr lang="en-IN" b="1" dirty="0" smtClean="0"/>
              <a:t>Duplication cyst, </a:t>
            </a:r>
            <a:r>
              <a:rPr lang="en-IN" dirty="0" smtClean="0"/>
              <a:t>15-year-old girl. Contrast-enhanced computed tomography shows a homogeneous, near-water-density cyst (C) in the middle mediastinum, posterior to the trachea.</a:t>
            </a:r>
          </a:p>
          <a:p>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24-32 </a:t>
            </a:r>
            <a:r>
              <a:rPr lang="en-IN" b="1" dirty="0" smtClean="0"/>
              <a:t>Langerhans cell histiocytosis</a:t>
            </a:r>
            <a:r>
              <a:rPr lang="en-IN" dirty="0" smtClean="0"/>
              <a:t>. High-resolution computed tomography shows multiple small air-filled, thin-walled cysts</a:t>
            </a:r>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11</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24-33 </a:t>
            </a:r>
            <a:r>
              <a:rPr lang="en-IN" b="1" dirty="0" smtClean="0"/>
              <a:t>Pulmonary alveolar proteinosis</a:t>
            </a:r>
            <a:r>
              <a:rPr lang="en-IN" dirty="0" smtClean="0"/>
              <a:t>, 15-year-old girl with shortness of breath. High-resolution computed tomography through the lung bases shows extensive ground-glass opacity and interstitial thickening, creating a </a:t>
            </a:r>
            <a:r>
              <a:rPr lang="en-IN" dirty="0" err="1" smtClean="0"/>
              <a:t>â€œcrazy</a:t>
            </a:r>
            <a:r>
              <a:rPr lang="en-IN" dirty="0" smtClean="0"/>
              <a:t> </a:t>
            </a:r>
            <a:r>
              <a:rPr lang="en-IN" dirty="0" err="1" smtClean="0"/>
              <a:t>pavingâ</a:t>
            </a:r>
            <a:r>
              <a:rPr lang="en-IN" dirty="0" smtClean="0"/>
              <a:t>€ appearance</a:t>
            </a:r>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12</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24-37 </a:t>
            </a:r>
            <a:r>
              <a:rPr lang="en-IN" b="1" dirty="0" smtClean="0"/>
              <a:t>Pulmonary sling</a:t>
            </a:r>
            <a:r>
              <a:rPr lang="en-IN" dirty="0" smtClean="0"/>
              <a:t>, 3-month-old girl. Contrast-enhanced axial computed tomography image shows anomalous left pulmonary artery (arrow) arising from right pulmonary artery (R) and compressing trachea.</a:t>
            </a:r>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13</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24-43 </a:t>
            </a:r>
            <a:r>
              <a:rPr lang="en-IN" b="1" dirty="0" smtClean="0"/>
              <a:t>Bilateral Wilms </a:t>
            </a:r>
            <a:r>
              <a:rPr lang="en-IN" b="1" dirty="0" err="1" smtClean="0"/>
              <a:t>tumors</a:t>
            </a:r>
            <a:r>
              <a:rPr lang="en-IN" dirty="0" smtClean="0"/>
              <a:t>. Computed tomography scan shows two </a:t>
            </a:r>
            <a:r>
              <a:rPr lang="en-IN" dirty="0" err="1" smtClean="0"/>
              <a:t>nonenhancing</a:t>
            </a:r>
            <a:r>
              <a:rPr lang="en-IN" dirty="0" smtClean="0"/>
              <a:t> low-attenuation Wilms </a:t>
            </a:r>
            <a:r>
              <a:rPr lang="en-IN" dirty="0" err="1" smtClean="0"/>
              <a:t>tumors</a:t>
            </a:r>
            <a:r>
              <a:rPr lang="en-IN" dirty="0" smtClean="0"/>
              <a:t> in the left kidney and one in the right kidney.</a:t>
            </a:r>
          </a:p>
          <a:p>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14</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24-44 </a:t>
            </a:r>
            <a:r>
              <a:rPr lang="en-IN" b="1" dirty="0" err="1" smtClean="0"/>
              <a:t>Nephroblastomatosis</a:t>
            </a:r>
            <a:r>
              <a:rPr lang="en-IN" dirty="0" smtClean="0"/>
              <a:t>, 12-month-old girl. Computed tomography demonstrates an enlarged right kidney with a rind of soft tissue in the subcapsular space compressing the enhancing renal cortex.</a:t>
            </a:r>
          </a:p>
          <a:p>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15</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24-48 </a:t>
            </a:r>
            <a:r>
              <a:rPr lang="en-IN" b="1" dirty="0" smtClean="0"/>
              <a:t>Multilocular cystic nephroma </a:t>
            </a:r>
            <a:r>
              <a:rPr lang="en-IN" dirty="0" smtClean="0"/>
              <a:t>in a 4-year-old boy. Contrast-enhanced computed tomography scan shows a low-attenuation mass containing several enhancing septations in the upper pole of the left kidney.</a:t>
            </a:r>
          </a:p>
          <a:p>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16</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24-51 </a:t>
            </a:r>
            <a:r>
              <a:rPr lang="en-IN" b="1" dirty="0" smtClean="0"/>
              <a:t>Neuroblastoma</a:t>
            </a:r>
            <a:r>
              <a:rPr lang="en-IN" dirty="0" smtClean="0"/>
              <a:t>. A: Contrast-enhanced computed tomography (CT) in a 2-year-old girl shows a suprarenal low-density mass displacing the right kidney (K) inferiorly. The inferior vena cava (arrow) is compressed and displaced anteriorly. The </a:t>
            </a:r>
            <a:r>
              <a:rPr lang="en-IN" dirty="0" err="1" smtClean="0"/>
              <a:t>tumor</a:t>
            </a:r>
            <a:r>
              <a:rPr lang="en-IN" dirty="0" smtClean="0"/>
              <a:t> extends to the midline and abuts but does not displace the aorta. Also noted is a small retroperitoneal lymph node (N). B: Coronal </a:t>
            </a:r>
            <a:r>
              <a:rPr lang="en-IN" dirty="0" err="1" smtClean="0"/>
              <a:t>multiplanar</a:t>
            </a:r>
            <a:r>
              <a:rPr lang="en-IN" dirty="0" smtClean="0"/>
              <a:t> CT shows the </a:t>
            </a:r>
            <a:r>
              <a:rPr lang="en-IN" dirty="0" err="1" smtClean="0"/>
              <a:t>craniocaudal</a:t>
            </a:r>
            <a:r>
              <a:rPr lang="en-IN" dirty="0" smtClean="0"/>
              <a:t> extent of the </a:t>
            </a:r>
            <a:r>
              <a:rPr lang="en-IN" dirty="0" err="1" smtClean="0"/>
              <a:t>tumor</a:t>
            </a:r>
            <a:r>
              <a:rPr lang="en-IN" dirty="0" smtClean="0"/>
              <a:t>.</a:t>
            </a:r>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17</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24-53 </a:t>
            </a:r>
            <a:r>
              <a:rPr lang="en-IN" b="1" dirty="0" smtClean="0"/>
              <a:t>Neuroblastoma</a:t>
            </a:r>
            <a:r>
              <a:rPr lang="en-IN" dirty="0" smtClean="0"/>
              <a:t> with midline extension. Contrast-enhanced computed tomography scan demonstrates extension of </a:t>
            </a:r>
            <a:r>
              <a:rPr lang="en-IN" dirty="0" err="1" smtClean="0"/>
              <a:t>tumor</a:t>
            </a:r>
            <a:r>
              <a:rPr lang="en-IN" dirty="0" smtClean="0"/>
              <a:t>, with calcifications anterior to the vertebral body and with encasement of the left renal artery (arrow) and aorta (A). There is mild left hydronephrosis.</a:t>
            </a:r>
          </a:p>
          <a:p>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18</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24-56 </a:t>
            </a:r>
            <a:r>
              <a:rPr lang="en-IN" b="1" dirty="0" smtClean="0"/>
              <a:t>Adrenal pheochromocytomas</a:t>
            </a:r>
            <a:r>
              <a:rPr lang="en-IN" dirty="0" smtClean="0"/>
              <a:t>. A: Contrast-enhanced computed tomography scan shows a left adrenal mass (arrows) with central necrosis. The soft tissue components show moderate enhancement. B: Fat-saturated T2-weighted magnetic resonance image in another patient shows high signal intensity mass (arrow) in the right adrenal gland.</a:t>
            </a:r>
          </a:p>
          <a:p>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19</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24-57 </a:t>
            </a:r>
            <a:r>
              <a:rPr lang="en-IN" b="1" dirty="0" smtClean="0"/>
              <a:t>Retroperitoneal teratoma</a:t>
            </a:r>
            <a:r>
              <a:rPr lang="en-IN" dirty="0" smtClean="0"/>
              <a:t>. Contrast-enhanced computed tomography scan demonstrates a large predominantly fluid-filled mass containing areas of fat and calcification</a:t>
            </a:r>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20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24-20 Aortic arch anomalies. </a:t>
            </a:r>
            <a:r>
              <a:rPr lang="en-IN" b="1" dirty="0" smtClean="0"/>
              <a:t>A: Right arch with an aberrant left subclavian artery, 3-year-old girl. </a:t>
            </a:r>
            <a:r>
              <a:rPr lang="en-IN" dirty="0" smtClean="0"/>
              <a:t>Contrast-enhanced computed tomography (CT) scan demonstrates a right aortic arch (R) giving rise to the left subclavian artery (SA), which passes behind the trachea and </a:t>
            </a:r>
            <a:r>
              <a:rPr lang="en-IN" dirty="0" err="1" smtClean="0"/>
              <a:t>esophagus</a:t>
            </a:r>
            <a:r>
              <a:rPr lang="en-IN" dirty="0" smtClean="0"/>
              <a:t> to reach the left arm</a:t>
            </a:r>
            <a:r>
              <a:rPr lang="en-IN" b="1" dirty="0" smtClean="0"/>
              <a:t>. B: Three-dimensional reconstruction shows the left subclavian artery (arrow) arising as the last branch off the right-sided aorta</a:t>
            </a:r>
            <a:r>
              <a:rPr lang="en-IN" dirty="0" smtClean="0"/>
              <a:t>. RS, right subclavian artery; RC, right carotid artery; LC, left carotid artery. </a:t>
            </a:r>
            <a:r>
              <a:rPr lang="en-IN" b="1" dirty="0" smtClean="0"/>
              <a:t>C: Double arch in an 17-year-old girl</a:t>
            </a:r>
            <a:r>
              <a:rPr lang="en-IN" dirty="0" smtClean="0"/>
              <a:t>. CT shows the two limbs of the double arch encircling the trachea and </a:t>
            </a:r>
            <a:r>
              <a:rPr lang="en-IN" dirty="0" err="1" smtClean="0"/>
              <a:t>esophagus</a:t>
            </a:r>
            <a:r>
              <a:rPr lang="en-IN" dirty="0" smtClean="0"/>
              <a:t>. R, right arch; L, left arch.</a:t>
            </a:r>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24-63 </a:t>
            </a:r>
            <a:r>
              <a:rPr lang="en-IN" b="1" dirty="0" smtClean="0"/>
              <a:t>Multiple hemangioendotheliomas </a:t>
            </a:r>
            <a:r>
              <a:rPr lang="en-IN" dirty="0" smtClean="0"/>
              <a:t>in a newborn girl. T2-weighted spin-echo image shows multiple lesions that are markedly </a:t>
            </a:r>
            <a:r>
              <a:rPr lang="en-IN" dirty="0" err="1" smtClean="0"/>
              <a:t>hyperintense</a:t>
            </a:r>
            <a:r>
              <a:rPr lang="en-IN" dirty="0" smtClean="0"/>
              <a:t> to normal liver parenchyma</a:t>
            </a:r>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21</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24-64 </a:t>
            </a:r>
            <a:r>
              <a:rPr lang="en-IN" b="1" dirty="0" smtClean="0"/>
              <a:t>Diffuse </a:t>
            </a:r>
            <a:r>
              <a:rPr lang="en-IN" b="1" dirty="0" err="1" smtClean="0"/>
              <a:t>hemangioendotheliomatosis</a:t>
            </a:r>
            <a:r>
              <a:rPr lang="en-IN" b="1" dirty="0" smtClean="0"/>
              <a:t> </a:t>
            </a:r>
            <a:r>
              <a:rPr lang="en-IN" dirty="0" smtClean="0"/>
              <a:t>in a neonate. A: Arterial phase computed tomography (CT) image obtained 12 seconds after the start of contrast administration demonstrates multiple high-attenuation lesions in the liver. B: Portal venous phase CT scan obtained 50 seconds after injection of contrast medium demonstrates nearly complete washout of the lesions.</a:t>
            </a:r>
          </a:p>
          <a:p>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22</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24-73 </a:t>
            </a:r>
            <a:r>
              <a:rPr lang="en-IN" b="1" dirty="0" smtClean="0"/>
              <a:t>Liver fracture with hypovolemic shock</a:t>
            </a:r>
            <a:r>
              <a:rPr lang="en-IN" dirty="0" smtClean="0"/>
              <a:t>. A: Computed tomography (CT) image through the upper abdomen shows a deep parenchymal laceration extending through the right hepatic lobe, resulting in an avulsed, </a:t>
            </a:r>
            <a:r>
              <a:rPr lang="en-IN" dirty="0" err="1" smtClean="0"/>
              <a:t>nonperfused</a:t>
            </a:r>
            <a:r>
              <a:rPr lang="en-IN" dirty="0" smtClean="0"/>
              <a:t> posterior segment (arrows). High-attenuation extravasated contrast material representing active </a:t>
            </a:r>
            <a:r>
              <a:rPr lang="en-IN" dirty="0" err="1" smtClean="0"/>
              <a:t>hemorrhage</a:t>
            </a:r>
            <a:r>
              <a:rPr lang="en-IN" dirty="0" smtClean="0"/>
              <a:t> is evident at the fracture site. The decreased splenic enhancement is related to the hypotension and should not be misinterpreted as representing splenic injury. B: A more caudal CT image reveals blood in the perihepatic and perisplenic spaces, dilated small bowel loops with intensely enhancing walls, a small aorta (black arrow) and inferior vena cava (white arrow), indicating hypovolemic shock.</a:t>
            </a:r>
          </a:p>
          <a:p>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23</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24-74 </a:t>
            </a:r>
            <a:r>
              <a:rPr lang="en-IN" b="1" dirty="0" smtClean="0"/>
              <a:t>Subcapsular splenic hematoma</a:t>
            </a:r>
            <a:r>
              <a:rPr lang="en-IN" dirty="0" smtClean="0"/>
              <a:t>. A low-attenuation lenticular-shaped subcapsular hematoma (arrows) flattens the lateral splenic contour. The patient had a small splenic laceration, seen on other levels.</a:t>
            </a:r>
          </a:p>
          <a:p>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24</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24-77 </a:t>
            </a:r>
            <a:r>
              <a:rPr lang="en-IN" b="1" dirty="0" smtClean="0"/>
              <a:t>Acute bacterial pyelonephritis</a:t>
            </a:r>
            <a:r>
              <a:rPr lang="en-IN" dirty="0" smtClean="0"/>
              <a:t>, 4-year-old girl. Contrast-enhanced computed tomography shows an enlarged right kidney with several poorly enhancing areas, representing more severe areas of bacterial nephritis. Urine cultures grew Escherichia coli.</a:t>
            </a:r>
          </a:p>
          <a:p>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25</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24-78 </a:t>
            </a:r>
            <a:r>
              <a:rPr lang="en-IN" b="1" dirty="0" smtClean="0"/>
              <a:t>Renal vein thrombosis </a:t>
            </a:r>
            <a:r>
              <a:rPr lang="en-IN" dirty="0" smtClean="0"/>
              <a:t>in a 4-year-old boy with left flank pain. Contrast-enhanced computed tomography during the excretory phase shows an enlarged left kidney with poor excretion. Thrombus is noted in the left renal vein (arrows).</a:t>
            </a:r>
          </a:p>
          <a:p>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26</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24-79 </a:t>
            </a:r>
            <a:r>
              <a:rPr lang="en-IN" b="1" dirty="0" smtClean="0"/>
              <a:t>Renal artery occlusion</a:t>
            </a:r>
            <a:r>
              <a:rPr lang="en-IN" dirty="0" smtClean="0"/>
              <a:t>. Computed tomography shows an absent left nephrogram with an enhancing cortical rim (arrows).</a:t>
            </a:r>
          </a:p>
          <a:p>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27</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24-80 </a:t>
            </a:r>
            <a:r>
              <a:rPr lang="en-IN" b="1" dirty="0" smtClean="0"/>
              <a:t>Cystic fibrosis</a:t>
            </a:r>
            <a:r>
              <a:rPr lang="en-IN" dirty="0" smtClean="0"/>
              <a:t>, 15-year-old boy. The pancreas (P) is completely replaced by fatty tissue. The liver has diminished density, also secondary to fatty replacement.</a:t>
            </a:r>
          </a:p>
          <a:p>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28</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24-83 </a:t>
            </a:r>
            <a:r>
              <a:rPr lang="en-IN" b="1" dirty="0" smtClean="0"/>
              <a:t>Malrotation.</a:t>
            </a:r>
            <a:r>
              <a:rPr lang="en-IN" dirty="0" smtClean="0"/>
              <a:t> Contrast-enhanced computed tomography shows reversal of the normal orientation of the superior mesenteric vessels, with the artery (black arrow) lying to the right of the vein (white arrow).</a:t>
            </a:r>
          </a:p>
          <a:p>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29</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24-84 </a:t>
            </a:r>
            <a:r>
              <a:rPr lang="en-IN" b="1" dirty="0" smtClean="0"/>
              <a:t>Crohn disease</a:t>
            </a:r>
            <a:r>
              <a:rPr lang="en-IN" dirty="0" smtClean="0"/>
              <a:t>. A 14-year-old boy with a palpable right lower quadrant mass. Computed tomography shows circumferential thickening of the wall of the distal ileum (arrows) and an increased amount of mesenteric fat in the right lower quadrant.</a:t>
            </a:r>
          </a:p>
          <a:p>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30</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24-21 </a:t>
            </a:r>
            <a:r>
              <a:rPr lang="en-IN" b="1" dirty="0" smtClean="0"/>
              <a:t>Azygos continuation of inferior vena cava</a:t>
            </a:r>
            <a:r>
              <a:rPr lang="en-IN" dirty="0" smtClean="0"/>
              <a:t>. A: Computed tomography scan at the level of the distal aorta (A) shows a markedly dilated azygos vein (arrow). B: A dilated azygos vein (arrow) is noted at the level of the liver. The inferior vena cava is absent.</a:t>
            </a:r>
          </a:p>
          <a:p>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4</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24-85 </a:t>
            </a:r>
            <a:r>
              <a:rPr lang="en-IN" b="1" dirty="0" smtClean="0"/>
              <a:t>Acute appendicitis</a:t>
            </a:r>
            <a:r>
              <a:rPr lang="en-IN" dirty="0" smtClean="0"/>
              <a:t>, 7-year-old girl. Computed tomography demonstrates a dilated, fluid-filled appendix (arrows) with an enhancing wall and an appendicolith (arrowhead).</a:t>
            </a:r>
          </a:p>
          <a:p>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31</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24-89 </a:t>
            </a:r>
            <a:r>
              <a:rPr lang="en-IN" b="1" dirty="0" smtClean="0"/>
              <a:t>Hydrocolpos</a:t>
            </a:r>
            <a:r>
              <a:rPr lang="en-IN" dirty="0" smtClean="0"/>
              <a:t> as a result of vaginal membranes in two adolescent girls with pelvic pain. A: Computed tomography scan shows a dilated, fluid-filled vagina (V). B: Sagittal T1-weighted magnetic resonance image shows an enlarged, intermediate signal intensity vagina (V). The fluid in both patients represented blood products.</a:t>
            </a:r>
          </a:p>
          <a:p>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32</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24-94 </a:t>
            </a:r>
            <a:r>
              <a:rPr lang="en-IN" b="1" dirty="0" smtClean="0"/>
              <a:t>Presacral neuroblastoma </a:t>
            </a:r>
            <a:r>
              <a:rPr lang="en-IN" dirty="0" smtClean="0"/>
              <a:t>in a 2-year-old. Contrast-enhanced computed tomography shows a soft tissue </a:t>
            </a:r>
            <a:r>
              <a:rPr lang="en-IN" dirty="0" err="1" smtClean="0"/>
              <a:t>tumor</a:t>
            </a:r>
            <a:r>
              <a:rPr lang="en-IN" dirty="0" smtClean="0"/>
              <a:t> (T) anterior to the sacrum.</a:t>
            </a:r>
          </a:p>
          <a:p>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33</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24-95 </a:t>
            </a:r>
            <a:r>
              <a:rPr lang="en-IN" b="1" dirty="0" err="1" smtClean="0"/>
              <a:t>Unicornuate</a:t>
            </a:r>
            <a:r>
              <a:rPr lang="en-IN" b="1" dirty="0" smtClean="0"/>
              <a:t> uterus </a:t>
            </a:r>
            <a:r>
              <a:rPr lang="en-IN" dirty="0" smtClean="0"/>
              <a:t>with a noncommunicating rudimentary horn. Axial T1-weighted image shows a single fusiform uterine cavity (arrows), which is deviated to the right. The high signal intensity focus within the right endometrial cavity represents blood.</a:t>
            </a:r>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34</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24-96 </a:t>
            </a:r>
            <a:r>
              <a:rPr lang="en-IN" b="1" dirty="0" smtClean="0"/>
              <a:t>Uterus didelphys</a:t>
            </a:r>
            <a:r>
              <a:rPr lang="en-IN" dirty="0" smtClean="0"/>
              <a:t>. Axial T2-weighted magnetic resonance image demonstrates duplicated uterine horns (U) with a widened </a:t>
            </a:r>
            <a:r>
              <a:rPr lang="en-IN" dirty="0" err="1" smtClean="0"/>
              <a:t>intercornual</a:t>
            </a:r>
            <a:r>
              <a:rPr lang="en-IN" dirty="0" smtClean="0"/>
              <a:t> distance. Two vaginas and cervices were seen on more caudal images</a:t>
            </a:r>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35</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24-97 </a:t>
            </a:r>
            <a:r>
              <a:rPr lang="en-IN" b="1" dirty="0" smtClean="0"/>
              <a:t>Uterus septate</a:t>
            </a:r>
            <a:r>
              <a:rPr lang="en-IN" dirty="0" smtClean="0"/>
              <a:t>, 18-year-old girl. Angled coronal T2- weighted image shows two uterine horns (U) with normal </a:t>
            </a:r>
            <a:r>
              <a:rPr lang="en-IN" dirty="0" err="1" smtClean="0"/>
              <a:t>zonal</a:t>
            </a:r>
            <a:r>
              <a:rPr lang="en-IN" dirty="0" smtClean="0"/>
              <a:t> anatomy. A continuous band of myometrium surrounds the horns.</a:t>
            </a:r>
          </a:p>
          <a:p>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36</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24-99 </a:t>
            </a:r>
            <a:r>
              <a:rPr lang="en-IN" b="1" dirty="0" smtClean="0"/>
              <a:t>Ewing sarcoma</a:t>
            </a:r>
            <a:r>
              <a:rPr lang="en-IN" dirty="0" smtClean="0"/>
              <a:t>, 16-year-old boy. A: Coronal T1-weighted magnetic resonance (MR) image shows low-intensity </a:t>
            </a:r>
            <a:r>
              <a:rPr lang="en-IN" dirty="0" err="1" smtClean="0"/>
              <a:t>tumor</a:t>
            </a:r>
            <a:r>
              <a:rPr lang="en-IN" dirty="0" smtClean="0"/>
              <a:t> in the right pubic ramus (arrows) with an associated soft tissue mass (M). B: Coronal fat-saturated T2-weighted MR image shows increased signal intensity in the intramedullary portion of the </a:t>
            </a:r>
            <a:r>
              <a:rPr lang="en-IN" dirty="0" err="1" smtClean="0"/>
              <a:t>tumor</a:t>
            </a:r>
            <a:r>
              <a:rPr lang="en-IN" dirty="0" smtClean="0"/>
              <a:t> and the extramedullary soft tissue component of the </a:t>
            </a:r>
            <a:r>
              <a:rPr lang="en-IN" dirty="0" err="1" smtClean="0"/>
              <a:t>tumor</a:t>
            </a:r>
            <a:r>
              <a:rPr lang="en-IN" dirty="0" smtClean="0"/>
              <a:t>. </a:t>
            </a:r>
            <a:r>
              <a:rPr lang="en-IN" dirty="0" err="1" smtClean="0"/>
              <a:t>Tumor</a:t>
            </a:r>
            <a:r>
              <a:rPr lang="en-IN" dirty="0" smtClean="0"/>
              <a:t> extension through the cortex inferiorly (arrow) is better seen on the T2-weighted image</a:t>
            </a:r>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37</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24-103 </a:t>
            </a:r>
            <a:r>
              <a:rPr lang="en-IN" b="1" dirty="0" smtClean="0"/>
              <a:t>Plexiform neurofibromas</a:t>
            </a:r>
            <a:r>
              <a:rPr lang="en-IN" dirty="0" smtClean="0"/>
              <a:t>. Coronal T2-weighted magnetic resonance image with fat saturation demonstrates the typical target appearance of benign neural </a:t>
            </a:r>
            <a:r>
              <a:rPr lang="en-IN" dirty="0" err="1" smtClean="0"/>
              <a:t>tumors</a:t>
            </a:r>
            <a:r>
              <a:rPr lang="en-IN" dirty="0" smtClean="0"/>
              <a:t>, with a central zone of low signal intensity and a peripheral zone of high signal intensity.</a:t>
            </a:r>
          </a:p>
          <a:p>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38</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24-104 </a:t>
            </a:r>
            <a:r>
              <a:rPr lang="en-IN" b="1" dirty="0" smtClean="0"/>
              <a:t>Hemangioma,</a:t>
            </a:r>
            <a:r>
              <a:rPr lang="en-IN" dirty="0" smtClean="0"/>
              <a:t> right forearm. A: Axial T1-weighted image demonstrates a heterogeneous mass of intermediate signal intensity replacing the posterior muscles. Low signal intensity foci represent fibrosis; foci of high signal intensity are related to fat. B: On axial T2-weighted image with fat saturation, the dilated vascular channels comprising the mass have high signal intensity. Interspersed throughout the lesion is low signal intensity fibrous tissue. The involved muscle is atrophied evidenced by the absence of mass effect given the large size of the hemangioma. Dilated vessels are also seen in the subcutaneous fat. U, ulna; R, radius.</a:t>
            </a:r>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39</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24-106 </a:t>
            </a:r>
            <a:r>
              <a:rPr lang="en-IN" b="1" dirty="0" smtClean="0"/>
              <a:t>Cystic hygroma</a:t>
            </a:r>
            <a:r>
              <a:rPr lang="en-IN" dirty="0" smtClean="0"/>
              <a:t>, 18-year-old girl. Axial T2-weighted image with fat saturation demonstrates multiple high signal intensity cysts of varying size in the subcutaneous tissues of the left upper extremity. H, humeral head.</a:t>
            </a:r>
          </a:p>
          <a:p>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40</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24-22 </a:t>
            </a:r>
            <a:r>
              <a:rPr lang="en-IN" b="1" dirty="0" smtClean="0"/>
              <a:t>Congenital lobar emphysema</a:t>
            </a:r>
            <a:r>
              <a:rPr lang="en-IN" dirty="0" smtClean="0"/>
              <a:t>, 6-month-old boy. Computed tomography through the upper thorax shows a </a:t>
            </a:r>
            <a:r>
              <a:rPr lang="en-IN" dirty="0" err="1" smtClean="0"/>
              <a:t>hyperinflated</a:t>
            </a:r>
            <a:r>
              <a:rPr lang="en-IN" dirty="0" smtClean="0"/>
              <a:t> left upper lobe with attenuated vascularity.</a:t>
            </a:r>
          </a:p>
          <a:p>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5</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24-110 </a:t>
            </a:r>
            <a:r>
              <a:rPr lang="en-IN" b="1" dirty="0" smtClean="0"/>
              <a:t>Tarsal coalition</a:t>
            </a:r>
            <a:r>
              <a:rPr lang="en-IN" dirty="0" smtClean="0"/>
              <a:t>. A: Computed tomography (CT) in a 13-year-old boy through the long axis of the hind feet shows bilateral calcaneonavicular coalitions (arrows). B: Short-axis CT image in a 14-year-old boy shows narrowing and irregularity of the cortical surfaces of the talocalcaneal joints bilaterally (arrows), indicating fibrous coalition.</a:t>
            </a:r>
          </a:p>
          <a:p>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41</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24-23 </a:t>
            </a:r>
            <a:r>
              <a:rPr lang="en-IN" b="1" dirty="0" smtClean="0"/>
              <a:t>Cystic adenomatoid malformation</a:t>
            </a:r>
            <a:r>
              <a:rPr lang="en-IN" dirty="0" smtClean="0"/>
              <a:t>. A: Type I lesion, 15-year-old girl, multilocular mass in the right upper lobe containing numerous large cysts. B: Type II malformation, infant girl, a complex mass in the left lower lobe containing multiple small cysts.</a:t>
            </a:r>
          </a:p>
          <a:p>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6</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24-25 </a:t>
            </a:r>
            <a:r>
              <a:rPr lang="en-IN" b="1" dirty="0" smtClean="0"/>
              <a:t>Intralobar sequestration, 6-month-old girl with recurrent left lower lobe pneumonia</a:t>
            </a:r>
            <a:r>
              <a:rPr lang="en-IN" dirty="0" smtClean="0"/>
              <a:t>. A: Computed tomography demonstrates the anomalous arterial supply (arrow) to the sequestered lung (S) arising from the thoracic aorta (A). B: Posterior three-dimensional volume-rendered image shows the anomalous arterial supply (arrow) from the descending aorta to the sequestered lung (S) and the anomalous venous drainage (V) to the left atrium. </a:t>
            </a:r>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24-26 </a:t>
            </a:r>
            <a:r>
              <a:rPr lang="en-IN" b="1" dirty="0" err="1" smtClean="0"/>
              <a:t>Extralobar</a:t>
            </a:r>
            <a:r>
              <a:rPr lang="en-IN" b="1" dirty="0" smtClean="0"/>
              <a:t> pulmonary sequestration, 6-month-old boy with a left </a:t>
            </a:r>
            <a:r>
              <a:rPr lang="en-IN" b="1" dirty="0" err="1" smtClean="0"/>
              <a:t>paraspinal</a:t>
            </a:r>
            <a:r>
              <a:rPr lang="en-IN" b="1" dirty="0" smtClean="0"/>
              <a:t> mass </a:t>
            </a:r>
            <a:r>
              <a:rPr lang="en-IN" dirty="0" smtClean="0"/>
              <a:t>on chest radiographs. A: Computed tomography (CT) scan shows the anomalous vein (arrow) arising from the sequestered lung (S) and crossing the midline to the right hemithorax. B: More caudal CT image demonstrates the anomalous arterial vessel (white arrow) arising from the celiac artery (black arrow). A, aorta.</a:t>
            </a:r>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8</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24-27 </a:t>
            </a:r>
            <a:r>
              <a:rPr lang="en-IN" b="1" dirty="0" smtClean="0"/>
              <a:t>Scimitar syndrome with partial anomalous venous return</a:t>
            </a:r>
            <a:r>
              <a:rPr lang="en-IN" dirty="0" smtClean="0"/>
              <a:t>, 10-year-old girl. A: Axial computed tomography scan at the level of the ventricles shows part of the anomalous pulmonary vein (arrow). B: Several </a:t>
            </a:r>
            <a:r>
              <a:rPr lang="en-IN" dirty="0" err="1" smtClean="0"/>
              <a:t>centimeters</a:t>
            </a:r>
            <a:r>
              <a:rPr lang="en-IN" dirty="0" smtClean="0"/>
              <a:t> lower, the anomalous vessel enters the intrahepatic inferior vena cava (C). Note that the right hemithorax is smaller than the left and that there is mediastinal shift to the right. C: Volume-rendered three-dimensional display depicts the entire course of the anomalous vessel on one image. C, inferior vena cava; arrow, anomalous vein.</a:t>
            </a:r>
          </a:p>
          <a:p>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9</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24-29 </a:t>
            </a:r>
            <a:r>
              <a:rPr lang="en-IN" b="1" dirty="0" smtClean="0"/>
              <a:t>Cystic fibrosis</a:t>
            </a:r>
            <a:r>
              <a:rPr lang="en-IN" dirty="0" smtClean="0"/>
              <a:t>. A, B: High-resolution computed tomography sections at two levels demonstrate diffuse cystic bronchiectasis and peribronchial thickening</a:t>
            </a:r>
            <a:endParaRPr lang="en-IN" dirty="0"/>
          </a:p>
        </p:txBody>
      </p:sp>
      <p:sp>
        <p:nvSpPr>
          <p:cNvPr id="4" name="Slide Number Placeholder 3"/>
          <p:cNvSpPr>
            <a:spLocks noGrp="1"/>
          </p:cNvSpPr>
          <p:nvPr>
            <p:ph type="sldNum" sz="quarter" idx="10"/>
          </p:nvPr>
        </p:nvSpPr>
        <p:spPr/>
        <p:txBody>
          <a:bodyPr/>
          <a:lstStyle/>
          <a:p>
            <a:fld id="{C3E88358-50EE-4E4B-AA70-8CB77D5A18D2}" type="slidenum">
              <a:rPr lang="en-IN" smtClean="0"/>
              <a:t>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SPOTS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3"/>
          <a:srcRect/>
          <a:stretch>
            <a:fillRect/>
          </a:stretch>
        </p:blipFill>
        <p:spPr bwMode="auto">
          <a:xfrm>
            <a:off x="1738312" y="2853531"/>
            <a:ext cx="5667375" cy="20193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Grp="1" noChangeAspect="1" noChangeArrowheads="1"/>
          </p:cNvPicPr>
          <p:nvPr>
            <p:ph idx="1"/>
          </p:nvPr>
        </p:nvPicPr>
        <p:blipFill>
          <a:blip r:embed="rId3"/>
          <a:srcRect/>
          <a:stretch>
            <a:fillRect/>
          </a:stretch>
        </p:blipFill>
        <p:spPr bwMode="auto">
          <a:xfrm>
            <a:off x="2905125" y="2710656"/>
            <a:ext cx="3333750" cy="230505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6" name="Picture 2"/>
          <p:cNvPicPr>
            <a:picLocks noGrp="1" noChangeAspect="1" noChangeArrowheads="1"/>
          </p:cNvPicPr>
          <p:nvPr>
            <p:ph idx="1"/>
          </p:nvPr>
        </p:nvPicPr>
        <p:blipFill>
          <a:blip r:embed="rId3"/>
          <a:srcRect/>
          <a:stretch>
            <a:fillRect/>
          </a:stretch>
        </p:blipFill>
        <p:spPr bwMode="auto">
          <a:xfrm>
            <a:off x="2905125" y="2691606"/>
            <a:ext cx="3333750" cy="234315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p:cNvPicPr>
            <a:picLocks noGrp="1" noChangeAspect="1" noChangeArrowheads="1"/>
          </p:cNvPicPr>
          <p:nvPr>
            <p:ph idx="1"/>
          </p:nvPr>
        </p:nvPicPr>
        <p:blipFill>
          <a:blip r:embed="rId3"/>
          <a:srcRect/>
          <a:stretch>
            <a:fillRect/>
          </a:stretch>
        </p:blipFill>
        <p:spPr bwMode="auto">
          <a:xfrm>
            <a:off x="2905125" y="2434431"/>
            <a:ext cx="3333750" cy="2857500"/>
          </a:xfrm>
          <a:prstGeom prst="rect">
            <a:avLst/>
          </a:prstGeom>
          <a:noFill/>
          <a:ln w="9525">
            <a:noFill/>
            <a:miter lim="800000"/>
            <a:headEnd/>
            <a:tailEnd/>
          </a:ln>
          <a:effectLst/>
        </p:spPr>
      </p:pic>
      <p:sp>
        <p:nvSpPr>
          <p:cNvPr id="5" name="TextBox 4"/>
          <p:cNvSpPr txBox="1"/>
          <p:nvPr/>
        </p:nvSpPr>
        <p:spPr>
          <a:xfrm>
            <a:off x="2438400" y="5791200"/>
            <a:ext cx="4572000" cy="369332"/>
          </a:xfrm>
          <a:prstGeom prst="rect">
            <a:avLst/>
          </a:prstGeom>
          <a:noFill/>
        </p:spPr>
        <p:txBody>
          <a:bodyPr wrap="square" rtlCol="0">
            <a:spAutoFit/>
          </a:bodyPr>
          <a:lstStyle/>
          <a:p>
            <a:pPr algn="ctr"/>
            <a:r>
              <a:rPr lang="en-IN" dirty="0" smtClean="0"/>
              <a:t>3-month-old girl</a:t>
            </a: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314" name="Picture 2"/>
          <p:cNvPicPr>
            <a:picLocks noGrp="1" noChangeAspect="1" noChangeArrowheads="1"/>
          </p:cNvPicPr>
          <p:nvPr>
            <p:ph idx="1"/>
          </p:nvPr>
        </p:nvPicPr>
        <p:blipFill>
          <a:blip r:embed="rId3"/>
          <a:srcRect/>
          <a:stretch>
            <a:fillRect/>
          </a:stretch>
        </p:blipFill>
        <p:spPr bwMode="auto">
          <a:xfrm>
            <a:off x="2905125" y="2558256"/>
            <a:ext cx="3333750" cy="260985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4338" name="Picture 2"/>
          <p:cNvPicPr>
            <a:picLocks noGrp="1" noChangeAspect="1" noChangeArrowheads="1"/>
          </p:cNvPicPr>
          <p:nvPr>
            <p:ph idx="1"/>
          </p:nvPr>
        </p:nvPicPr>
        <p:blipFill>
          <a:blip r:embed="rId3"/>
          <a:srcRect/>
          <a:stretch>
            <a:fillRect/>
          </a:stretch>
        </p:blipFill>
        <p:spPr bwMode="auto">
          <a:xfrm>
            <a:off x="2905125" y="2701131"/>
            <a:ext cx="3333750" cy="2324100"/>
          </a:xfrm>
          <a:prstGeom prst="rect">
            <a:avLst/>
          </a:prstGeom>
          <a:noFill/>
          <a:ln w="9525">
            <a:noFill/>
            <a:miter lim="800000"/>
            <a:headEnd/>
            <a:tailEnd/>
          </a:ln>
          <a:effectLst/>
        </p:spPr>
      </p:pic>
      <p:sp>
        <p:nvSpPr>
          <p:cNvPr id="5" name="TextBox 4"/>
          <p:cNvSpPr txBox="1"/>
          <p:nvPr/>
        </p:nvSpPr>
        <p:spPr>
          <a:xfrm>
            <a:off x="1600200" y="5638800"/>
            <a:ext cx="6019800" cy="369332"/>
          </a:xfrm>
          <a:prstGeom prst="rect">
            <a:avLst/>
          </a:prstGeom>
          <a:noFill/>
        </p:spPr>
        <p:txBody>
          <a:bodyPr wrap="square" rtlCol="0">
            <a:spAutoFit/>
          </a:bodyPr>
          <a:lstStyle/>
          <a:p>
            <a:pPr algn="ctr"/>
            <a:r>
              <a:rPr lang="en-IN" dirty="0" smtClean="0"/>
              <a:t>12-month-old girl</a:t>
            </a:r>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5362" name="Picture 2"/>
          <p:cNvPicPr>
            <a:picLocks noGrp="1" noChangeAspect="1" noChangeArrowheads="1"/>
          </p:cNvPicPr>
          <p:nvPr>
            <p:ph idx="1"/>
          </p:nvPr>
        </p:nvPicPr>
        <p:blipFill>
          <a:blip r:embed="rId3"/>
          <a:srcRect/>
          <a:stretch>
            <a:fillRect/>
          </a:stretch>
        </p:blipFill>
        <p:spPr bwMode="auto">
          <a:xfrm>
            <a:off x="2905125" y="2558256"/>
            <a:ext cx="3333750" cy="2609850"/>
          </a:xfrm>
          <a:prstGeom prst="rect">
            <a:avLst/>
          </a:prstGeom>
          <a:noFill/>
          <a:ln w="9525">
            <a:noFill/>
            <a:miter lim="800000"/>
            <a:headEnd/>
            <a:tailEnd/>
          </a:ln>
          <a:effectLst/>
        </p:spPr>
      </p:pic>
      <p:sp>
        <p:nvSpPr>
          <p:cNvPr id="5" name="TextBox 4"/>
          <p:cNvSpPr txBox="1"/>
          <p:nvPr/>
        </p:nvSpPr>
        <p:spPr>
          <a:xfrm>
            <a:off x="2057400" y="5715000"/>
            <a:ext cx="6248400" cy="381000"/>
          </a:xfrm>
          <a:prstGeom prst="rect">
            <a:avLst/>
          </a:prstGeom>
          <a:noFill/>
        </p:spPr>
        <p:txBody>
          <a:bodyPr wrap="square" rtlCol="0">
            <a:spAutoFit/>
          </a:bodyPr>
          <a:lstStyle/>
          <a:p>
            <a:r>
              <a:rPr lang="en-IN" dirty="0" smtClean="0"/>
              <a:t>4-year-old boy</a:t>
            </a:r>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6386" name="Picture 2"/>
          <p:cNvPicPr>
            <a:picLocks noGrp="1" noChangeAspect="1" noChangeArrowheads="1"/>
          </p:cNvPicPr>
          <p:nvPr>
            <p:ph idx="1"/>
          </p:nvPr>
        </p:nvPicPr>
        <p:blipFill>
          <a:blip r:embed="rId3"/>
          <a:srcRect/>
          <a:stretch>
            <a:fillRect/>
          </a:stretch>
        </p:blipFill>
        <p:spPr bwMode="auto">
          <a:xfrm>
            <a:off x="2143125" y="2672556"/>
            <a:ext cx="4857750" cy="2381250"/>
          </a:xfrm>
          <a:prstGeom prst="rect">
            <a:avLst/>
          </a:prstGeom>
          <a:noFill/>
          <a:ln w="9525">
            <a:noFill/>
            <a:miter lim="800000"/>
            <a:headEnd/>
            <a:tailEnd/>
          </a:ln>
          <a:effectLst/>
        </p:spPr>
      </p:pic>
      <p:sp>
        <p:nvSpPr>
          <p:cNvPr id="5" name="TextBox 4"/>
          <p:cNvSpPr txBox="1"/>
          <p:nvPr/>
        </p:nvSpPr>
        <p:spPr>
          <a:xfrm>
            <a:off x="2209800" y="5334000"/>
            <a:ext cx="4648200" cy="369332"/>
          </a:xfrm>
          <a:prstGeom prst="rect">
            <a:avLst/>
          </a:prstGeom>
          <a:noFill/>
        </p:spPr>
        <p:txBody>
          <a:bodyPr wrap="square" rtlCol="0">
            <a:spAutoFit/>
          </a:bodyPr>
          <a:lstStyle/>
          <a:p>
            <a:pPr algn="ctr"/>
            <a:r>
              <a:rPr lang="en-IN" dirty="0" smtClean="0"/>
              <a:t>2-year-old girl </a:t>
            </a:r>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7410" name="Picture 2"/>
          <p:cNvPicPr>
            <a:picLocks noGrp="1" noChangeAspect="1" noChangeArrowheads="1"/>
          </p:cNvPicPr>
          <p:nvPr>
            <p:ph idx="1"/>
          </p:nvPr>
        </p:nvPicPr>
        <p:blipFill>
          <a:blip r:embed="rId3"/>
          <a:srcRect/>
          <a:stretch>
            <a:fillRect/>
          </a:stretch>
        </p:blipFill>
        <p:spPr bwMode="auto">
          <a:xfrm>
            <a:off x="2905125" y="2510631"/>
            <a:ext cx="3333750" cy="27051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8434" name="Picture 2"/>
          <p:cNvPicPr>
            <a:picLocks noGrp="1" noChangeAspect="1" noChangeArrowheads="1"/>
          </p:cNvPicPr>
          <p:nvPr>
            <p:ph idx="1"/>
          </p:nvPr>
        </p:nvPicPr>
        <p:blipFill>
          <a:blip r:embed="rId3"/>
          <a:srcRect/>
          <a:stretch>
            <a:fillRect/>
          </a:stretch>
        </p:blipFill>
        <p:spPr bwMode="auto">
          <a:xfrm>
            <a:off x="1738312" y="2715419"/>
            <a:ext cx="5667375" cy="2295525"/>
          </a:xfrm>
          <a:prstGeom prst="rect">
            <a:avLst/>
          </a:prstGeom>
          <a:noFill/>
          <a:ln w="9525">
            <a:noFill/>
            <a:miter lim="800000"/>
            <a:headEnd/>
            <a:tailEnd/>
          </a:ln>
          <a:effectLst/>
        </p:spPr>
      </p:pic>
      <p:sp>
        <p:nvSpPr>
          <p:cNvPr id="5" name="TextBox 4"/>
          <p:cNvSpPr txBox="1"/>
          <p:nvPr/>
        </p:nvSpPr>
        <p:spPr>
          <a:xfrm>
            <a:off x="4800600" y="5257800"/>
            <a:ext cx="3886200" cy="646331"/>
          </a:xfrm>
          <a:prstGeom prst="rect">
            <a:avLst/>
          </a:prstGeom>
          <a:noFill/>
        </p:spPr>
        <p:txBody>
          <a:bodyPr wrap="square" rtlCol="0">
            <a:spAutoFit/>
          </a:bodyPr>
          <a:lstStyle/>
          <a:p>
            <a:r>
              <a:rPr lang="en-IN" dirty="0" smtClean="0"/>
              <a:t>B: Fat-saturated T2-weighted magnetic resonance image in another patient </a:t>
            </a:r>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2905125" y="2429669"/>
            <a:ext cx="3333750" cy="2867025"/>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9458" name="Picture 2"/>
          <p:cNvPicPr>
            <a:picLocks noGrp="1" noChangeAspect="1" noChangeArrowheads="1"/>
          </p:cNvPicPr>
          <p:nvPr>
            <p:ph idx="1"/>
          </p:nvPr>
        </p:nvPicPr>
        <p:blipFill>
          <a:blip r:embed="rId3"/>
          <a:srcRect/>
          <a:stretch>
            <a:fillRect/>
          </a:stretch>
        </p:blipFill>
        <p:spPr bwMode="auto">
          <a:xfrm>
            <a:off x="2905125" y="2382044"/>
            <a:ext cx="3333750" cy="296227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482" name="Picture 2"/>
          <p:cNvPicPr>
            <a:picLocks noGrp="1" noChangeAspect="1" noChangeArrowheads="1"/>
          </p:cNvPicPr>
          <p:nvPr>
            <p:ph idx="1"/>
          </p:nvPr>
        </p:nvPicPr>
        <p:blipFill>
          <a:blip r:embed="rId3"/>
          <a:srcRect/>
          <a:stretch>
            <a:fillRect/>
          </a:stretch>
        </p:blipFill>
        <p:spPr bwMode="auto">
          <a:xfrm>
            <a:off x="2905125" y="2158206"/>
            <a:ext cx="3333750" cy="3409950"/>
          </a:xfrm>
          <a:prstGeom prst="rect">
            <a:avLst/>
          </a:prstGeom>
          <a:noFill/>
          <a:ln w="9525">
            <a:noFill/>
            <a:miter lim="800000"/>
            <a:headEnd/>
            <a:tailEnd/>
          </a:ln>
          <a:effectLst/>
        </p:spPr>
      </p:pic>
      <p:sp>
        <p:nvSpPr>
          <p:cNvPr id="5" name="TextBox 4"/>
          <p:cNvSpPr txBox="1"/>
          <p:nvPr/>
        </p:nvSpPr>
        <p:spPr>
          <a:xfrm>
            <a:off x="1600200" y="5943600"/>
            <a:ext cx="5791200" cy="369332"/>
          </a:xfrm>
          <a:prstGeom prst="rect">
            <a:avLst/>
          </a:prstGeom>
          <a:noFill/>
        </p:spPr>
        <p:txBody>
          <a:bodyPr wrap="square" rtlCol="0">
            <a:spAutoFit/>
          </a:bodyPr>
          <a:lstStyle/>
          <a:p>
            <a:pPr algn="ctr"/>
            <a:r>
              <a:rPr lang="en-IN" dirty="0" smtClean="0"/>
              <a:t>newborn girl. T2-weighted spin-echo image </a:t>
            </a:r>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1506" name="Picture 2"/>
          <p:cNvPicPr>
            <a:picLocks noGrp="1" noChangeAspect="1" noChangeArrowheads="1"/>
          </p:cNvPicPr>
          <p:nvPr>
            <p:ph idx="1"/>
          </p:nvPr>
        </p:nvPicPr>
        <p:blipFill>
          <a:blip r:embed="rId3"/>
          <a:srcRect/>
          <a:stretch>
            <a:fillRect/>
          </a:stretch>
        </p:blipFill>
        <p:spPr bwMode="auto">
          <a:xfrm>
            <a:off x="1738312" y="2848769"/>
            <a:ext cx="5667375" cy="2028825"/>
          </a:xfrm>
          <a:prstGeom prst="rect">
            <a:avLst/>
          </a:prstGeom>
          <a:noFill/>
          <a:ln w="9525">
            <a:noFill/>
            <a:miter lim="800000"/>
            <a:headEnd/>
            <a:tailEnd/>
          </a:ln>
          <a:effectLst/>
        </p:spPr>
      </p:pic>
      <p:sp>
        <p:nvSpPr>
          <p:cNvPr id="5" name="TextBox 4"/>
          <p:cNvSpPr txBox="1"/>
          <p:nvPr/>
        </p:nvSpPr>
        <p:spPr>
          <a:xfrm>
            <a:off x="685800" y="5334000"/>
            <a:ext cx="7924800" cy="369332"/>
          </a:xfrm>
          <a:prstGeom prst="rect">
            <a:avLst/>
          </a:prstGeom>
          <a:noFill/>
        </p:spPr>
        <p:txBody>
          <a:bodyPr wrap="square" rtlCol="0">
            <a:spAutoFit/>
          </a:bodyPr>
          <a:lstStyle/>
          <a:p>
            <a:pPr algn="ctr"/>
            <a:r>
              <a:rPr lang="en-IN" dirty="0" smtClean="0"/>
              <a:t>neonate. A: Arterial phase computed tomography </a:t>
            </a:r>
            <a:r>
              <a:rPr lang="en-IN" dirty="0" smtClean="0"/>
              <a:t>B: PV Phase</a:t>
            </a:r>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2530" name="Picture 2"/>
          <p:cNvPicPr>
            <a:picLocks noGrp="1" noChangeAspect="1" noChangeArrowheads="1"/>
          </p:cNvPicPr>
          <p:nvPr>
            <p:ph idx="1"/>
          </p:nvPr>
        </p:nvPicPr>
        <p:blipFill>
          <a:blip r:embed="rId3"/>
          <a:srcRect/>
          <a:stretch>
            <a:fillRect/>
          </a:stretch>
        </p:blipFill>
        <p:spPr bwMode="auto">
          <a:xfrm>
            <a:off x="76200" y="1524001"/>
            <a:ext cx="8915400" cy="3236514"/>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3554" name="Picture 2"/>
          <p:cNvPicPr>
            <a:picLocks noGrp="1" noChangeAspect="1" noChangeArrowheads="1"/>
          </p:cNvPicPr>
          <p:nvPr>
            <p:ph idx="1"/>
          </p:nvPr>
        </p:nvPicPr>
        <p:blipFill>
          <a:blip r:embed="rId3"/>
          <a:srcRect/>
          <a:stretch>
            <a:fillRect/>
          </a:stretch>
        </p:blipFill>
        <p:spPr bwMode="auto">
          <a:xfrm>
            <a:off x="2905125" y="2529681"/>
            <a:ext cx="3333750" cy="26670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4578" name="Picture 2"/>
          <p:cNvPicPr>
            <a:picLocks noGrp="1" noChangeAspect="1" noChangeArrowheads="1"/>
          </p:cNvPicPr>
          <p:nvPr>
            <p:ph idx="1"/>
          </p:nvPr>
        </p:nvPicPr>
        <p:blipFill>
          <a:blip r:embed="rId3"/>
          <a:srcRect/>
          <a:stretch>
            <a:fillRect/>
          </a:stretch>
        </p:blipFill>
        <p:spPr bwMode="auto">
          <a:xfrm>
            <a:off x="2905125" y="2434431"/>
            <a:ext cx="3333750" cy="2857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5602" name="Picture 2"/>
          <p:cNvPicPr>
            <a:picLocks noGrp="1" noChangeAspect="1" noChangeArrowheads="1"/>
          </p:cNvPicPr>
          <p:nvPr>
            <p:ph idx="1"/>
          </p:nvPr>
        </p:nvPicPr>
        <p:blipFill>
          <a:blip r:embed="rId3"/>
          <a:srcRect/>
          <a:stretch>
            <a:fillRect/>
          </a:stretch>
        </p:blipFill>
        <p:spPr bwMode="auto">
          <a:xfrm>
            <a:off x="2905125" y="2610644"/>
            <a:ext cx="3333750" cy="2505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6626" name="Picture 2"/>
          <p:cNvPicPr>
            <a:picLocks noGrp="1" noChangeAspect="1" noChangeArrowheads="1"/>
          </p:cNvPicPr>
          <p:nvPr>
            <p:ph idx="1"/>
          </p:nvPr>
        </p:nvPicPr>
        <p:blipFill>
          <a:blip r:embed="rId3"/>
          <a:srcRect/>
          <a:stretch>
            <a:fillRect/>
          </a:stretch>
        </p:blipFill>
        <p:spPr bwMode="auto">
          <a:xfrm>
            <a:off x="2857500" y="2515394"/>
            <a:ext cx="3429000" cy="2695575"/>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7650" name="Picture 2"/>
          <p:cNvPicPr>
            <a:picLocks noGrp="1" noChangeAspect="1" noChangeArrowheads="1"/>
          </p:cNvPicPr>
          <p:nvPr>
            <p:ph idx="1"/>
          </p:nvPr>
        </p:nvPicPr>
        <p:blipFill>
          <a:blip r:embed="rId3"/>
          <a:srcRect/>
          <a:stretch>
            <a:fillRect/>
          </a:stretch>
        </p:blipFill>
        <p:spPr bwMode="auto">
          <a:xfrm>
            <a:off x="2905125" y="2577306"/>
            <a:ext cx="3333750" cy="257175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8674" name="Picture 2"/>
          <p:cNvPicPr>
            <a:picLocks noGrp="1" noChangeAspect="1" noChangeArrowheads="1"/>
          </p:cNvPicPr>
          <p:nvPr>
            <p:ph idx="1"/>
          </p:nvPr>
        </p:nvPicPr>
        <p:blipFill>
          <a:blip r:embed="rId3"/>
          <a:srcRect/>
          <a:stretch>
            <a:fillRect/>
          </a:stretch>
        </p:blipFill>
        <p:spPr bwMode="auto">
          <a:xfrm>
            <a:off x="2905125" y="2596356"/>
            <a:ext cx="3333750" cy="253365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3"/>
          <a:srcRect/>
          <a:stretch>
            <a:fillRect/>
          </a:stretch>
        </p:blipFill>
        <p:spPr bwMode="auto">
          <a:xfrm>
            <a:off x="2258471" y="1600200"/>
            <a:ext cx="4627058" cy="4525963"/>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9698" name="Picture 2"/>
          <p:cNvPicPr>
            <a:picLocks noGrp="1" noChangeAspect="1" noChangeArrowheads="1"/>
          </p:cNvPicPr>
          <p:nvPr>
            <p:ph idx="1"/>
          </p:nvPr>
        </p:nvPicPr>
        <p:blipFill>
          <a:blip r:embed="rId3"/>
          <a:srcRect/>
          <a:stretch>
            <a:fillRect/>
          </a:stretch>
        </p:blipFill>
        <p:spPr bwMode="auto">
          <a:xfrm>
            <a:off x="2905125" y="2724944"/>
            <a:ext cx="3333750" cy="227647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22" name="Picture 2"/>
          <p:cNvPicPr>
            <a:picLocks noGrp="1" noChangeAspect="1" noChangeArrowheads="1"/>
          </p:cNvPicPr>
          <p:nvPr>
            <p:ph idx="1"/>
          </p:nvPr>
        </p:nvPicPr>
        <p:blipFill>
          <a:blip r:embed="rId3"/>
          <a:srcRect/>
          <a:stretch>
            <a:fillRect/>
          </a:stretch>
        </p:blipFill>
        <p:spPr bwMode="auto">
          <a:xfrm>
            <a:off x="2905125" y="2372519"/>
            <a:ext cx="3333750" cy="298132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1746" name="Picture 2"/>
          <p:cNvPicPr>
            <a:picLocks noGrp="1" noChangeAspect="1" noChangeArrowheads="1"/>
          </p:cNvPicPr>
          <p:nvPr>
            <p:ph idx="1"/>
          </p:nvPr>
        </p:nvPicPr>
        <p:blipFill>
          <a:blip r:embed="rId3"/>
          <a:srcRect/>
          <a:stretch>
            <a:fillRect/>
          </a:stretch>
        </p:blipFill>
        <p:spPr bwMode="auto">
          <a:xfrm>
            <a:off x="1738312" y="2572544"/>
            <a:ext cx="5667375" cy="2581275"/>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2770" name="Picture 2"/>
          <p:cNvPicPr>
            <a:picLocks noGrp="1" noChangeAspect="1" noChangeArrowheads="1"/>
          </p:cNvPicPr>
          <p:nvPr>
            <p:ph idx="1"/>
          </p:nvPr>
        </p:nvPicPr>
        <p:blipFill>
          <a:blip r:embed="rId3"/>
          <a:srcRect/>
          <a:stretch>
            <a:fillRect/>
          </a:stretch>
        </p:blipFill>
        <p:spPr bwMode="auto">
          <a:xfrm>
            <a:off x="2857500" y="2415381"/>
            <a:ext cx="3429000" cy="28956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3794" name="Picture 2"/>
          <p:cNvPicPr>
            <a:picLocks noGrp="1" noChangeAspect="1" noChangeArrowheads="1"/>
          </p:cNvPicPr>
          <p:nvPr>
            <p:ph idx="1"/>
          </p:nvPr>
        </p:nvPicPr>
        <p:blipFill>
          <a:blip r:embed="rId3"/>
          <a:srcRect/>
          <a:stretch>
            <a:fillRect/>
          </a:stretch>
        </p:blipFill>
        <p:spPr bwMode="auto">
          <a:xfrm>
            <a:off x="3048000" y="2315369"/>
            <a:ext cx="3048000" cy="3095625"/>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4818" name="Picture 2"/>
          <p:cNvPicPr>
            <a:picLocks noGrp="1" noChangeAspect="1" noChangeArrowheads="1"/>
          </p:cNvPicPr>
          <p:nvPr>
            <p:ph idx="1"/>
          </p:nvPr>
        </p:nvPicPr>
        <p:blipFill>
          <a:blip r:embed="rId3"/>
          <a:srcRect/>
          <a:stretch>
            <a:fillRect/>
          </a:stretch>
        </p:blipFill>
        <p:spPr bwMode="auto">
          <a:xfrm>
            <a:off x="2905125" y="2443956"/>
            <a:ext cx="3333750" cy="283845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5842" name="Picture 2"/>
          <p:cNvPicPr>
            <a:picLocks noGrp="1" noChangeAspect="1" noChangeArrowheads="1"/>
          </p:cNvPicPr>
          <p:nvPr>
            <p:ph idx="1"/>
          </p:nvPr>
        </p:nvPicPr>
        <p:blipFill>
          <a:blip r:embed="rId3"/>
          <a:srcRect/>
          <a:stretch>
            <a:fillRect/>
          </a:stretch>
        </p:blipFill>
        <p:spPr bwMode="auto">
          <a:xfrm>
            <a:off x="2905125" y="2434431"/>
            <a:ext cx="3333750" cy="28575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6866" name="Picture 2"/>
          <p:cNvPicPr>
            <a:picLocks noGrp="1" noChangeAspect="1" noChangeArrowheads="1"/>
          </p:cNvPicPr>
          <p:nvPr>
            <p:ph idx="1"/>
          </p:nvPr>
        </p:nvPicPr>
        <p:blipFill>
          <a:blip r:embed="rId3"/>
          <a:srcRect/>
          <a:stretch>
            <a:fillRect/>
          </a:stretch>
        </p:blipFill>
        <p:spPr bwMode="auto">
          <a:xfrm>
            <a:off x="1738312" y="2691606"/>
            <a:ext cx="5667375" cy="2343150"/>
          </a:xfrm>
          <a:prstGeom prst="rect">
            <a:avLst/>
          </a:prstGeom>
          <a:noFill/>
          <a:ln w="9525">
            <a:noFill/>
            <a:miter lim="800000"/>
            <a:headEnd/>
            <a:tailEnd/>
          </a:ln>
          <a:effectLst/>
        </p:spPr>
      </p:pic>
      <p:sp>
        <p:nvSpPr>
          <p:cNvPr id="5" name="TextBox 4"/>
          <p:cNvSpPr txBox="1"/>
          <p:nvPr/>
        </p:nvSpPr>
        <p:spPr>
          <a:xfrm>
            <a:off x="2286000" y="5486400"/>
            <a:ext cx="5257800" cy="369332"/>
          </a:xfrm>
          <a:prstGeom prst="rect">
            <a:avLst/>
          </a:prstGeom>
          <a:noFill/>
        </p:spPr>
        <p:txBody>
          <a:bodyPr wrap="square" rtlCol="0">
            <a:spAutoFit/>
          </a:bodyPr>
          <a:lstStyle/>
          <a:p>
            <a:r>
              <a:rPr lang="en-US" dirty="0" smtClean="0"/>
              <a:t>16 yr old T1 &amp; T2W</a:t>
            </a:r>
            <a:endParaRPr lang="en-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7890" name="Picture 2"/>
          <p:cNvPicPr>
            <a:picLocks noGrp="1" noChangeAspect="1" noChangeArrowheads="1"/>
          </p:cNvPicPr>
          <p:nvPr>
            <p:ph idx="1"/>
          </p:nvPr>
        </p:nvPicPr>
        <p:blipFill>
          <a:blip r:embed="rId3"/>
          <a:srcRect/>
          <a:stretch>
            <a:fillRect/>
          </a:stretch>
        </p:blipFill>
        <p:spPr bwMode="auto">
          <a:xfrm>
            <a:off x="2905125" y="2005806"/>
            <a:ext cx="3333750" cy="3714750"/>
          </a:xfrm>
          <a:prstGeom prst="rect">
            <a:avLst/>
          </a:prstGeom>
          <a:noFill/>
          <a:ln w="9525">
            <a:noFill/>
            <a:miter lim="800000"/>
            <a:headEnd/>
            <a:tailEnd/>
          </a:ln>
          <a:effectLst/>
        </p:spPr>
      </p:pic>
      <p:sp>
        <p:nvSpPr>
          <p:cNvPr id="5" name="TextBox 4"/>
          <p:cNvSpPr txBox="1"/>
          <p:nvPr/>
        </p:nvSpPr>
        <p:spPr>
          <a:xfrm>
            <a:off x="685800" y="5943600"/>
            <a:ext cx="7696200" cy="369332"/>
          </a:xfrm>
          <a:prstGeom prst="rect">
            <a:avLst/>
          </a:prstGeom>
          <a:noFill/>
        </p:spPr>
        <p:txBody>
          <a:bodyPr wrap="square" rtlCol="0">
            <a:spAutoFit/>
          </a:bodyPr>
          <a:lstStyle/>
          <a:p>
            <a:pPr algn="ctr"/>
            <a:r>
              <a:rPr lang="en-IN" dirty="0" smtClean="0"/>
              <a:t>Coronal T2-weighted magnetic resonance image with fat saturation </a:t>
            </a:r>
            <a:endParaRPr lang="en-I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8914" name="Picture 2"/>
          <p:cNvPicPr>
            <a:picLocks noGrp="1" noChangeAspect="1" noChangeArrowheads="1"/>
          </p:cNvPicPr>
          <p:nvPr>
            <p:ph idx="1"/>
          </p:nvPr>
        </p:nvPicPr>
        <p:blipFill>
          <a:blip r:embed="rId3"/>
          <a:srcRect/>
          <a:stretch>
            <a:fillRect/>
          </a:stretch>
        </p:blipFill>
        <p:spPr bwMode="auto">
          <a:xfrm>
            <a:off x="1738312" y="2424906"/>
            <a:ext cx="5667375" cy="2876550"/>
          </a:xfrm>
          <a:prstGeom prst="rect">
            <a:avLst/>
          </a:prstGeom>
          <a:noFill/>
          <a:ln w="9525">
            <a:noFill/>
            <a:miter lim="800000"/>
            <a:headEnd/>
            <a:tailEnd/>
          </a:ln>
          <a:effectLst/>
        </p:spPr>
      </p:pic>
      <p:sp>
        <p:nvSpPr>
          <p:cNvPr id="5" name="TextBox 4"/>
          <p:cNvSpPr txBox="1"/>
          <p:nvPr/>
        </p:nvSpPr>
        <p:spPr>
          <a:xfrm>
            <a:off x="762000" y="5715000"/>
            <a:ext cx="7620000" cy="369332"/>
          </a:xfrm>
          <a:prstGeom prst="rect">
            <a:avLst/>
          </a:prstGeom>
          <a:noFill/>
        </p:spPr>
        <p:txBody>
          <a:bodyPr wrap="square" rtlCol="0">
            <a:spAutoFit/>
          </a:bodyPr>
          <a:lstStyle/>
          <a:p>
            <a:r>
              <a:rPr lang="en-IN" dirty="0" smtClean="0"/>
              <a:t>A: Axial </a:t>
            </a:r>
            <a:r>
              <a:rPr lang="en-IN" dirty="0" smtClean="0"/>
              <a:t>T1-weighted B</a:t>
            </a:r>
            <a:r>
              <a:rPr lang="en-IN" dirty="0" smtClean="0"/>
              <a:t>: On axial T2-weighted image with fat saturation</a:t>
            </a:r>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3"/>
          <a:srcRect/>
          <a:stretch>
            <a:fillRect/>
          </a:stretch>
        </p:blipFill>
        <p:spPr bwMode="auto">
          <a:xfrm>
            <a:off x="1738312" y="2782094"/>
            <a:ext cx="5667375" cy="2162175"/>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9938" name="Picture 2"/>
          <p:cNvPicPr>
            <a:picLocks noGrp="1" noChangeAspect="1" noChangeArrowheads="1"/>
          </p:cNvPicPr>
          <p:nvPr>
            <p:ph idx="1"/>
          </p:nvPr>
        </p:nvPicPr>
        <p:blipFill>
          <a:blip r:embed="rId3"/>
          <a:srcRect/>
          <a:stretch>
            <a:fillRect/>
          </a:stretch>
        </p:blipFill>
        <p:spPr bwMode="auto">
          <a:xfrm>
            <a:off x="2905125" y="2067719"/>
            <a:ext cx="3333750" cy="3590925"/>
          </a:xfrm>
          <a:prstGeom prst="rect">
            <a:avLst/>
          </a:prstGeom>
          <a:noFill/>
          <a:ln w="9525">
            <a:noFill/>
            <a:miter lim="800000"/>
            <a:headEnd/>
            <a:tailEnd/>
          </a:ln>
          <a:effectLst/>
        </p:spPr>
      </p:pic>
      <p:sp>
        <p:nvSpPr>
          <p:cNvPr id="5" name="TextBox 4"/>
          <p:cNvSpPr txBox="1"/>
          <p:nvPr/>
        </p:nvSpPr>
        <p:spPr>
          <a:xfrm>
            <a:off x="2057400" y="6019800"/>
            <a:ext cx="5105400" cy="369332"/>
          </a:xfrm>
          <a:prstGeom prst="rect">
            <a:avLst/>
          </a:prstGeom>
          <a:noFill/>
        </p:spPr>
        <p:txBody>
          <a:bodyPr wrap="square" rtlCol="0">
            <a:spAutoFit/>
          </a:bodyPr>
          <a:lstStyle/>
          <a:p>
            <a:pPr algn="ctr"/>
            <a:r>
              <a:rPr lang="en-IN" dirty="0" smtClean="0"/>
              <a:t>Axial T2-weighted image with fat saturation</a:t>
            </a:r>
            <a:endParaRPr lang="en-IN"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62" name="Picture 2"/>
          <p:cNvPicPr>
            <a:picLocks noGrp="1" noChangeAspect="1" noChangeArrowheads="1"/>
          </p:cNvPicPr>
          <p:nvPr>
            <p:ph idx="1"/>
          </p:nvPr>
        </p:nvPicPr>
        <p:blipFill>
          <a:blip r:embed="rId3"/>
          <a:srcRect/>
          <a:stretch>
            <a:fillRect/>
          </a:stretch>
        </p:blipFill>
        <p:spPr bwMode="auto">
          <a:xfrm>
            <a:off x="197729" y="1981200"/>
            <a:ext cx="8641471" cy="2686844"/>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3"/>
          <a:srcRect/>
          <a:stretch>
            <a:fillRect/>
          </a:stretch>
        </p:blipFill>
        <p:spPr bwMode="auto">
          <a:xfrm>
            <a:off x="3048000" y="2543969"/>
            <a:ext cx="3048000" cy="2638425"/>
          </a:xfrm>
          <a:prstGeom prst="rect">
            <a:avLst/>
          </a:prstGeom>
          <a:noFill/>
          <a:ln w="9525">
            <a:noFill/>
            <a:miter lim="800000"/>
            <a:headEnd/>
            <a:tailEnd/>
          </a:ln>
          <a:effectLst/>
        </p:spPr>
      </p:pic>
      <p:sp>
        <p:nvSpPr>
          <p:cNvPr id="5" name="TextBox 4"/>
          <p:cNvSpPr txBox="1"/>
          <p:nvPr/>
        </p:nvSpPr>
        <p:spPr>
          <a:xfrm>
            <a:off x="2209800" y="5486400"/>
            <a:ext cx="4572000" cy="369332"/>
          </a:xfrm>
          <a:prstGeom prst="rect">
            <a:avLst/>
          </a:prstGeom>
          <a:noFill/>
        </p:spPr>
        <p:txBody>
          <a:bodyPr wrap="square" rtlCol="0">
            <a:spAutoFit/>
          </a:bodyPr>
          <a:lstStyle/>
          <a:p>
            <a:pPr algn="ctr"/>
            <a:r>
              <a:rPr lang="en-IN" dirty="0" smtClean="0"/>
              <a:t>6-month-old boy</a:t>
            </a:r>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3"/>
          <a:srcRect/>
          <a:stretch>
            <a:fillRect/>
          </a:stretch>
        </p:blipFill>
        <p:spPr bwMode="auto">
          <a:xfrm>
            <a:off x="673176" y="2057401"/>
            <a:ext cx="7785024" cy="2839244"/>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3"/>
          <a:srcRect/>
          <a:stretch>
            <a:fillRect/>
          </a:stretch>
        </p:blipFill>
        <p:spPr bwMode="auto">
          <a:xfrm>
            <a:off x="1738312" y="2705894"/>
            <a:ext cx="5667375" cy="231457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3"/>
          <a:srcRect/>
          <a:stretch>
            <a:fillRect/>
          </a:stretch>
        </p:blipFill>
        <p:spPr bwMode="auto">
          <a:xfrm>
            <a:off x="1738312" y="2886869"/>
            <a:ext cx="5667375" cy="195262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3"/>
          <a:srcRect/>
          <a:stretch>
            <a:fillRect/>
          </a:stretch>
        </p:blipFill>
        <p:spPr bwMode="auto">
          <a:xfrm>
            <a:off x="2031483" y="1600200"/>
            <a:ext cx="5081034" cy="4525963"/>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2060</Words>
  <Application>Microsoft Office PowerPoint</Application>
  <PresentationFormat>On-screen Show (4:3)</PresentationFormat>
  <Paragraphs>93</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SPOTS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SPOTS</dc:title>
  <dc:creator>DR.Rakesh Gupta</dc:creator>
  <cp:lastModifiedBy>gh</cp:lastModifiedBy>
  <cp:revision>7</cp:revision>
  <dcterms:created xsi:type="dcterms:W3CDTF">2006-08-16T00:00:00Z</dcterms:created>
  <dcterms:modified xsi:type="dcterms:W3CDTF">2010-08-13T06:06:42Z</dcterms:modified>
</cp:coreProperties>
</file>