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7442" autoAdjust="0"/>
  </p:normalViewPr>
  <p:slideViewPr>
    <p:cSldViewPr>
      <p:cViewPr varScale="1">
        <p:scale>
          <a:sx n="52" d="100"/>
          <a:sy n="52" d="100"/>
        </p:scale>
        <p:origin x="-16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ED5EDC-5E42-4343-8344-FBEBCA92A7F9}" type="datetimeFigureOut">
              <a:rPr lang="en-US" smtClean="0"/>
              <a:t>8/12/2010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190E1-69B1-45ED-8470-2BA3B1812384}"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4-80 </a:t>
            </a:r>
            <a:r>
              <a:rPr lang="en-IN" b="1" dirty="0" smtClean="0"/>
              <a:t>Thyroid carcinoma</a:t>
            </a:r>
            <a:r>
              <a:rPr lang="en-IN" dirty="0" smtClean="0"/>
              <a:t>. A: Enhanced computed tomography image demonstrates a large mass (M) infiltrating the right side of the neck and involving the right recurrent laryngeal nerve, resulting in right true vocal cord paralysis (white arrowheads). B: Similar findings are seen on T1-weighted magnetic resonance image; common carotid artery (black arrowhead); internal jugular vein (arrow); sternocleidomastoid muscle (SCM).</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4-89 </a:t>
            </a:r>
            <a:r>
              <a:rPr lang="en-IN" b="1" dirty="0" smtClean="0"/>
              <a:t>Lipoma, posterior cervical space</a:t>
            </a:r>
            <a:r>
              <a:rPr lang="en-IN" dirty="0" smtClean="0"/>
              <a:t>. Enhanced computed tomography scan reveals a lipid density mass (arrowheads) in the posterior cervical space. The right sternocleidomastoid muscle (m) is lifted </a:t>
            </a:r>
            <a:r>
              <a:rPr lang="en-IN" dirty="0" err="1" smtClean="0"/>
              <a:t>anterolaterally</a:t>
            </a:r>
            <a:r>
              <a:rPr lang="en-IN" dirty="0" smtClean="0"/>
              <a:t> and the </a:t>
            </a:r>
            <a:r>
              <a:rPr lang="en-IN" dirty="0" err="1" smtClean="0"/>
              <a:t>paraspinous</a:t>
            </a:r>
            <a:r>
              <a:rPr lang="en-IN" dirty="0" smtClean="0"/>
              <a:t> muscles (M) are compressed </a:t>
            </a:r>
            <a:r>
              <a:rPr lang="en-IN" dirty="0" err="1" smtClean="0"/>
              <a:t>posteromedially</a:t>
            </a:r>
            <a:r>
              <a:rPr lang="en-IN" dirty="0" smtClean="0"/>
              <a:t>. The posterior cervical space corresponds to the posterior triangle of the neck and is a common location for lipomas involving the neck.</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4-90 </a:t>
            </a:r>
            <a:r>
              <a:rPr lang="en-IN" b="1" dirty="0" smtClean="0"/>
              <a:t>Cystic hygroma, posterior cervical space</a:t>
            </a:r>
            <a:r>
              <a:rPr lang="en-IN" dirty="0" smtClean="0"/>
              <a:t>. A large water attenuation mass (asterisk) occupies the posterior cervical space on enhanced computed tomography. The left internal jugular vein (arrow) is displaced </a:t>
            </a:r>
            <a:r>
              <a:rPr lang="en-IN" dirty="0" err="1" smtClean="0"/>
              <a:t>anteromedially</a:t>
            </a:r>
            <a:r>
              <a:rPr lang="en-IN" dirty="0" smtClean="0"/>
              <a:t> and the sternocleidomastoid muscle (m) is displaced laterally. The muscles (M) of the posterior compartment of the perivertebral space are displaced </a:t>
            </a:r>
            <a:r>
              <a:rPr lang="en-IN" dirty="0" err="1" smtClean="0"/>
              <a:t>posteromedially</a:t>
            </a:r>
            <a:r>
              <a:rPr lang="en-IN" dirty="0" smtClean="0"/>
              <a:t>.</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4-91 </a:t>
            </a:r>
            <a:r>
              <a:rPr lang="en-IN" b="1" dirty="0" smtClean="0"/>
              <a:t>Neurofibroma in a patient with neurofibromatosis 1.</a:t>
            </a:r>
            <a:r>
              <a:rPr lang="en-IN" dirty="0" smtClean="0"/>
              <a:t> A large </a:t>
            </a:r>
            <a:r>
              <a:rPr lang="en-IN" dirty="0" err="1" smtClean="0"/>
              <a:t>hypointense</a:t>
            </a:r>
            <a:r>
              <a:rPr lang="en-IN" dirty="0" smtClean="0"/>
              <a:t> soft tissue mass nearly fills the central vertebral canal at C-2 on the T1-weighted magnetic resonance image (A). The lesion intensely enhances following administration of intravenous contrast (B). The mass extends through and enlarges the left C1-2 neural foramen (white arrows). It grows into the anterior and posterior compartments of the perivertebral space and encases the left vertebral artery (large arrowheads). The retropharyngeal space (small black arrows) is displaced </a:t>
            </a:r>
            <a:r>
              <a:rPr lang="en-IN" dirty="0" err="1" smtClean="0"/>
              <a:t>anteromedially</a:t>
            </a:r>
            <a:r>
              <a:rPr lang="en-IN" dirty="0" smtClean="0"/>
              <a:t>, and the parapharyngeal space (large black arrows) is displaced </a:t>
            </a:r>
            <a:r>
              <a:rPr lang="en-IN" dirty="0" err="1" smtClean="0"/>
              <a:t>anterolaterally</a:t>
            </a:r>
            <a:r>
              <a:rPr lang="en-IN" dirty="0" smtClean="0"/>
              <a:t>. The lesion wraps around the C-2 vertebral body and therefore is anterior to the perivertebral muscles (asterisks). Lesions arising in the anterior compartment of the perivertebral space displace the perivertebral muscles anteriorly. The </a:t>
            </a:r>
            <a:r>
              <a:rPr lang="en-IN" dirty="0" err="1" smtClean="0"/>
              <a:t>paraspinous</a:t>
            </a:r>
            <a:r>
              <a:rPr lang="en-IN" dirty="0" smtClean="0"/>
              <a:t> muscles are displaced away from the spine (small arrowheads). </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4-94 </a:t>
            </a:r>
            <a:r>
              <a:rPr lang="en-IN" b="1" dirty="0" smtClean="0"/>
              <a:t>Submental lymph node</a:t>
            </a:r>
            <a:r>
              <a:rPr lang="en-IN" dirty="0" smtClean="0"/>
              <a:t>. Enhanced computed tomography in a patient with right radical neck dissection (white arrowheads) reveals a submental lymph node (asterisk) embedded in the fat between the digastric muscles (white arrows). </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4-95 </a:t>
            </a:r>
            <a:r>
              <a:rPr lang="en-IN" b="1" dirty="0" smtClean="0"/>
              <a:t>Submental lymph node</a:t>
            </a:r>
            <a:r>
              <a:rPr lang="en-IN" dirty="0" smtClean="0"/>
              <a:t>. Computed tomography demonstrates a submental lymph node (asterisk) imbedded in the fat of the submental triangle of the neck.</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4-96 Computed tomography in a patient with lymphoma reveals a </a:t>
            </a:r>
            <a:r>
              <a:rPr lang="en-IN" b="1" dirty="0" smtClean="0"/>
              <a:t>necrotic left retropharyngeal lymph node </a:t>
            </a:r>
            <a:r>
              <a:rPr lang="en-IN" dirty="0" smtClean="0"/>
              <a:t>(arrowhead). An </a:t>
            </a:r>
            <a:r>
              <a:rPr lang="en-IN" b="1" dirty="0" smtClean="0"/>
              <a:t>enhancing </a:t>
            </a:r>
            <a:r>
              <a:rPr lang="en-IN" b="1" dirty="0" err="1" smtClean="0"/>
              <a:t>intraparotid</a:t>
            </a:r>
            <a:r>
              <a:rPr lang="en-IN" b="1" dirty="0" smtClean="0"/>
              <a:t> lymph node</a:t>
            </a:r>
            <a:r>
              <a:rPr lang="en-IN" dirty="0" smtClean="0"/>
              <a:t> (black arrow) is also evident.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4-97 </a:t>
            </a:r>
            <a:r>
              <a:rPr lang="en-IN" b="1" dirty="0" smtClean="0"/>
              <a:t>Sublingual lymph nodes</a:t>
            </a:r>
            <a:r>
              <a:rPr lang="en-IN" dirty="0" smtClean="0"/>
              <a:t>. Computed tomography in a patient with lymphoma and extensive cervical lymphadenopathy demonstrates a small collection of lymph nodes (arrows) in the sublingual space adjacent to the sublingual salivary glands and submandibular duct and in the median low density space between the genioglossus muscles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4-98 </a:t>
            </a:r>
            <a:r>
              <a:rPr lang="en-IN" b="1" dirty="0" smtClean="0"/>
              <a:t>Internal jugular chain lymph node</a:t>
            </a:r>
            <a:r>
              <a:rPr lang="en-IN" dirty="0" smtClean="0"/>
              <a:t>. Computed tomography in patient with tonsillar carcinoma shows an enlarged right internal jugular lymph node (asterisk). A small left internal jugular lymph node (arrow) also is noted. </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4-100 </a:t>
            </a:r>
            <a:r>
              <a:rPr lang="en-IN" b="1" dirty="0" smtClean="0"/>
              <a:t>Necrotic lymphadenopathy</a:t>
            </a:r>
            <a:r>
              <a:rPr lang="en-IN" dirty="0" smtClean="0"/>
              <a:t>. Computed tomography in a patient with </a:t>
            </a:r>
            <a:r>
              <a:rPr lang="en-IN" dirty="0" err="1" smtClean="0"/>
              <a:t>transglottic</a:t>
            </a:r>
            <a:r>
              <a:rPr lang="en-IN" dirty="0" smtClean="0"/>
              <a:t> carcinoma of the larynx demonstrates large bilateral necrotic internal jugular lymph nodes (arrows) with central </a:t>
            </a:r>
            <a:r>
              <a:rPr lang="en-IN" dirty="0" err="1" smtClean="0"/>
              <a:t>hypodensity</a:t>
            </a:r>
            <a:r>
              <a:rPr lang="en-IN"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4-103 Round lymph nodes. Enhanced computed tomography in a patient with lymphoma demonstrates clusters of round bilateral submandibular lymph nodes (black arrows). Nearly spherical </a:t>
            </a:r>
            <a:r>
              <a:rPr lang="en-IN" b="1" dirty="0" smtClean="0"/>
              <a:t>lymph nodes also are identified in the internal jugular chain (black arrowheads) and external jugular chain </a:t>
            </a:r>
            <a:r>
              <a:rPr lang="en-IN" dirty="0" smtClean="0"/>
              <a:t>(white arrowheads).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4-104 </a:t>
            </a:r>
            <a:r>
              <a:rPr lang="en-IN" b="1" dirty="0" smtClean="0"/>
              <a:t>Extracapsular lymphadenopathy</a:t>
            </a:r>
            <a:r>
              <a:rPr lang="en-IN" dirty="0" smtClean="0"/>
              <a:t>. Enhanced computed tomography shows a large, necrotic right internal jugular lymph node mass (asterisk). The enhanced margins are irregular (black arrowheads) and the skin is infiltrated (white arrows). The primary lesion (black arrows) originated in the base of the tongue and invaded the right tonsil.</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4-105 </a:t>
            </a:r>
            <a:r>
              <a:rPr lang="en-IN" b="1" dirty="0" smtClean="0"/>
              <a:t>Lymphoma</a:t>
            </a:r>
            <a:r>
              <a:rPr lang="en-IN" dirty="0" smtClean="0"/>
              <a:t>. Multiple, enlarged, non-necrotic lymph nodes are seen; hyoid bone (H).</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4-106 </a:t>
            </a:r>
            <a:r>
              <a:rPr lang="en-IN" b="1" dirty="0" smtClean="0"/>
              <a:t>Lymphoma</a:t>
            </a:r>
            <a:r>
              <a:rPr lang="en-IN" dirty="0" smtClean="0"/>
              <a:t>. An enlarged non-necrotic lymph node (arrows) is seen on computed tomography posterior to the right internal jugular vein (J). C, common carotid artery</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4-81 </a:t>
            </a:r>
            <a:r>
              <a:rPr lang="en-IN" b="1" dirty="0" smtClean="0"/>
              <a:t>Cystic metastasis from thyroid carcinoma</a:t>
            </a:r>
            <a:r>
              <a:rPr lang="en-IN" dirty="0" smtClean="0"/>
              <a:t>. A multiloculated, inhomogeneous low-density mass (arrows) is seen posterior to the left internal jugular vein (J) and sternocleidomastoid muscle (SCM); common carotid artery (C); clinically unsuspected thyroid carcinoma (arrowheads). </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4-107 </a:t>
            </a:r>
            <a:r>
              <a:rPr lang="en-IN" b="1" dirty="0" smtClean="0"/>
              <a:t>Metastatic lymphadenopathy</a:t>
            </a:r>
            <a:r>
              <a:rPr lang="en-IN" dirty="0" smtClean="0"/>
              <a:t>. Enhanced computed tomography shows a large cystic appearing right internal jugular chain lymph node (asterisk) with a surrounding rim of enhancement. A second necrotic node (arrow) within the right submandibular space suggests the correct diagnosis of metastases rather than other causes of cystic neck masses.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4-108 </a:t>
            </a:r>
            <a:r>
              <a:rPr lang="en-IN" b="1" dirty="0" smtClean="0"/>
              <a:t>Abscess.</a:t>
            </a:r>
            <a:r>
              <a:rPr lang="en-IN" dirty="0" smtClean="0"/>
              <a:t> Enhanced computed tomography demonstrates confluent, necrotic submandibular lymph nodes (asterisk) draining the site of an infected dental procedure. Cultures grew Streptococcus. The subcutaneous fat is infiltrated (arrow) and the airway is encroached upon.</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4-109 </a:t>
            </a:r>
            <a:r>
              <a:rPr lang="en-IN" b="1" dirty="0" smtClean="0"/>
              <a:t>Mucocele, right submandibular salivary gland</a:t>
            </a:r>
            <a:r>
              <a:rPr lang="en-IN" dirty="0" smtClean="0"/>
              <a:t>. Enhanced computed tomography reveals a large mass of water density (asterisk) in the right suprahyoid neck; normal residual portion of the right submandibular salivary gland (s). At surgery, the mucocele extended eccentrically from the anterior border of a chronically inflamed right submandibular salivary gland.</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4-110 </a:t>
            </a:r>
            <a:r>
              <a:rPr lang="en-IN" b="1" dirty="0" smtClean="0"/>
              <a:t>Papillary carcinoma arising in thyroglossal duct cyst.</a:t>
            </a:r>
            <a:r>
              <a:rPr lang="en-IN" dirty="0" smtClean="0"/>
              <a:t> A multilobed cystic mass is seen anterior to the supraglottic portion of the larynx. Focal areas of calcification (arrows) and thickened soft tissue septa (arrowheads) are seen within the mass; common carotid artery (c); internal jugular vein (J)</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4-111 </a:t>
            </a:r>
            <a:r>
              <a:rPr lang="en-IN" b="1" dirty="0" smtClean="0"/>
              <a:t>Thyroglossal duct cyst. </a:t>
            </a:r>
            <a:r>
              <a:rPr lang="en-IN" dirty="0" smtClean="0"/>
              <a:t>A cystic left mass (asterisk) embedded within the </a:t>
            </a:r>
            <a:r>
              <a:rPr lang="en-IN" dirty="0" err="1" smtClean="0"/>
              <a:t>paralaryngeal</a:t>
            </a:r>
            <a:r>
              <a:rPr lang="en-IN" dirty="0" smtClean="0"/>
              <a:t> strap muscles on T1-weighted magnetic resonance image. The fluid is mildly </a:t>
            </a:r>
            <a:r>
              <a:rPr lang="en-IN" dirty="0" err="1" smtClean="0"/>
              <a:t>hyperintense</a:t>
            </a:r>
            <a:r>
              <a:rPr lang="en-IN" dirty="0" smtClean="0"/>
              <a:t>; the subcutaneous fat is normal</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4-112 </a:t>
            </a:r>
            <a:r>
              <a:rPr lang="en-IN" b="1" dirty="0" smtClean="0"/>
              <a:t>Thyroglossal duct cyst</a:t>
            </a:r>
            <a:r>
              <a:rPr lang="en-IN" dirty="0" smtClean="0"/>
              <a:t>. Enhanced computed tomography scan (A) shows a </a:t>
            </a:r>
            <a:r>
              <a:rPr lang="en-IN" dirty="0" err="1" smtClean="0"/>
              <a:t>hypodense</a:t>
            </a:r>
            <a:r>
              <a:rPr lang="en-IN" dirty="0" smtClean="0"/>
              <a:t> left neck lesion (asterisk) located within the </a:t>
            </a:r>
            <a:r>
              <a:rPr lang="en-IN" dirty="0" err="1" smtClean="0"/>
              <a:t>paralaryngeal</a:t>
            </a:r>
            <a:r>
              <a:rPr lang="en-IN" dirty="0" smtClean="0"/>
              <a:t> strap muscles (m). This appearance resembles a </a:t>
            </a:r>
            <a:r>
              <a:rPr lang="en-IN" dirty="0" err="1" smtClean="0"/>
              <a:t>â€œsnake</a:t>
            </a:r>
            <a:r>
              <a:rPr lang="en-IN" dirty="0" smtClean="0"/>
              <a:t> swallowing an </a:t>
            </a:r>
            <a:r>
              <a:rPr lang="en-IN" dirty="0" err="1" smtClean="0"/>
              <a:t>eggâ</a:t>
            </a:r>
            <a:r>
              <a:rPr lang="en-IN" dirty="0" smtClean="0"/>
              <a:t>€ (B). Thyroglossal duct cyst (asterisk), strap muscles (m).</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4-113 </a:t>
            </a:r>
            <a:r>
              <a:rPr lang="en-IN" b="1" dirty="0" smtClean="0"/>
              <a:t>Thyroglossal duct cyst</a:t>
            </a:r>
            <a:r>
              <a:rPr lang="en-IN" dirty="0" smtClean="0"/>
              <a:t>. Enhanced computed tomography at the level of the hyoid bone (A) shows a lateral cystic lesion (asterisk) notching the inner surface of the hyoid (arrow). Inferiorly, at the level of the pyriform sinuses (B), the lesion (asterisk) is embedded within the </a:t>
            </a:r>
            <a:r>
              <a:rPr lang="en-IN" dirty="0" err="1" smtClean="0"/>
              <a:t>paralaryngeal</a:t>
            </a:r>
            <a:r>
              <a:rPr lang="en-IN" dirty="0" smtClean="0"/>
              <a:t> strap muscles (m).</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4-114 </a:t>
            </a:r>
            <a:r>
              <a:rPr lang="en-IN" b="1" dirty="0" smtClean="0"/>
              <a:t>Thyroglossal duct cyst</a:t>
            </a:r>
            <a:r>
              <a:rPr lang="en-IN" dirty="0" smtClean="0"/>
              <a:t>. T1-weighted magnetic resonance image demonstrating a mildly </a:t>
            </a:r>
            <a:r>
              <a:rPr lang="en-IN" dirty="0" err="1" smtClean="0"/>
              <a:t>hyperintense</a:t>
            </a:r>
            <a:r>
              <a:rPr lang="en-IN" dirty="0" smtClean="0"/>
              <a:t> midline lesion (arrow) notching the dorsal surface of the hyoid bone (arrowheads).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a:t>
            </a:r>
            <a:r>
              <a:rPr lang="en-IN" b="1" dirty="0" smtClean="0"/>
              <a:t>4-115 Infected laryngeal mucocele</a:t>
            </a:r>
            <a:r>
              <a:rPr lang="en-IN" dirty="0" smtClean="0"/>
              <a:t>. Enhanced computed tomography reveals a cystic mass with peripheral enhancement (asterisk) straddling the thyrohyoid membrane and compromising the airway. The skin is thickened (arrows), the subcutaneous fat is infiltrated, and the platysma muscle is thickened (arrowheads) as a result of inflammation</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4-116 </a:t>
            </a:r>
            <a:r>
              <a:rPr lang="en-IN" b="1" dirty="0" smtClean="0"/>
              <a:t>Infected laryngeal mucocele</a:t>
            </a:r>
            <a:r>
              <a:rPr lang="en-IN" dirty="0" smtClean="0"/>
              <a:t>. A well-circumscribed cystic mass (asterisk) perforates the thyrohyoid membrane and demonstrates both intralaryngeal and </a:t>
            </a:r>
            <a:r>
              <a:rPr lang="en-IN" dirty="0" err="1" smtClean="0"/>
              <a:t>extralaryngeal</a:t>
            </a:r>
            <a:r>
              <a:rPr lang="en-IN" dirty="0" smtClean="0"/>
              <a:t> components. The surrounding fat planes are obscured. The markedly compromised airway has required intubation (arrowhead). Calculi (arrows) are incidentally noted within the right submandibular gland.</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4-82 </a:t>
            </a:r>
            <a:r>
              <a:rPr lang="en-IN" b="1" dirty="0" smtClean="0"/>
              <a:t>Parathyroid adenoma</a:t>
            </a:r>
            <a:r>
              <a:rPr lang="en-IN" dirty="0" smtClean="0"/>
              <a:t>. Adenoma (arrow) is seen in right tracheoesophageal groove; common carotid artery (c); internal jugular vein (j); </a:t>
            </a:r>
            <a:r>
              <a:rPr lang="en-IN" dirty="0" err="1" smtClean="0"/>
              <a:t>esophagus</a:t>
            </a:r>
            <a:r>
              <a:rPr lang="en-IN" dirty="0" smtClean="0"/>
              <a:t> (e); right lobe of thyroid gland (</a:t>
            </a:r>
            <a:r>
              <a:rPr lang="en-IN" dirty="0" err="1" smtClean="0"/>
              <a:t>Th</a:t>
            </a:r>
            <a:r>
              <a:rPr lang="en-IN" dirty="0" smtClean="0"/>
              <a:t>); trachea (T).</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4-117 </a:t>
            </a:r>
            <a:r>
              <a:rPr lang="en-IN" b="1" dirty="0" smtClean="0"/>
              <a:t>Second branchial cleft cyst</a:t>
            </a:r>
            <a:r>
              <a:rPr lang="en-IN" dirty="0" smtClean="0"/>
              <a:t>. Computed tomography reveals a large thin-walled cystic mass (asterisk) anterior to the left sternocleidomastoid muscle (m) and posterior to the left submandibular gland (G).</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4-118 </a:t>
            </a:r>
            <a:r>
              <a:rPr lang="en-IN" b="1" dirty="0" smtClean="0"/>
              <a:t>Branchial cleft cyst. </a:t>
            </a:r>
            <a:r>
              <a:rPr lang="en-IN" dirty="0" smtClean="0"/>
              <a:t>A well-defined, homogeneous, fluid-filled mass (arrowheads) anterior to the left sternocleidomastoid muscle is identified on magnetic resonance images. It is </a:t>
            </a:r>
            <a:r>
              <a:rPr lang="en-IN" dirty="0" err="1" smtClean="0"/>
              <a:t>hypointense</a:t>
            </a:r>
            <a:r>
              <a:rPr lang="en-IN" dirty="0" smtClean="0"/>
              <a:t> on T1-weighted (A) and </a:t>
            </a:r>
            <a:r>
              <a:rPr lang="en-IN" dirty="0" err="1" smtClean="0"/>
              <a:t>hyperintense</a:t>
            </a:r>
            <a:r>
              <a:rPr lang="en-IN" dirty="0" smtClean="0"/>
              <a:t> on T2-weighted (B) images. The surrounding fat and soft tissues are normal.</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4-119 </a:t>
            </a:r>
            <a:r>
              <a:rPr lang="en-IN" b="1" dirty="0" smtClean="0"/>
              <a:t>Infected second branchial cleft cyst</a:t>
            </a:r>
            <a:r>
              <a:rPr lang="en-IN" dirty="0" smtClean="0"/>
              <a:t>. Computed tomography scan in a patient with a tender right neck mass demonstrates an enhancing thick-walled cystic mass (asterisk) anterior to the right sternocleidomastoid muscle (m).</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4-120 </a:t>
            </a:r>
            <a:r>
              <a:rPr lang="en-IN" b="1" dirty="0" smtClean="0"/>
              <a:t>Infected branchial cleft cyst</a:t>
            </a:r>
            <a:r>
              <a:rPr lang="en-IN" dirty="0" smtClean="0"/>
              <a:t>. A: Computed tomography image at the level of the hyoid bone (H) demonstrates a thick-walled, partially cystic mass (large arrows) anterior to the sternocleidomastoid muscle (SCM). The surrounding fascial planes are thickened; left internal carotid artery (arrowhead); left internal jugular vein (small arrow); submandibular gland (G). B: On T2-weighted magnetic resonance image at approximately the same level, the central fluid component of the mass is much more </a:t>
            </a:r>
            <a:r>
              <a:rPr lang="en-IN" dirty="0" err="1" smtClean="0"/>
              <a:t>hyperintense</a:t>
            </a:r>
            <a:r>
              <a:rPr lang="en-IN" dirty="0" smtClean="0"/>
              <a:t> than the thickened wall; left carotid artery (arrowhead); left jugular vein (small arrow); sternocleidomastoid muscle (SCM); submandibular gland (G).</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4-121 </a:t>
            </a:r>
            <a:r>
              <a:rPr lang="en-IN" b="1" dirty="0" smtClean="0"/>
              <a:t>Bronchial cyst</a:t>
            </a:r>
            <a:r>
              <a:rPr lang="en-IN" dirty="0" smtClean="0"/>
              <a:t>. T2-weighted magnetic resonance image demonstrates a large, midline </a:t>
            </a:r>
            <a:r>
              <a:rPr lang="en-IN" dirty="0" err="1" smtClean="0"/>
              <a:t>hyperintense</a:t>
            </a:r>
            <a:r>
              <a:rPr lang="en-IN" dirty="0" smtClean="0"/>
              <a:t> cystic neck mass (asterisk) in a young child. The mass displaces the airway anteriorly and straddles both the suprahyoid and infrahyoid regions of the neck. Differential diagnosis includes: cystic hygroma and dermoid.</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a:t>
            </a:r>
            <a:r>
              <a:rPr lang="en-IN" b="1" dirty="0" smtClean="0"/>
              <a:t>4-122 Plunging ranula</a:t>
            </a:r>
            <a:r>
              <a:rPr lang="en-IN" dirty="0" smtClean="0"/>
              <a:t>. Enhanced computed tomography image demonstrating a bilobed, thin-walled, cystic mass originating in the left sublingual space (arrowheads) and extending into the left submandibular space (arrows). </a:t>
            </a:r>
            <a:r>
              <a:rPr lang="en-IN" dirty="0" err="1" smtClean="0"/>
              <a:t>Mylohyoid</a:t>
            </a:r>
            <a:r>
              <a:rPr lang="en-IN" dirty="0" smtClean="0"/>
              <a:t> muscle (m), </a:t>
            </a:r>
            <a:r>
              <a:rPr lang="en-IN" dirty="0" err="1" smtClean="0"/>
              <a:t>geniglossus</a:t>
            </a:r>
            <a:r>
              <a:rPr lang="en-IN" dirty="0" smtClean="0"/>
              <a:t> muscles (g).</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4-123 </a:t>
            </a:r>
            <a:r>
              <a:rPr lang="en-IN" b="1" dirty="0" smtClean="0"/>
              <a:t>Dermoid cyst</a:t>
            </a:r>
            <a:r>
              <a:rPr lang="en-IN" dirty="0" smtClean="0"/>
              <a:t>. Enhanced computed tomography scan demonstrates a large, thin-walled midline cyst (asterisk) within the floor of the mouth. The water-density contents are homogeneous. Location suggests the correct diagnosis. Differential diagnosis includes epidermoid, ranula, and thyroglossal duct cyst.</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4-124 </a:t>
            </a:r>
            <a:r>
              <a:rPr lang="en-IN" b="1" dirty="0" smtClean="0"/>
              <a:t>Cystic hygroma. </a:t>
            </a:r>
            <a:r>
              <a:rPr lang="en-IN" dirty="0" smtClean="0"/>
              <a:t>A huge cystic mass (asterisk) covers the entire right side of this infant's face. The lesion is </a:t>
            </a:r>
            <a:r>
              <a:rPr lang="en-IN" dirty="0" err="1" smtClean="0"/>
              <a:t>hyperintense</a:t>
            </a:r>
            <a:r>
              <a:rPr lang="en-IN" dirty="0" smtClean="0"/>
              <a:t> on coronal proton </a:t>
            </a:r>
            <a:r>
              <a:rPr lang="en-IN" dirty="0" err="1" smtClean="0"/>
              <a:t>densityâ€“weighted</a:t>
            </a:r>
            <a:r>
              <a:rPr lang="en-IN" dirty="0" smtClean="0"/>
              <a:t> (A) and T2-weighted Magnetic resonance (B) images. Septations (arrowheads) within the hygroma divide the lesion into loculated compartments.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4-125 </a:t>
            </a:r>
            <a:r>
              <a:rPr lang="en-IN" b="1" dirty="0" smtClean="0"/>
              <a:t>Cystic hygroma. </a:t>
            </a:r>
            <a:r>
              <a:rPr lang="en-IN" dirty="0" smtClean="0"/>
              <a:t>A: On T1-weighted magnetic resonance (MR) image, a multiloculated mass (M), slightly lower in signal intensity than fat, is seen in the posterior cervical space, displacing the sternocleidomastoid muscle laterally (small arrowheads). The mass infiltrates between adjacent soft tissues and separates the internal carotid artery (large arrowhead) and internal jugular vein (arrow). B: The mass (M) is very </a:t>
            </a:r>
            <a:r>
              <a:rPr lang="en-IN" dirty="0" err="1" smtClean="0"/>
              <a:t>hyperintense</a:t>
            </a:r>
            <a:r>
              <a:rPr lang="en-IN" dirty="0" smtClean="0"/>
              <a:t> on the T2-weighted MR image, reflecting its fluid nature.</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4-126 </a:t>
            </a:r>
            <a:r>
              <a:rPr lang="en-IN" b="1" dirty="0" smtClean="0"/>
              <a:t>Vagus nerve schwannoma</a:t>
            </a:r>
            <a:r>
              <a:rPr lang="en-IN" dirty="0" smtClean="0"/>
              <a:t>. Computed tomography scan demonstrates a large left suprahyoid soft tissue neck mass (arrows) arising in the </a:t>
            </a:r>
            <a:r>
              <a:rPr lang="en-IN" dirty="0" err="1" smtClean="0"/>
              <a:t>poststyloid</a:t>
            </a:r>
            <a:r>
              <a:rPr lang="en-IN" dirty="0" smtClean="0"/>
              <a:t> compartment of the parapharyngeal space. The lesion displaces the carotid artery and jugular vein anteriorly and encroaches on the airway. Cystic components (arrowheads) are evident within the mass.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4-83 </a:t>
            </a:r>
            <a:r>
              <a:rPr lang="en-IN" b="1" dirty="0" smtClean="0"/>
              <a:t>Parathyroid adenoma in superior mediastinum</a:t>
            </a:r>
            <a:r>
              <a:rPr lang="en-IN" dirty="0" smtClean="0"/>
              <a:t>. An elliptical mass (arrows) is seen adjacent to the left side of the trachea (T); </a:t>
            </a:r>
            <a:r>
              <a:rPr lang="en-IN" dirty="0" err="1" smtClean="0"/>
              <a:t>esophagus</a:t>
            </a:r>
            <a:r>
              <a:rPr lang="en-IN" dirty="0" smtClean="0"/>
              <a:t> (e); common carotid artery (c); internal jugular vein (j); subclavian artery (s); vertebral artery (v).</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4-127 </a:t>
            </a:r>
            <a:r>
              <a:rPr lang="en-IN" b="1" dirty="0" smtClean="0"/>
              <a:t>Lipoma.</a:t>
            </a:r>
            <a:r>
              <a:rPr lang="en-IN" dirty="0" smtClean="0"/>
              <a:t> Computed tomography (CT) scan shows a large homogeneous fat-density mass (asterisk) in the left posterior triangle of the neck. The lesion displaces subjacent muscles and deforms the contour of the neck. CT attenuation values distinguish lipomas from water-density cysts.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4-84 </a:t>
            </a:r>
            <a:r>
              <a:rPr lang="en-IN" b="1" dirty="0" smtClean="0"/>
              <a:t>Parathyroid adenoma</a:t>
            </a:r>
            <a:r>
              <a:rPr lang="en-IN" dirty="0" smtClean="0"/>
              <a:t>. A: On T1-weighted magnetic resonance image, a small mass (white arrow) is present posterior to the left lobe of the thyroid (</a:t>
            </a:r>
            <a:r>
              <a:rPr lang="en-IN" dirty="0" err="1" smtClean="0"/>
              <a:t>Th</a:t>
            </a:r>
            <a:r>
              <a:rPr lang="en-IN" dirty="0" smtClean="0"/>
              <a:t>). It is similar in signal intensity to the thyroid gland; common carotid artery (C); internal jugular vein (J). B: On a T2-weighted image, the adenoma (arrow) is </a:t>
            </a:r>
            <a:r>
              <a:rPr lang="en-IN" dirty="0" err="1" smtClean="0"/>
              <a:t>hyperintense</a:t>
            </a:r>
            <a:r>
              <a:rPr lang="en-IN" dirty="0" smtClean="0"/>
              <a:t> and easily distinguishable from the adjacent thyroid gland (</a:t>
            </a:r>
            <a:r>
              <a:rPr lang="en-IN" dirty="0" err="1" smtClean="0"/>
              <a:t>Th</a:t>
            </a:r>
            <a:r>
              <a:rPr lang="en-IN" dirty="0" smtClean="0"/>
              <a:t>).</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4-85 </a:t>
            </a:r>
            <a:r>
              <a:rPr lang="en-IN" b="1" dirty="0" smtClean="0"/>
              <a:t>Retropharyngeal lymph nodes</a:t>
            </a:r>
            <a:r>
              <a:rPr lang="en-IN" dirty="0" smtClean="0"/>
              <a:t>. Enhanced computed tomography in a patient with nasopharyngeal carcinoma demonstrates an enlarged left retropharyngeal lymph node (arrowheads). Biopsy revealed metastatic carcinoma.</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4-86 </a:t>
            </a:r>
            <a:r>
              <a:rPr lang="en-IN" b="1" dirty="0" smtClean="0"/>
              <a:t>Retropharyngeal tuberculous abscess. </a:t>
            </a:r>
            <a:r>
              <a:rPr lang="en-IN" dirty="0" smtClean="0"/>
              <a:t>Computed tomography demonstrates a </a:t>
            </a:r>
            <a:r>
              <a:rPr lang="en-IN" dirty="0" err="1" smtClean="0"/>
              <a:t>hypodense</a:t>
            </a:r>
            <a:r>
              <a:rPr lang="en-IN" dirty="0" smtClean="0"/>
              <a:t> fluid collection involving the retropharyngeal space (asterisks). The midline is involved. The airway is displaced anteriorly. The perivertebral muscles (arrows) are flattened posteriorly. Surgical aspiration and cultures revealed tuberculosis.</a:t>
            </a:r>
          </a:p>
          <a:p>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4-87 </a:t>
            </a:r>
            <a:r>
              <a:rPr lang="en-IN" b="1" dirty="0" smtClean="0"/>
              <a:t>Hemangioma</a:t>
            </a:r>
            <a:r>
              <a:rPr lang="en-IN" dirty="0" smtClean="0"/>
              <a:t>. Enhanced computed tomography demonstrates a large expansive densely enhancing homogeneous retropharyngeal mass (asterisk). The airway is displaced anteriorly. The perivertebral muscles (m) are flattened posteriorly</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4-88 </a:t>
            </a:r>
            <a:r>
              <a:rPr lang="en-IN" b="1" dirty="0" err="1" smtClean="0"/>
              <a:t>Lymphocele</a:t>
            </a:r>
            <a:r>
              <a:rPr lang="en-IN" b="1" dirty="0" smtClean="0"/>
              <a:t>, retropharyngeal space</a:t>
            </a:r>
            <a:r>
              <a:rPr lang="en-IN" dirty="0" smtClean="0"/>
              <a:t>. On the enhanced computed tomography image, a </a:t>
            </a:r>
            <a:r>
              <a:rPr lang="en-IN" dirty="0" err="1" smtClean="0"/>
              <a:t>nonenhancing</a:t>
            </a:r>
            <a:r>
              <a:rPr lang="en-IN" dirty="0" smtClean="0"/>
              <a:t> fluid density (black arrows) symmetrically expands the suprahyoid retropharyngeal space. This patient with sickle cell </a:t>
            </a:r>
            <a:r>
              <a:rPr lang="en-IN" dirty="0" err="1" smtClean="0"/>
              <a:t>anemia</a:t>
            </a:r>
            <a:r>
              <a:rPr lang="en-IN" dirty="0" smtClean="0"/>
              <a:t> had a chronic left subclavian catheter with </a:t>
            </a:r>
            <a:r>
              <a:rPr lang="en-IN" dirty="0" err="1" smtClean="0"/>
              <a:t>angiographically</a:t>
            </a:r>
            <a:r>
              <a:rPr lang="en-IN" dirty="0" smtClean="0"/>
              <a:t> demonstrated central venous thrombosis involving both innominate veins and the proximal left subclavian vein. The fluid was chylous. Note the expansion of the </a:t>
            </a:r>
            <a:r>
              <a:rPr lang="en-IN" dirty="0" err="1" smtClean="0"/>
              <a:t>hematopoietically</a:t>
            </a:r>
            <a:r>
              <a:rPr lang="en-IN" dirty="0" smtClean="0"/>
              <a:t> active mandible (open arrows) and the prominent submandibular ducts (arrowheads) coursing through the sublingual spaces. Submandibular salivary gland (asterisks).</a:t>
            </a:r>
            <a:endParaRPr lang="en-IN" dirty="0"/>
          </a:p>
        </p:txBody>
      </p:sp>
      <p:sp>
        <p:nvSpPr>
          <p:cNvPr id="4" name="Slide Number Placeholder 3"/>
          <p:cNvSpPr>
            <a:spLocks noGrp="1"/>
          </p:cNvSpPr>
          <p:nvPr>
            <p:ph type="sldNum" sz="quarter" idx="10"/>
          </p:nvPr>
        </p:nvSpPr>
        <p:spPr/>
        <p:txBody>
          <a:bodyPr/>
          <a:lstStyle/>
          <a:p>
            <a:fld id="{921190E1-69B1-45ED-8470-2BA3B1812384}"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2667000" y="2143919"/>
            <a:ext cx="3810000" cy="343852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667000" y="2510631"/>
            <a:ext cx="3810000" cy="27051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3143250" y="2520156"/>
            <a:ext cx="2857500" cy="26860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738312" y="2143919"/>
            <a:ext cx="5667375" cy="34385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1143000" y="1905000"/>
            <a:ext cx="3333750" cy="37338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5105400" y="1676400"/>
            <a:ext cx="2857500" cy="40671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990600" y="2057400"/>
            <a:ext cx="3810000" cy="268605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5105400" y="2157413"/>
            <a:ext cx="3810000" cy="25431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1219200" y="2082006"/>
            <a:ext cx="2857500" cy="3562350"/>
          </a:xfrm>
          <a:prstGeom prst="rect">
            <a:avLst/>
          </a:prstGeom>
          <a:noFill/>
          <a:ln w="9525">
            <a:noFill/>
            <a:miter lim="800000"/>
            <a:headEnd/>
            <a:tailEnd/>
          </a:ln>
          <a:effectLst/>
        </p:spPr>
      </p:pic>
      <p:pic>
        <p:nvPicPr>
          <p:cNvPr id="15363" name="Picture 3"/>
          <p:cNvPicPr>
            <a:picLocks noChangeAspect="1" noChangeArrowheads="1"/>
          </p:cNvPicPr>
          <p:nvPr/>
        </p:nvPicPr>
        <p:blipFill>
          <a:blip r:embed="rId4"/>
          <a:srcRect/>
          <a:stretch>
            <a:fillRect/>
          </a:stretch>
        </p:blipFill>
        <p:spPr bwMode="auto">
          <a:xfrm>
            <a:off x="4419600" y="2233613"/>
            <a:ext cx="3333750" cy="23907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190750" y="2505869"/>
            <a:ext cx="4762500" cy="27146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2667000" y="2505869"/>
            <a:ext cx="3810000" cy="271462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3143250" y="2277269"/>
            <a:ext cx="2857500" cy="31718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738312" y="2710656"/>
            <a:ext cx="5667375" cy="23050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667000" y="2467769"/>
            <a:ext cx="3810000" cy="27908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3143250" y="2096294"/>
            <a:ext cx="2857500" cy="35337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2667000" y="2439194"/>
            <a:ext cx="3810000" cy="28479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3143250" y="1934369"/>
            <a:ext cx="2857500" cy="38576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905125" y="2477294"/>
            <a:ext cx="3333750" cy="27717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2905125" y="2201069"/>
            <a:ext cx="3333750" cy="33242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38312" y="2629694"/>
            <a:ext cx="5667375" cy="24669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152400" y="1447801"/>
            <a:ext cx="8839200" cy="294144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3143250" y="2601119"/>
            <a:ext cx="2857500" cy="2524125"/>
          </a:xfrm>
          <a:prstGeom prst="rect">
            <a:avLst/>
          </a:prstGeom>
          <a:noFill/>
          <a:ln w="9525">
            <a:noFill/>
            <a:miter lim="800000"/>
            <a:headEnd/>
            <a:tailEnd/>
          </a:ln>
          <a:effectLst/>
        </p:spPr>
      </p:pic>
      <p:sp>
        <p:nvSpPr>
          <p:cNvPr id="5" name="TextBox 4"/>
          <p:cNvSpPr txBox="1"/>
          <p:nvPr/>
        </p:nvSpPr>
        <p:spPr>
          <a:xfrm>
            <a:off x="3200400" y="5486400"/>
            <a:ext cx="2819400" cy="369332"/>
          </a:xfrm>
          <a:prstGeom prst="rect">
            <a:avLst/>
          </a:prstGeom>
          <a:noFill/>
        </p:spPr>
        <p:txBody>
          <a:bodyPr wrap="square" rtlCol="0">
            <a:spAutoFit/>
          </a:bodyPr>
          <a:lstStyle/>
          <a:p>
            <a:pPr algn="ctr"/>
            <a:r>
              <a:rPr lang="en-US" dirty="0" smtClean="0"/>
              <a:t>T1W</a:t>
            </a:r>
            <a:endParaRPr lang="en-IN"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3143250" y="2491581"/>
            <a:ext cx="2857500" cy="2743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667000" y="2520156"/>
            <a:ext cx="3810000" cy="26860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3143250" y="2229644"/>
            <a:ext cx="2857500" cy="32670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2667000" y="2491581"/>
            <a:ext cx="3810000" cy="2743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738312" y="2424906"/>
            <a:ext cx="5667375" cy="2876550"/>
          </a:xfrm>
          <a:prstGeom prst="rect">
            <a:avLst/>
          </a:prstGeom>
          <a:noFill/>
          <a:ln w="9525">
            <a:noFill/>
            <a:miter lim="800000"/>
            <a:headEnd/>
            <a:tailEnd/>
          </a:ln>
          <a:effectLst/>
        </p:spPr>
      </p:pic>
      <p:sp>
        <p:nvSpPr>
          <p:cNvPr id="5" name="TextBox 4"/>
          <p:cNvSpPr txBox="1"/>
          <p:nvPr/>
        </p:nvSpPr>
        <p:spPr>
          <a:xfrm>
            <a:off x="1752600" y="5715000"/>
            <a:ext cx="5791200" cy="369332"/>
          </a:xfrm>
          <a:prstGeom prst="rect">
            <a:avLst/>
          </a:prstGeom>
          <a:noFill/>
        </p:spPr>
        <p:txBody>
          <a:bodyPr wrap="square" rtlCol="0">
            <a:spAutoFit/>
          </a:bodyPr>
          <a:lstStyle/>
          <a:p>
            <a:pPr algn="ctr"/>
            <a:r>
              <a:rPr lang="en-US" dirty="0" smtClean="0"/>
              <a:t>T1W &amp; T2W </a:t>
            </a:r>
            <a:endParaRPr lang="en-IN"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2667000" y="2291556"/>
            <a:ext cx="3810000" cy="314325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609028" y="1752600"/>
            <a:ext cx="8001572" cy="3267869"/>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2905125" y="2486819"/>
            <a:ext cx="3333750" cy="2752725"/>
          </a:xfrm>
          <a:prstGeom prst="rect">
            <a:avLst/>
          </a:prstGeom>
          <a:noFill/>
          <a:ln w="9525">
            <a:noFill/>
            <a:miter lim="800000"/>
            <a:headEnd/>
            <a:tailEnd/>
          </a:ln>
          <a:effectLst/>
        </p:spPr>
      </p:pic>
      <p:sp>
        <p:nvSpPr>
          <p:cNvPr id="5" name="TextBox 4"/>
          <p:cNvSpPr txBox="1"/>
          <p:nvPr/>
        </p:nvSpPr>
        <p:spPr>
          <a:xfrm>
            <a:off x="2971800" y="5486400"/>
            <a:ext cx="3200400" cy="369332"/>
          </a:xfrm>
          <a:prstGeom prst="rect">
            <a:avLst/>
          </a:prstGeom>
          <a:noFill/>
        </p:spPr>
        <p:txBody>
          <a:bodyPr wrap="square" rtlCol="0">
            <a:spAutoFit/>
          </a:bodyPr>
          <a:lstStyle/>
          <a:p>
            <a:pPr algn="ctr"/>
            <a:r>
              <a:rPr lang="en-US" dirty="0" smtClean="0"/>
              <a:t>T2W</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3143250" y="2296319"/>
            <a:ext cx="2857500" cy="313372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667000" y="2591594"/>
            <a:ext cx="3810000" cy="254317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952625" y="2334419"/>
            <a:ext cx="5238750" cy="30575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952625" y="2772569"/>
            <a:ext cx="5238750" cy="2181225"/>
          </a:xfrm>
          <a:prstGeom prst="rect">
            <a:avLst/>
          </a:prstGeom>
          <a:noFill/>
          <a:ln w="9525">
            <a:noFill/>
            <a:miter lim="800000"/>
            <a:headEnd/>
            <a:tailEnd/>
          </a:ln>
          <a:effectLst/>
        </p:spPr>
      </p:pic>
      <p:sp>
        <p:nvSpPr>
          <p:cNvPr id="5" name="TextBox 4"/>
          <p:cNvSpPr txBox="1"/>
          <p:nvPr/>
        </p:nvSpPr>
        <p:spPr>
          <a:xfrm>
            <a:off x="1981200" y="5562600"/>
            <a:ext cx="5334000" cy="369332"/>
          </a:xfrm>
          <a:prstGeom prst="rect">
            <a:avLst/>
          </a:prstGeom>
          <a:noFill/>
        </p:spPr>
        <p:txBody>
          <a:bodyPr wrap="square" rtlCol="0">
            <a:spAutoFit/>
          </a:bodyPr>
          <a:lstStyle/>
          <a:p>
            <a:pPr algn="ctr"/>
            <a:r>
              <a:rPr lang="en-US" dirty="0" smtClean="0"/>
              <a:t>T1W &amp; T2W</a:t>
            </a:r>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3143250" y="2558256"/>
            <a:ext cx="2857500" cy="2609850"/>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2667000" y="2577306"/>
            <a:ext cx="3810000" cy="2571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3143250" y="1896269"/>
            <a:ext cx="2857500" cy="393382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3143250" y="2844006"/>
            <a:ext cx="2857500" cy="2038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56345" y="2133600"/>
            <a:ext cx="8582855" cy="2582069"/>
          </a:xfrm>
          <a:prstGeom prst="rect">
            <a:avLst/>
          </a:prstGeom>
          <a:noFill/>
          <a:ln w="9525">
            <a:noFill/>
            <a:miter lim="800000"/>
            <a:headEnd/>
            <a:tailEnd/>
          </a:ln>
          <a:effectLst/>
        </p:spPr>
      </p:pic>
      <p:sp>
        <p:nvSpPr>
          <p:cNvPr id="5" name="TextBox 4"/>
          <p:cNvSpPr txBox="1"/>
          <p:nvPr/>
        </p:nvSpPr>
        <p:spPr>
          <a:xfrm>
            <a:off x="533400" y="5486400"/>
            <a:ext cx="8001000" cy="369332"/>
          </a:xfrm>
          <a:prstGeom prst="rect">
            <a:avLst/>
          </a:prstGeom>
          <a:noFill/>
        </p:spPr>
        <p:txBody>
          <a:bodyPr wrap="square" rtlCol="0">
            <a:spAutoFit/>
          </a:bodyPr>
          <a:lstStyle/>
          <a:p>
            <a:pPr algn="ctr"/>
            <a:r>
              <a:rPr lang="en-US" dirty="0" smtClean="0"/>
              <a:t>T1W &amp; T2W</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905125" y="2486819"/>
            <a:ext cx="3333750" cy="27527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3143250" y="2701131"/>
            <a:ext cx="2857500" cy="23241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3143250" y="2272506"/>
            <a:ext cx="2857500" cy="31813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2407</Words>
  <Application>Microsoft Office PowerPoint</Application>
  <PresentationFormat>On-screen Show (4:3)</PresentationFormat>
  <Paragraphs>90</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3</cp:revision>
  <dcterms:created xsi:type="dcterms:W3CDTF">2006-08-16T00:00:00Z</dcterms:created>
  <dcterms:modified xsi:type="dcterms:W3CDTF">2010-08-12T18:19:00Z</dcterms:modified>
</cp:coreProperties>
</file>