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930" autoAdjust="0"/>
  </p:normalViewPr>
  <p:slideViewPr>
    <p:cSldViewPr>
      <p:cViewPr varScale="1">
        <p:scale>
          <a:sx n="55" d="100"/>
          <a:sy n="55" d="100"/>
        </p:scale>
        <p:origin x="-159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4436E-88F4-4093-9E87-81EEE8077D33}" type="datetimeFigureOut">
              <a:rPr lang="en-US" smtClean="0"/>
              <a:t>8/12/2010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579F8-D9E8-480E-97BE-9C7293CDB1E0}"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a:t>
            </a:r>
            <a:r>
              <a:rPr lang="en-IN" b="1" dirty="0" smtClean="0"/>
              <a:t>4-27 Rhabdomyosarcoma</a:t>
            </a:r>
            <a:r>
              <a:rPr lang="en-IN" dirty="0" smtClean="0"/>
              <a:t>. Enhanced T1-weighted coronal magnetic resonance image demonstrates a large, enhancing soft tissue mass (arrowheads) arising in the right masticator space and enveloping the mandible. The lesion extends through the expanded foramen ovale (arrow) into Meckel's cave. </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4-47 </a:t>
            </a:r>
            <a:r>
              <a:rPr lang="en-IN" b="1" dirty="0" smtClean="0"/>
              <a:t>Supraglottic carcinoma</a:t>
            </a:r>
            <a:r>
              <a:rPr lang="en-IN" dirty="0" smtClean="0"/>
              <a:t>. Enhanced computed tomography demonstrates a soft tissue attenuation mass (m) arising from the epiglottis and encroaching on the preepiglottic (black arrow) and </a:t>
            </a:r>
            <a:r>
              <a:rPr lang="en-IN" dirty="0" err="1" smtClean="0"/>
              <a:t>paralaryngeal</a:t>
            </a:r>
            <a:r>
              <a:rPr lang="en-IN" dirty="0" smtClean="0"/>
              <a:t> (double black arrows) spaces and right aryepiglottic fold (white arrow). Metastatic lymph nodes (asterisks) are also evident</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4-48 </a:t>
            </a:r>
            <a:r>
              <a:rPr lang="en-IN" b="1" dirty="0" smtClean="0"/>
              <a:t>Supraglottic carcinoma</a:t>
            </a:r>
            <a:r>
              <a:rPr lang="en-IN" dirty="0" smtClean="0"/>
              <a:t>. Large, predominantly </a:t>
            </a:r>
            <a:r>
              <a:rPr lang="en-IN" dirty="0" err="1" smtClean="0"/>
              <a:t>hypodense</a:t>
            </a:r>
            <a:r>
              <a:rPr lang="en-IN" dirty="0" smtClean="0"/>
              <a:t>, anterior epiglottic mass (arrows) fills the pre-epiglottic space at the level of the hyoid bone (H). The airway (white asterisk) is compressed by the lesion.</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4-49 </a:t>
            </a:r>
            <a:r>
              <a:rPr lang="en-IN" b="1" dirty="0" smtClean="0"/>
              <a:t>Supraglottic carcinoma</a:t>
            </a:r>
            <a:r>
              <a:rPr lang="en-IN" dirty="0" smtClean="0"/>
              <a:t>. </a:t>
            </a:r>
            <a:r>
              <a:rPr lang="en-IN" dirty="0" err="1" smtClean="0"/>
              <a:t>Tumor</a:t>
            </a:r>
            <a:r>
              <a:rPr lang="en-IN" dirty="0" smtClean="0"/>
              <a:t> thickens the left side of the epiglottis and extends into the </a:t>
            </a:r>
            <a:r>
              <a:rPr lang="en-IN" dirty="0" err="1" smtClean="0"/>
              <a:t>paralaryngeal</a:t>
            </a:r>
            <a:r>
              <a:rPr lang="en-IN" dirty="0" smtClean="0"/>
              <a:t> space and left aryepiglottic fold (arrows); normal right aryepiglottic fold (arrowhead).</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4-50 </a:t>
            </a:r>
            <a:r>
              <a:rPr lang="en-IN" b="1" dirty="0" smtClean="0"/>
              <a:t>Supraglottic carcinoma</a:t>
            </a:r>
            <a:r>
              <a:rPr lang="en-IN" dirty="0" smtClean="0"/>
              <a:t>. Computed tomography scan demonstrates a soft tissue lesion filling the normally fat-containing left </a:t>
            </a:r>
            <a:r>
              <a:rPr lang="en-IN" dirty="0" err="1" smtClean="0"/>
              <a:t>paralaryngeal</a:t>
            </a:r>
            <a:r>
              <a:rPr lang="en-IN" dirty="0" smtClean="0"/>
              <a:t> space (arrowheads) and abutting the left thyroid lamina (arrows).</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4-51 </a:t>
            </a:r>
            <a:r>
              <a:rPr lang="en-IN" b="1" dirty="0" smtClean="0"/>
              <a:t>Localized false vocal cord </a:t>
            </a:r>
            <a:r>
              <a:rPr lang="en-IN" b="1" dirty="0" err="1" smtClean="0"/>
              <a:t>tumor</a:t>
            </a:r>
            <a:r>
              <a:rPr lang="en-IN" dirty="0" smtClean="0"/>
              <a:t>. Carcinoma involving the left false vocal cord (white arrows) obliterates the normal low-attenuation </a:t>
            </a:r>
            <a:r>
              <a:rPr lang="en-IN" dirty="0" err="1" smtClean="0"/>
              <a:t>paralaryngeal</a:t>
            </a:r>
            <a:r>
              <a:rPr lang="en-IN" dirty="0" smtClean="0"/>
              <a:t> space and bulges into the airway; normal right </a:t>
            </a:r>
            <a:r>
              <a:rPr lang="en-IN" dirty="0" err="1" smtClean="0"/>
              <a:t>paralaryngeal</a:t>
            </a:r>
            <a:r>
              <a:rPr lang="en-IN" dirty="0" smtClean="0"/>
              <a:t> space (arrowheads).</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4-52 </a:t>
            </a:r>
            <a:r>
              <a:rPr lang="en-IN" b="1" dirty="0" smtClean="0"/>
              <a:t>Carcinoma of the left true vocal cord</a:t>
            </a:r>
            <a:r>
              <a:rPr lang="en-IN" dirty="0" smtClean="0"/>
              <a:t>. Enhanced computed tomography in a patient with a clinically fixed left true vocal cord. An enhancing mass (arrowheads) of the anterior left true cord extends laterally into the </a:t>
            </a:r>
            <a:r>
              <a:rPr lang="en-IN" dirty="0" err="1" smtClean="0"/>
              <a:t>paraglottic</a:t>
            </a:r>
            <a:r>
              <a:rPr lang="en-IN" dirty="0" smtClean="0"/>
              <a:t> space to the thyroid cartilage and anteriorly to involve the anterior commissure (arrow). The anterior right true cord is also involved. The thyroid cartilage is intact and not invaded by </a:t>
            </a:r>
            <a:r>
              <a:rPr lang="en-IN" dirty="0" err="1" smtClean="0"/>
              <a:t>tumor</a:t>
            </a:r>
            <a:r>
              <a:rPr lang="en-IN" dirty="0" smtClean="0"/>
              <a:t>. Laryngeal prominence (P).</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4-53 </a:t>
            </a:r>
            <a:r>
              <a:rPr lang="en-IN" b="1" dirty="0" smtClean="0"/>
              <a:t>Carcinoma of the true vocal cord</a:t>
            </a:r>
            <a:r>
              <a:rPr lang="en-IN" dirty="0" smtClean="0"/>
              <a:t> with involvement of anterior and posterior commissures. Left true vocal cord </a:t>
            </a:r>
            <a:r>
              <a:rPr lang="en-IN" dirty="0" err="1" smtClean="0"/>
              <a:t>tumor</a:t>
            </a:r>
            <a:r>
              <a:rPr lang="en-IN" dirty="0" smtClean="0"/>
              <a:t> extends </a:t>
            </a:r>
            <a:r>
              <a:rPr lang="en-IN" dirty="0" err="1" smtClean="0"/>
              <a:t>posteromedially</a:t>
            </a:r>
            <a:r>
              <a:rPr lang="en-IN" dirty="0" smtClean="0"/>
              <a:t> over the arytenoid cartilage toward the posterior commissure (arrows) and anteriorly across the anterior commissure (arrowhead).</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4-54 </a:t>
            </a:r>
            <a:r>
              <a:rPr lang="en-IN" b="1" dirty="0" smtClean="0"/>
              <a:t>Carcinoma of the left true vocal cord </a:t>
            </a:r>
            <a:r>
              <a:rPr lang="en-IN" dirty="0" smtClean="0"/>
              <a:t>with </a:t>
            </a:r>
            <a:r>
              <a:rPr lang="en-IN" dirty="0" err="1" smtClean="0"/>
              <a:t>subglottic</a:t>
            </a:r>
            <a:r>
              <a:rPr lang="en-IN" dirty="0" smtClean="0"/>
              <a:t> extension. Enhanced computed tomography (CT) (A) demonstrates a smooth mass (arrow) of the left true vocal cord projecting into the airway. CT scan at the level of the cricoid (B) reveals inferior extension of the </a:t>
            </a:r>
            <a:r>
              <a:rPr lang="en-IN" dirty="0" err="1" smtClean="0"/>
              <a:t>tumor</a:t>
            </a:r>
            <a:r>
              <a:rPr lang="en-IN" dirty="0" smtClean="0"/>
              <a:t> (arrowhead), causing thickening of the mucosa</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4-55 </a:t>
            </a:r>
            <a:r>
              <a:rPr lang="en-IN" b="1" dirty="0" smtClean="0"/>
              <a:t>Glottic carcinoma</a:t>
            </a:r>
            <a:r>
              <a:rPr lang="en-IN" dirty="0" smtClean="0"/>
              <a:t>. Enhanced computed tomography at the level of the vocal processes of the arytenoids (arrowheads) reveals nodular irregularity of the true vocal cords (white arrows). The lesion is slightly </a:t>
            </a:r>
            <a:r>
              <a:rPr lang="en-IN" dirty="0" err="1" smtClean="0"/>
              <a:t>hyperdense</a:t>
            </a:r>
            <a:r>
              <a:rPr lang="en-IN" dirty="0" smtClean="0"/>
              <a:t>. Diagnosis of small lesions relies heavily on the abnormal contour of the airway caused by the mass. Interpretation also depends on detailed clinical information. Benign polyps may have an identical appearance</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4-56 </a:t>
            </a:r>
            <a:r>
              <a:rPr lang="en-IN" b="1" dirty="0" smtClean="0"/>
              <a:t>Carcinoma of the true vocal cords</a:t>
            </a:r>
            <a:r>
              <a:rPr lang="en-IN" dirty="0" smtClean="0"/>
              <a:t> with </a:t>
            </a:r>
            <a:r>
              <a:rPr lang="en-IN" dirty="0" err="1" smtClean="0"/>
              <a:t>subglottic</a:t>
            </a:r>
            <a:r>
              <a:rPr lang="en-IN" dirty="0" smtClean="0"/>
              <a:t> extension. Enhanced computed tomography (A) demonstrates thickening of the anterior commissure (arrow) by a mass involving both true vocal cords. B: The mass descends into the </a:t>
            </a:r>
            <a:r>
              <a:rPr lang="en-IN" dirty="0" err="1" smtClean="0"/>
              <a:t>subglottic</a:t>
            </a:r>
            <a:r>
              <a:rPr lang="en-IN" dirty="0" smtClean="0"/>
              <a:t> region and perforates the cricothyroid membrane and inferior thyroid cartilage to invade the soft tissues of the neck (black arrowheads). Portions of the mass are </a:t>
            </a:r>
            <a:r>
              <a:rPr lang="en-IN" dirty="0" err="1" smtClean="0"/>
              <a:t>hypodense</a:t>
            </a:r>
            <a:r>
              <a:rPr lang="en-IN" dirty="0" smtClean="0"/>
              <a:t> as a result of necrosis. The airway (asterisk) is markedly narrowed. Prior radiation therapy has caused skin thickening (white arrowheads).</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4-28 </a:t>
            </a:r>
            <a:r>
              <a:rPr lang="en-IN" b="1" dirty="0" smtClean="0"/>
              <a:t>Squamous cell carcinoma of the tongue</a:t>
            </a:r>
            <a:r>
              <a:rPr lang="en-IN" dirty="0" smtClean="0"/>
              <a:t>. A right tongue mass (arrows) is revealed on </a:t>
            </a:r>
            <a:r>
              <a:rPr lang="en-IN" dirty="0" err="1" smtClean="0"/>
              <a:t>transaxial</a:t>
            </a:r>
            <a:r>
              <a:rPr lang="en-IN" dirty="0" smtClean="0"/>
              <a:t> magnetic resonance images. The lesion is mildly </a:t>
            </a:r>
            <a:r>
              <a:rPr lang="en-IN" dirty="0" err="1" smtClean="0"/>
              <a:t>hyperintense</a:t>
            </a:r>
            <a:r>
              <a:rPr lang="en-IN" dirty="0" smtClean="0"/>
              <a:t> on the enhanced T1-weighted image (A) and </a:t>
            </a:r>
            <a:r>
              <a:rPr lang="en-IN" dirty="0" err="1" smtClean="0"/>
              <a:t>hyperintense</a:t>
            </a:r>
            <a:r>
              <a:rPr lang="en-IN" dirty="0" smtClean="0"/>
              <a:t> on the T2-weighted image (B). The lesion displaces the midline septum of the tongue to the left (arrowheads). Anatomic asymmetry of the tongue and oral cavity is an important clue to pathology.</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4-57 </a:t>
            </a:r>
            <a:r>
              <a:rPr lang="en-IN" b="1" dirty="0" err="1" smtClean="0"/>
              <a:t>Transglottic</a:t>
            </a:r>
            <a:r>
              <a:rPr lang="en-IN" b="1" dirty="0" smtClean="0"/>
              <a:t> carcinoma</a:t>
            </a:r>
            <a:r>
              <a:rPr lang="en-IN" dirty="0" smtClean="0"/>
              <a:t>. Enhanced </a:t>
            </a:r>
            <a:r>
              <a:rPr lang="en-IN" dirty="0" err="1" smtClean="0"/>
              <a:t>transaxial</a:t>
            </a:r>
            <a:r>
              <a:rPr lang="en-IN" dirty="0" smtClean="0"/>
              <a:t> T1-weighted magnetic resonance image (A) reveals a large supraglottic soft tissue mass (arrowheads) that invades the left </a:t>
            </a:r>
            <a:r>
              <a:rPr lang="en-IN" dirty="0" err="1" smtClean="0"/>
              <a:t>paralaryngeal</a:t>
            </a:r>
            <a:r>
              <a:rPr lang="en-IN" dirty="0" smtClean="0"/>
              <a:t> space, the left thyroid cartilage lamina, and </a:t>
            </a:r>
            <a:r>
              <a:rPr lang="en-IN" dirty="0" err="1" smtClean="0"/>
              <a:t>paralaryngeal</a:t>
            </a:r>
            <a:r>
              <a:rPr lang="en-IN" dirty="0" smtClean="0"/>
              <a:t> muscles (arrow). Sagittal T1-weighted image (B) demonstrates the full extent of </a:t>
            </a:r>
            <a:r>
              <a:rPr lang="en-IN" dirty="0" err="1" smtClean="0"/>
              <a:t>tumor</a:t>
            </a:r>
            <a:r>
              <a:rPr lang="en-IN" dirty="0" smtClean="0"/>
              <a:t> (arrowheads) as it infiltrates to the level of the true cords.</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4-58 </a:t>
            </a:r>
            <a:r>
              <a:rPr lang="en-IN" b="1" dirty="0" smtClean="0"/>
              <a:t>Pyriform sinus carcinoma</a:t>
            </a:r>
            <a:r>
              <a:rPr lang="en-IN" dirty="0" smtClean="0"/>
              <a:t>. Dense soft tissue mass (arrowheads) partially effacing right pyriform sinus and infiltrating </a:t>
            </a:r>
            <a:r>
              <a:rPr lang="en-IN" dirty="0" err="1" smtClean="0"/>
              <a:t>paralaryngeal</a:t>
            </a:r>
            <a:r>
              <a:rPr lang="en-IN" dirty="0" smtClean="0"/>
              <a:t> space on enhanced computed tomography image. The mass approaches the right carotid artery (C), but does not involve the vessel. Normal left pyriform sinus (asterisk), normal left </a:t>
            </a:r>
            <a:r>
              <a:rPr lang="en-IN" dirty="0" err="1" smtClean="0"/>
              <a:t>paralaryngeal</a:t>
            </a:r>
            <a:r>
              <a:rPr lang="en-IN" dirty="0" smtClean="0"/>
              <a:t> space (p).</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4-59 </a:t>
            </a:r>
            <a:r>
              <a:rPr lang="en-IN" b="1" dirty="0" smtClean="0"/>
              <a:t>Pyriform sinus carcinoma</a:t>
            </a:r>
            <a:r>
              <a:rPr lang="en-IN" dirty="0" smtClean="0"/>
              <a:t>, with thyroid cartilage destruction and </a:t>
            </a:r>
            <a:r>
              <a:rPr lang="en-IN" dirty="0" err="1" smtClean="0"/>
              <a:t>extralaryngeal</a:t>
            </a:r>
            <a:r>
              <a:rPr lang="en-IN" dirty="0" smtClean="0"/>
              <a:t> extension. A: On T1-weighted magnetic resonance image, a large </a:t>
            </a:r>
            <a:r>
              <a:rPr lang="en-IN" dirty="0" err="1" smtClean="0"/>
              <a:t>hypointense</a:t>
            </a:r>
            <a:r>
              <a:rPr lang="en-IN" dirty="0" smtClean="0"/>
              <a:t> </a:t>
            </a:r>
            <a:r>
              <a:rPr lang="en-IN" dirty="0" err="1" smtClean="0"/>
              <a:t>tumor</a:t>
            </a:r>
            <a:r>
              <a:rPr lang="en-IN" dirty="0" smtClean="0"/>
              <a:t> (t) is seen in the region of the right pyriform sinus. Fat within the medullary cavity in the posterior portion of the left thyroid lamina (small arrows) is high in signal intensity, whereas the right thyroid lamina is destroyed and its medullary cavity is replaced by low-intensity </a:t>
            </a:r>
            <a:r>
              <a:rPr lang="en-IN" dirty="0" err="1" smtClean="0"/>
              <a:t>tumor</a:t>
            </a:r>
            <a:r>
              <a:rPr lang="en-IN" dirty="0" smtClean="0"/>
              <a:t> (arrowheads). Distinction between the </a:t>
            </a:r>
            <a:r>
              <a:rPr lang="en-IN" dirty="0" err="1" smtClean="0"/>
              <a:t>tumor</a:t>
            </a:r>
            <a:r>
              <a:rPr lang="en-IN" dirty="0" smtClean="0"/>
              <a:t> and strap muscles is poor. The </a:t>
            </a:r>
            <a:r>
              <a:rPr lang="en-IN" dirty="0" err="1" smtClean="0"/>
              <a:t>tumor</a:t>
            </a:r>
            <a:r>
              <a:rPr lang="en-IN" dirty="0" smtClean="0"/>
              <a:t> abuts the carotid artery (C) but does not involve its wall; internal jugular vein (J). B: On T2-weighted image, the </a:t>
            </a:r>
            <a:r>
              <a:rPr lang="en-IN" dirty="0" err="1" smtClean="0"/>
              <a:t>extralaryngeal</a:t>
            </a:r>
            <a:r>
              <a:rPr lang="en-IN" dirty="0" smtClean="0"/>
              <a:t> extension of </a:t>
            </a:r>
            <a:r>
              <a:rPr lang="en-IN" dirty="0" err="1" smtClean="0"/>
              <a:t>hyperintense</a:t>
            </a:r>
            <a:r>
              <a:rPr lang="en-IN" dirty="0" smtClean="0"/>
              <a:t> </a:t>
            </a:r>
            <a:r>
              <a:rPr lang="en-IN" dirty="0" err="1" smtClean="0"/>
              <a:t>tumor</a:t>
            </a:r>
            <a:r>
              <a:rPr lang="en-IN" dirty="0" smtClean="0"/>
              <a:t> (large arrow) and the strap muscles (S) are better delineated. Contrast between the </a:t>
            </a:r>
            <a:r>
              <a:rPr lang="en-IN" dirty="0" err="1" smtClean="0"/>
              <a:t>tumor</a:t>
            </a:r>
            <a:r>
              <a:rPr lang="en-IN" dirty="0" smtClean="0"/>
              <a:t> and fat within the </a:t>
            </a:r>
            <a:r>
              <a:rPr lang="en-IN" dirty="0" err="1" smtClean="0"/>
              <a:t>paralaryngeal</a:t>
            </a:r>
            <a:r>
              <a:rPr lang="en-IN" dirty="0" smtClean="0"/>
              <a:t> space is decreased; carotid artery (C); jugular vein (J); sternocleidomastoid muscle (SCM).</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4-60 </a:t>
            </a:r>
            <a:r>
              <a:rPr lang="en-IN" b="1" dirty="0" smtClean="0"/>
              <a:t>Pyriform sinus </a:t>
            </a:r>
            <a:r>
              <a:rPr lang="en-IN" b="1" dirty="0" err="1" smtClean="0"/>
              <a:t>hypopharyngeal</a:t>
            </a:r>
            <a:r>
              <a:rPr lang="en-IN" b="1" dirty="0" smtClean="0"/>
              <a:t> squamous cell carcinoma</a:t>
            </a:r>
            <a:r>
              <a:rPr lang="en-IN" dirty="0" smtClean="0"/>
              <a:t>. Lateral view from barium </a:t>
            </a:r>
            <a:r>
              <a:rPr lang="en-IN" dirty="0" err="1" smtClean="0"/>
              <a:t>esophagram</a:t>
            </a:r>
            <a:r>
              <a:rPr lang="en-IN" dirty="0" smtClean="0"/>
              <a:t> (A) demonstrates a large mucosal based </a:t>
            </a:r>
            <a:r>
              <a:rPr lang="en-IN" dirty="0" err="1" smtClean="0"/>
              <a:t>hypopharyngeal</a:t>
            </a:r>
            <a:r>
              <a:rPr lang="en-IN" dirty="0" smtClean="0"/>
              <a:t> mass (arrows). Enhanced computed tomography (B) reveals a large </a:t>
            </a:r>
            <a:r>
              <a:rPr lang="en-IN" dirty="0" err="1" smtClean="0"/>
              <a:t>hypopharyngeal</a:t>
            </a:r>
            <a:r>
              <a:rPr lang="en-IN" dirty="0" smtClean="0"/>
              <a:t> mass (small arrowheads) extending </a:t>
            </a:r>
            <a:r>
              <a:rPr lang="en-IN" dirty="0" err="1" smtClean="0"/>
              <a:t>posterolaterally</a:t>
            </a:r>
            <a:r>
              <a:rPr lang="en-IN" dirty="0" smtClean="0"/>
              <a:t> to abut the left carotid artery (c) and displacing the barium-filled hypopharynx to the right (arrow). A small left jugular lymph node is noted (large arrowhead).</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4-61 </a:t>
            </a:r>
            <a:r>
              <a:rPr lang="en-IN" b="1" dirty="0" err="1" smtClean="0"/>
              <a:t>Hypopharyngeal</a:t>
            </a:r>
            <a:r>
              <a:rPr lang="en-IN" b="1" dirty="0" smtClean="0"/>
              <a:t> carcinoma</a:t>
            </a:r>
            <a:r>
              <a:rPr lang="en-IN" dirty="0" smtClean="0"/>
              <a:t>. Computed tomography scan demonstrates a large </a:t>
            </a:r>
            <a:r>
              <a:rPr lang="en-IN" dirty="0" err="1" smtClean="0"/>
              <a:t>hypopharyngeal</a:t>
            </a:r>
            <a:r>
              <a:rPr lang="en-IN" dirty="0" smtClean="0"/>
              <a:t> carcinoma (arrowheads) that has grown posteriorly to involve the retropharyngeal space.</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4-62 </a:t>
            </a:r>
            <a:r>
              <a:rPr lang="en-IN" b="1" dirty="0" smtClean="0"/>
              <a:t>Carcinoma of the right true vocal cord</a:t>
            </a:r>
            <a:r>
              <a:rPr lang="en-IN" dirty="0" smtClean="0"/>
              <a:t> with thyroid cartilage destruction. Mass involving the right true vocal cord invades the anterior commissure and destroys the right thyroid lamina (black arrowheads), and extends into the adjacent soft tissues (white arrowheads). Cortical thinning of the posterior aspect of the left thyroid lamina (arrows) is a normal variation and should not be interpreted as cartilage destruction.</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4-63 </a:t>
            </a:r>
            <a:r>
              <a:rPr lang="en-IN" b="1" dirty="0" err="1" smtClean="0"/>
              <a:t>Transglottic</a:t>
            </a:r>
            <a:r>
              <a:rPr lang="en-IN" b="1" dirty="0" smtClean="0"/>
              <a:t> carcinoma, arytenoid cartilage involvement</a:t>
            </a:r>
            <a:r>
              <a:rPr lang="en-IN" dirty="0" smtClean="0"/>
              <a:t>. Computed tomography scan shows a mass in the left vocal cord that extends to the thyroid cartilage (asterisk) and the left arytenoid cartilage (arrowhead). The mass escapes into the neck through the thyroarytenoid space (arrows). The left arytenoid cartilage is sclerotic compared with its companion on the right. This extensive mass also involved the supraglottic region.</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a:t>
            </a:r>
            <a:r>
              <a:rPr lang="en-IN" b="1" dirty="0" smtClean="0"/>
              <a:t>4-64 </a:t>
            </a:r>
            <a:r>
              <a:rPr lang="en-IN" b="1" dirty="0" err="1" smtClean="0"/>
              <a:t>Transglottic</a:t>
            </a:r>
            <a:r>
              <a:rPr lang="en-IN" b="1" dirty="0" smtClean="0"/>
              <a:t> carcinoma with cartilage invasion</a:t>
            </a:r>
            <a:r>
              <a:rPr lang="en-IN" dirty="0" smtClean="0"/>
              <a:t>. Computed tomography scan reveals a soft tissue mass (white arrows) thickening the mucosa and projecting into the airway at the level of the cricoid cartilage. This mass had spread from a glottic site and descended to the inferior margin of the cricoid cartilage. Note the cricoid sclerosis (arrowheads) and destruction, with marrow replacement by </a:t>
            </a:r>
            <a:r>
              <a:rPr lang="en-IN" dirty="0" err="1" smtClean="0"/>
              <a:t>tumor</a:t>
            </a:r>
            <a:r>
              <a:rPr lang="en-IN" dirty="0" smtClean="0"/>
              <a:t> (black arrow), that marked the cartilage invasion</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4-65 </a:t>
            </a:r>
            <a:r>
              <a:rPr lang="en-IN" b="1" dirty="0" smtClean="0"/>
              <a:t>Cervical recurrence, floor of the mouth carcinoma. </a:t>
            </a:r>
            <a:r>
              <a:rPr lang="en-IN" dirty="0" smtClean="0"/>
              <a:t>A contrast-enhancing soft tissue mass (white arrowheads) is identified in the left neck at the level of the thyroid cartilage (arrows). The carotid artery (black arrowhead) is encased by the lesion. The subcutaneous fat and endolarynx are </a:t>
            </a:r>
            <a:r>
              <a:rPr lang="en-IN" dirty="0" err="1" smtClean="0"/>
              <a:t>edematous</a:t>
            </a:r>
            <a:r>
              <a:rPr lang="en-IN" dirty="0" smtClean="0"/>
              <a:t> because of previous radiation therapy. Note that the hyoid bone (H) and thyroid cartilage appear on the same imaging slice due to contraction of the thyrohyoid membrane</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4-66 </a:t>
            </a:r>
            <a:r>
              <a:rPr lang="en-IN" b="1" dirty="0" smtClean="0"/>
              <a:t>Mixed laryngocele</a:t>
            </a:r>
            <a:r>
              <a:rPr lang="en-IN" dirty="0" smtClean="0"/>
              <a:t>. Enhanced computed tomography reveals an air-filled laryngocele straddling the thyrohyoid membrane. The internal component (arrowhead) is medial to the hyoid bone (asterisk), and the external component (arrow) is lateral to the hyoid.</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4-29 </a:t>
            </a:r>
            <a:r>
              <a:rPr lang="en-IN" b="1" dirty="0" smtClean="0"/>
              <a:t>Tonsillar calcifications</a:t>
            </a:r>
            <a:r>
              <a:rPr lang="en-IN" dirty="0" smtClean="0"/>
              <a:t>. Calcifications (arrowheads) identified in the tonsils on computed tomography.</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4-67 </a:t>
            </a:r>
            <a:r>
              <a:rPr lang="en-IN" b="1" dirty="0" smtClean="0"/>
              <a:t>Chondrosarcoma of the cricoid cartilage</a:t>
            </a:r>
            <a:r>
              <a:rPr lang="en-IN" dirty="0" smtClean="0"/>
              <a:t>. Computed tomography demonstrates stippled calcification (arrowheads) within a large mass (small arrows) arising from the cricoid cartilage and extending into the </a:t>
            </a:r>
            <a:r>
              <a:rPr lang="en-IN" dirty="0" err="1" smtClean="0"/>
              <a:t>extralaryngeal</a:t>
            </a:r>
            <a:r>
              <a:rPr lang="en-IN" dirty="0" smtClean="0"/>
              <a:t> tissues. The thyroid cartilage (large arrows) is displaced anteriorly and to the left.</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4-68 </a:t>
            </a:r>
            <a:r>
              <a:rPr lang="en-IN" b="1" dirty="0" smtClean="0"/>
              <a:t>Lymphoma of the hypopharynx</a:t>
            </a:r>
            <a:r>
              <a:rPr lang="en-IN" dirty="0" smtClean="0"/>
              <a:t>. A predominately submucosal right pyriform sinus mass (black asterisk) invades the preepiglottic and right </a:t>
            </a:r>
            <a:r>
              <a:rPr lang="en-IN" dirty="0" err="1" smtClean="0"/>
              <a:t>paralaryngeal</a:t>
            </a:r>
            <a:r>
              <a:rPr lang="en-IN" dirty="0" smtClean="0"/>
              <a:t> spaces (arrowheads), with effacement of the right pyriform sinus. Biopsy confirmed a diffuse, large, B-cell lymphoma. Left pyriform sinus (white asterisk).</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4-70 </a:t>
            </a:r>
            <a:r>
              <a:rPr lang="en-IN" b="1" dirty="0" smtClean="0"/>
              <a:t>Fracture of thyroid cartilage</a:t>
            </a:r>
            <a:r>
              <a:rPr lang="en-IN" dirty="0" smtClean="0"/>
              <a:t>. A minimally depressed fracture of the left thyroid lamina (arrowhead) is seen. The adjacent strap muscles are slightly thickened secondary to </a:t>
            </a:r>
            <a:r>
              <a:rPr lang="en-IN" dirty="0" err="1" smtClean="0"/>
              <a:t>hemorrhage</a:t>
            </a:r>
            <a:r>
              <a:rPr lang="en-IN" dirty="0" smtClean="0"/>
              <a:t> or </a:t>
            </a:r>
            <a:r>
              <a:rPr lang="en-IN" dirty="0" err="1" smtClean="0"/>
              <a:t>edema</a:t>
            </a:r>
            <a:r>
              <a:rPr lang="en-IN" dirty="0" smtClean="0"/>
              <a:t>. The true vocal cords and cricoid cartilage are normal.</a:t>
            </a:r>
          </a:p>
          <a:p>
            <a:r>
              <a:rPr lang="en-US" dirty="0" smtClean="0"/>
              <a:t>`</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4-71 </a:t>
            </a:r>
            <a:r>
              <a:rPr lang="en-IN" b="1" dirty="0" err="1" smtClean="0"/>
              <a:t>Comminuted</a:t>
            </a:r>
            <a:r>
              <a:rPr lang="en-IN" b="1" dirty="0" smtClean="0"/>
              <a:t> fracture of thyroid cartilage</a:t>
            </a:r>
            <a:r>
              <a:rPr lang="en-IN" dirty="0" smtClean="0"/>
              <a:t>. Multiple fractures of the thyroid cartilage are seen, with extensive </a:t>
            </a:r>
            <a:r>
              <a:rPr lang="en-IN" dirty="0" err="1" smtClean="0"/>
              <a:t>hemorrhage</a:t>
            </a:r>
            <a:r>
              <a:rPr lang="en-IN" dirty="0" smtClean="0"/>
              <a:t> and </a:t>
            </a:r>
            <a:r>
              <a:rPr lang="en-IN" dirty="0" err="1" smtClean="0"/>
              <a:t>edema</a:t>
            </a:r>
            <a:r>
              <a:rPr lang="en-IN" dirty="0" smtClean="0"/>
              <a:t> severely compressing the airway (arrow).</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4-72 </a:t>
            </a:r>
            <a:r>
              <a:rPr lang="en-IN" b="1" dirty="0" smtClean="0"/>
              <a:t>Fracture of cricoid cartilage</a:t>
            </a:r>
            <a:r>
              <a:rPr lang="en-IN" dirty="0" smtClean="0"/>
              <a:t>. A: A fracture (arrow) through the right side of the cricoid cartilage is seen. B: </a:t>
            </a:r>
            <a:r>
              <a:rPr lang="en-IN" dirty="0" err="1" smtClean="0"/>
              <a:t>Edema/hemorrhage</a:t>
            </a:r>
            <a:r>
              <a:rPr lang="en-IN" dirty="0" smtClean="0"/>
              <a:t> thickens the right true vocal cord and narrows the airway (arrowheads). Extensive soft tissue air is also present.</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4-74 </a:t>
            </a:r>
            <a:r>
              <a:rPr lang="en-IN" b="1" dirty="0" err="1" smtClean="0"/>
              <a:t>Goiter</a:t>
            </a:r>
            <a:r>
              <a:rPr lang="en-IN" dirty="0" smtClean="0"/>
              <a:t>. Enhanced computed tomography reveals an enhancing heterogeneous soft tissue mass (arrows) that originated in the thyroid gland and descended through the thoracic inlet, deviating the trachea (asterisk) to the right.</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4-75 </a:t>
            </a:r>
            <a:r>
              <a:rPr lang="en-IN" b="1" dirty="0" smtClean="0"/>
              <a:t>Papillary carcinoma of the thyroid. </a:t>
            </a:r>
            <a:r>
              <a:rPr lang="en-IN" dirty="0" smtClean="0"/>
              <a:t>Computed tomography reveals an enhancing thyroid mass (arrowheads) extending into the left neck. A central </a:t>
            </a:r>
            <a:r>
              <a:rPr lang="en-IN" dirty="0" err="1" smtClean="0"/>
              <a:t>hypodense</a:t>
            </a:r>
            <a:r>
              <a:rPr lang="en-IN" dirty="0" smtClean="0"/>
              <a:t> region is noted. A tissue plane separates </a:t>
            </a:r>
            <a:r>
              <a:rPr lang="en-IN" dirty="0" err="1" smtClean="0"/>
              <a:t>tumor</a:t>
            </a:r>
            <a:r>
              <a:rPr lang="en-IN" dirty="0" smtClean="0"/>
              <a:t> from trachea (t). e, </a:t>
            </a:r>
            <a:r>
              <a:rPr lang="en-IN" dirty="0" err="1" smtClean="0"/>
              <a:t>esophagus</a:t>
            </a:r>
            <a:r>
              <a:rPr lang="en-IN" dirty="0" smtClean="0"/>
              <a:t>.</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4-76 </a:t>
            </a:r>
            <a:r>
              <a:rPr lang="en-IN" b="1" dirty="0" smtClean="0"/>
              <a:t>Medullary carcinoma of the thyroid gland</a:t>
            </a:r>
            <a:r>
              <a:rPr lang="en-IN" dirty="0" smtClean="0"/>
              <a:t>. A large anterior neck soft tissue neck mass replaces the entire normal thyroid gland on computed tomography. The trachea (asterisk) is displaced to the right. Small flecks of calcium (arrowhead) are deposited throughout the mass.</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4-77 </a:t>
            </a:r>
            <a:r>
              <a:rPr lang="en-IN" b="1" dirty="0" smtClean="0"/>
              <a:t>Medullary thyroid carcinoma</a:t>
            </a:r>
            <a:r>
              <a:rPr lang="en-IN" dirty="0" smtClean="0"/>
              <a:t>. Well-defined, partially enhancing, right paratracheal mass (arrowheads) is seen on the enhanced computed tomography scan. Trachea (asterisk) is displaced to the left. The lesion abuts the right common carotid artery (arrow).</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4-78 </a:t>
            </a:r>
            <a:r>
              <a:rPr lang="en-IN" b="1" dirty="0" smtClean="0"/>
              <a:t>Thyroid lymphoma</a:t>
            </a:r>
            <a:r>
              <a:rPr lang="en-IN" dirty="0" smtClean="0"/>
              <a:t>. A, B: Proton density-weighted magnetic resonance images demonstrate an extensive </a:t>
            </a:r>
            <a:r>
              <a:rPr lang="en-IN" dirty="0" err="1" smtClean="0"/>
              <a:t>tumor</a:t>
            </a:r>
            <a:r>
              <a:rPr lang="en-IN" dirty="0" smtClean="0"/>
              <a:t> infiltrating the left and right neck. Both common carotid arteries (large arrows) are displaced </a:t>
            </a:r>
            <a:r>
              <a:rPr lang="en-IN" dirty="0" err="1" smtClean="0"/>
              <a:t>posterolaterally</a:t>
            </a:r>
            <a:r>
              <a:rPr lang="en-IN" dirty="0" smtClean="0"/>
              <a:t>. The left carotid is encased by </a:t>
            </a:r>
            <a:r>
              <a:rPr lang="en-IN" dirty="0" err="1" smtClean="0"/>
              <a:t>tumor</a:t>
            </a:r>
            <a:r>
              <a:rPr lang="en-IN" dirty="0" smtClean="0"/>
              <a:t>. The left internal jugular vein is not visualized and is most likely occluded. The posterior wall of the trachea (T) is infiltrated with </a:t>
            </a:r>
            <a:r>
              <a:rPr lang="en-IN" dirty="0" err="1" smtClean="0"/>
              <a:t>tumor</a:t>
            </a:r>
            <a:r>
              <a:rPr lang="en-IN" dirty="0" smtClean="0"/>
              <a:t>. The cricoid cartilage (small arrows) is well visualized because of the high signal from medullary fat; right jugular vein (J); </a:t>
            </a:r>
            <a:r>
              <a:rPr lang="en-IN" dirty="0" err="1" smtClean="0"/>
              <a:t>esophagus</a:t>
            </a:r>
            <a:r>
              <a:rPr lang="en-IN" dirty="0" smtClean="0"/>
              <a:t> (e); sternocleidomastoid muscle (SCM); enlarged lymph node (arrowhead).</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4-30 </a:t>
            </a:r>
            <a:r>
              <a:rPr lang="en-IN" b="1" dirty="0" smtClean="0"/>
              <a:t>Nasopharyngeal carcinoma</a:t>
            </a:r>
            <a:r>
              <a:rPr lang="en-IN" dirty="0" smtClean="0"/>
              <a:t>. T1-weighted magnetic resonance image demonstrates a large nasopharyngeal mass (arrows). The lesion invades the retropharyngeal and perivertebral spaces posteriorly and involves the anterior arch of the C-1 vertebra. The mass obliterates the fat of the left parapharyngeal space and displaces the left masticator space contents </a:t>
            </a:r>
            <a:r>
              <a:rPr lang="en-IN" dirty="0" err="1" smtClean="0"/>
              <a:t>anterolaterally</a:t>
            </a:r>
            <a:r>
              <a:rPr lang="en-IN" dirty="0" smtClean="0"/>
              <a:t>. The mass invades the masticator space and abuts the left mandibular condyle (black arrowhead). Anteriorly, the lesion involves the pterygoid process, left pterygopalatine fossa, and posterior nasal cavity. Note the soft tissue (white arrowhead) in the left mastoid tip resulting from </a:t>
            </a:r>
            <a:r>
              <a:rPr lang="en-IN" dirty="0" err="1" smtClean="0"/>
              <a:t>eustachian</a:t>
            </a:r>
            <a:r>
              <a:rPr lang="en-IN" dirty="0" smtClean="0"/>
              <a:t> tube obstruction.</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4-79 </a:t>
            </a:r>
            <a:r>
              <a:rPr lang="en-IN" b="1" dirty="0" smtClean="0"/>
              <a:t>Thyroid carcinoma</a:t>
            </a:r>
            <a:r>
              <a:rPr lang="en-IN" dirty="0" smtClean="0"/>
              <a:t>. </a:t>
            </a:r>
            <a:r>
              <a:rPr lang="en-IN" dirty="0" err="1" smtClean="0"/>
              <a:t>Postcontrast</a:t>
            </a:r>
            <a:r>
              <a:rPr lang="en-IN" dirty="0" smtClean="0"/>
              <a:t> computed tomography image shows a large, irregular, low-density mass (M) destroying the left thyroid lamina and invading the left true vocal cord (arrowheads). More caudal images showed the mass arising from the left lobe of the thyroid.</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4-31 </a:t>
            </a:r>
            <a:r>
              <a:rPr lang="en-IN" b="1" dirty="0" smtClean="0"/>
              <a:t>Nasopharyngeal carcinoma</a:t>
            </a:r>
            <a:r>
              <a:rPr lang="en-IN" dirty="0" smtClean="0"/>
              <a:t>. Large nasopharyngeal mass is </a:t>
            </a:r>
            <a:r>
              <a:rPr lang="en-IN" dirty="0" err="1" smtClean="0"/>
              <a:t>hypointense</a:t>
            </a:r>
            <a:r>
              <a:rPr lang="en-IN" dirty="0" smtClean="0"/>
              <a:t> on </a:t>
            </a:r>
            <a:r>
              <a:rPr lang="en-IN" dirty="0" err="1" smtClean="0"/>
              <a:t>transaxial</a:t>
            </a:r>
            <a:r>
              <a:rPr lang="en-IN" dirty="0" smtClean="0"/>
              <a:t> T1-weighted (A) and </a:t>
            </a:r>
            <a:r>
              <a:rPr lang="en-IN" dirty="0" err="1" smtClean="0"/>
              <a:t>hyperintense</a:t>
            </a:r>
            <a:r>
              <a:rPr lang="en-IN" dirty="0" smtClean="0"/>
              <a:t> on enhanced, sagittal T1-weighted (B) MR images. The lesion displaces the internal carotid arteries (arrows) and jugular veins (arrowheads) laterally. The mass invades the perivertebral space and the clivus (open arrows).</a:t>
            </a:r>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4-32 </a:t>
            </a:r>
            <a:r>
              <a:rPr lang="en-IN" b="1" dirty="0" smtClean="0"/>
              <a:t>Lymphoma of the mandible</a:t>
            </a:r>
            <a:r>
              <a:rPr lang="en-IN" dirty="0" smtClean="0"/>
              <a:t>. T1-weighted magnetic resonance image reveals diffuse soft tissue mass (black arrows) replacing the normal </a:t>
            </a:r>
            <a:r>
              <a:rPr lang="en-IN" dirty="0" err="1" smtClean="0"/>
              <a:t>hyperintense</a:t>
            </a:r>
            <a:r>
              <a:rPr lang="en-IN" dirty="0" smtClean="0"/>
              <a:t> marrow fat signal (asterisk) and extending into the </a:t>
            </a:r>
            <a:r>
              <a:rPr lang="en-IN" dirty="0" err="1" smtClean="0"/>
              <a:t>extraosseus</a:t>
            </a:r>
            <a:r>
              <a:rPr lang="en-IN" dirty="0" smtClean="0"/>
              <a:t> fat anterior to the mandible. Portions of the cortex are destroyed (white arrows).</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4-40 </a:t>
            </a:r>
            <a:r>
              <a:rPr lang="en-IN" b="1" dirty="0" smtClean="0"/>
              <a:t>Calcification in epiglottic cartilage</a:t>
            </a:r>
            <a:r>
              <a:rPr lang="en-IN" dirty="0" smtClean="0"/>
              <a:t>, an unusual finding in this elastic cartilage (arrow).</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4-41 </a:t>
            </a:r>
            <a:r>
              <a:rPr lang="en-IN" b="1" dirty="0" smtClean="0"/>
              <a:t>Hyoepiglottic ligament (large arrow) is seen within the preepiglottic space</a:t>
            </a:r>
            <a:r>
              <a:rPr lang="en-IN" dirty="0" smtClean="0"/>
              <a:t>; infrahyoid strap muscles (S); epiglottis (arrowhead); aryepiglottic folds (small arrows). This midline structure should not be interpreted as </a:t>
            </a:r>
            <a:r>
              <a:rPr lang="en-IN" dirty="0" err="1" smtClean="0"/>
              <a:t>tumor</a:t>
            </a:r>
            <a:r>
              <a:rPr lang="en-IN" dirty="0" smtClean="0"/>
              <a:t> infiltration within the preepiglottic space.</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4-46 </a:t>
            </a:r>
            <a:r>
              <a:rPr lang="en-IN" b="1" dirty="0" smtClean="0"/>
              <a:t>Supraglottic squamous cell carcinoma</a:t>
            </a:r>
            <a:r>
              <a:rPr lang="en-IN" dirty="0" smtClean="0"/>
              <a:t>. Enhanced computed tomography (A) demonstrates a large necrotic epiglottic mass (arrows) completely filling the preepiglottic space and compromising the airway. Image (B), more caudal to the previous slice, reveals a markedly thickened epiglottis and aryepiglottic folds (arrows) infiltrated with </a:t>
            </a:r>
            <a:r>
              <a:rPr lang="en-IN" dirty="0" err="1" smtClean="0"/>
              <a:t>tumor</a:t>
            </a:r>
            <a:r>
              <a:rPr lang="en-IN" dirty="0" smtClean="0"/>
              <a:t>. A metastatic lymph node is also identified (asterisk).</a:t>
            </a:r>
          </a:p>
          <a:p>
            <a:endParaRPr lang="en-IN" dirty="0"/>
          </a:p>
        </p:txBody>
      </p:sp>
      <p:sp>
        <p:nvSpPr>
          <p:cNvPr id="4" name="Slide Number Placeholder 3"/>
          <p:cNvSpPr>
            <a:spLocks noGrp="1"/>
          </p:cNvSpPr>
          <p:nvPr>
            <p:ph type="sldNum" sz="quarter" idx="10"/>
          </p:nvPr>
        </p:nvSpPr>
        <p:spPr/>
        <p:txBody>
          <a:bodyPr/>
          <a:lstStyle/>
          <a:p>
            <a:fld id="{90A579F8-D9E8-480E-97BE-9C7293CDB1E0}"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38312" y="2701131"/>
            <a:ext cx="5667375" cy="23241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3143250" y="2091531"/>
            <a:ext cx="2857500" cy="35433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3143250" y="2753519"/>
            <a:ext cx="2857500" cy="22193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3143250" y="2467769"/>
            <a:ext cx="2857500" cy="27908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667000" y="2548731"/>
            <a:ext cx="3810000" cy="26289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3143250" y="2596356"/>
            <a:ext cx="2857500" cy="25336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667000" y="2424906"/>
            <a:ext cx="3810000" cy="28765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667000" y="2162969"/>
            <a:ext cx="3810000" cy="34004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738312" y="2691606"/>
            <a:ext cx="5667375" cy="23431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3143250" y="2162969"/>
            <a:ext cx="2857500" cy="34004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3143250" y="2324894"/>
            <a:ext cx="2857500" cy="3076575"/>
          </a:xfrm>
          <a:prstGeom prst="rect">
            <a:avLst/>
          </a:prstGeom>
          <a:noFill/>
          <a:ln w="9525">
            <a:noFill/>
            <a:miter lim="800000"/>
            <a:headEnd/>
            <a:tailEnd/>
          </a:ln>
          <a:effectLst/>
        </p:spPr>
      </p:pic>
      <p:sp>
        <p:nvSpPr>
          <p:cNvPr id="5" name="TextBox 4"/>
          <p:cNvSpPr txBox="1"/>
          <p:nvPr/>
        </p:nvSpPr>
        <p:spPr>
          <a:xfrm>
            <a:off x="533400" y="5867400"/>
            <a:ext cx="7924800" cy="369332"/>
          </a:xfrm>
          <a:prstGeom prst="rect">
            <a:avLst/>
          </a:prstGeom>
          <a:noFill/>
        </p:spPr>
        <p:txBody>
          <a:bodyPr wrap="square" rtlCol="0">
            <a:spAutoFit/>
          </a:bodyPr>
          <a:lstStyle/>
          <a:p>
            <a:pPr algn="ctr"/>
            <a:r>
              <a:rPr lang="en-IN" dirty="0" smtClean="0"/>
              <a:t>Enhanced T1-weighted coronal magnetic resonance image </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738312" y="2805906"/>
            <a:ext cx="5667375" cy="21145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738312" y="2548731"/>
            <a:ext cx="5667375" cy="26289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2667000" y="2358231"/>
            <a:ext cx="3810000" cy="30099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42234" y="1752600"/>
            <a:ext cx="8696966" cy="3020219"/>
          </a:xfrm>
          <a:prstGeom prst="rect">
            <a:avLst/>
          </a:prstGeom>
          <a:noFill/>
          <a:ln w="9525">
            <a:noFill/>
            <a:miter lim="800000"/>
            <a:headEnd/>
            <a:tailEnd/>
          </a:ln>
          <a:effectLst/>
        </p:spPr>
      </p:pic>
      <p:sp>
        <p:nvSpPr>
          <p:cNvPr id="5" name="TextBox 4"/>
          <p:cNvSpPr txBox="1"/>
          <p:nvPr/>
        </p:nvSpPr>
        <p:spPr>
          <a:xfrm>
            <a:off x="914400" y="5334000"/>
            <a:ext cx="6324600" cy="369332"/>
          </a:xfrm>
          <a:prstGeom prst="rect">
            <a:avLst/>
          </a:prstGeom>
          <a:noFill/>
        </p:spPr>
        <p:txBody>
          <a:bodyPr wrap="square" rtlCol="0">
            <a:spAutoFit/>
          </a:bodyPr>
          <a:lstStyle/>
          <a:p>
            <a:pPr algn="ctr"/>
            <a:r>
              <a:rPr lang="en-US" dirty="0" smtClean="0"/>
              <a:t>T1W &amp; T2W</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738312" y="2643981"/>
            <a:ext cx="5667375" cy="2438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667000" y="2396331"/>
            <a:ext cx="3810000" cy="29337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3143250" y="2534444"/>
            <a:ext cx="2857500" cy="26574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667000" y="2420144"/>
            <a:ext cx="3810000" cy="28860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3143250" y="2686844"/>
            <a:ext cx="2857500" cy="23526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3143250" y="1953419"/>
            <a:ext cx="2857500" cy="38195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38312" y="2520156"/>
            <a:ext cx="5667375" cy="26860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3143250" y="2677319"/>
            <a:ext cx="2857500" cy="23717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667000" y="2420144"/>
            <a:ext cx="3810000" cy="28860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3143250" y="2682081"/>
            <a:ext cx="2857500" cy="23622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3143250" y="2624931"/>
            <a:ext cx="2857500" cy="247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3143250" y="2944019"/>
            <a:ext cx="2857500" cy="183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655040" y="2362201"/>
            <a:ext cx="7879360" cy="234394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667000" y="2453481"/>
            <a:ext cx="3810000" cy="28194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905125" y="2743994"/>
            <a:ext cx="3333750" cy="22383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2905125" y="2515394"/>
            <a:ext cx="3333750" cy="26955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2667000" y="2467769"/>
            <a:ext cx="3810000" cy="27908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667000" y="2339181"/>
            <a:ext cx="3810000" cy="3048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738312" y="2810669"/>
            <a:ext cx="5667375"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3143250" y="2691606"/>
            <a:ext cx="2857500"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667000" y="2448719"/>
            <a:ext cx="3810000" cy="2828925"/>
          </a:xfrm>
          <a:prstGeom prst="rect">
            <a:avLst/>
          </a:prstGeom>
          <a:noFill/>
          <a:ln w="9525">
            <a:noFill/>
            <a:miter lim="800000"/>
            <a:headEnd/>
            <a:tailEnd/>
          </a:ln>
          <a:effectLst/>
        </p:spPr>
      </p:pic>
      <p:sp>
        <p:nvSpPr>
          <p:cNvPr id="5" name="TextBox 4"/>
          <p:cNvSpPr txBox="1"/>
          <p:nvPr/>
        </p:nvSpPr>
        <p:spPr>
          <a:xfrm>
            <a:off x="1371600" y="5638800"/>
            <a:ext cx="6324600" cy="369332"/>
          </a:xfrm>
          <a:prstGeom prst="rect">
            <a:avLst/>
          </a:prstGeom>
          <a:noFill/>
        </p:spPr>
        <p:txBody>
          <a:bodyPr wrap="square" rtlCol="0">
            <a:spAutoFit/>
          </a:bodyPr>
          <a:lstStyle/>
          <a:p>
            <a:pPr algn="ctr"/>
            <a:r>
              <a:rPr lang="en-IN" dirty="0" smtClean="0"/>
              <a:t>T1-weighted magnetic resonance image </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38312" y="2805906"/>
            <a:ext cx="5667375" cy="2114550"/>
          </a:xfrm>
          <a:prstGeom prst="rect">
            <a:avLst/>
          </a:prstGeom>
          <a:noFill/>
          <a:ln w="9525">
            <a:noFill/>
            <a:miter lim="800000"/>
            <a:headEnd/>
            <a:tailEnd/>
          </a:ln>
          <a:effectLst/>
        </p:spPr>
      </p:pic>
      <p:sp>
        <p:nvSpPr>
          <p:cNvPr id="5" name="TextBox 4"/>
          <p:cNvSpPr txBox="1"/>
          <p:nvPr/>
        </p:nvSpPr>
        <p:spPr>
          <a:xfrm>
            <a:off x="685800" y="5410200"/>
            <a:ext cx="7696200" cy="369332"/>
          </a:xfrm>
          <a:prstGeom prst="rect">
            <a:avLst/>
          </a:prstGeom>
          <a:noFill/>
        </p:spPr>
        <p:txBody>
          <a:bodyPr wrap="square" rtlCol="0">
            <a:spAutoFit/>
          </a:bodyPr>
          <a:lstStyle/>
          <a:p>
            <a:pPr algn="ctr"/>
            <a:r>
              <a:rPr lang="en-IN" dirty="0" err="1" smtClean="0"/>
              <a:t>transaxial</a:t>
            </a:r>
            <a:r>
              <a:rPr lang="en-IN" dirty="0" smtClean="0"/>
              <a:t> T1-weighted (A) </a:t>
            </a:r>
            <a:r>
              <a:rPr lang="en-IN" dirty="0" smtClean="0"/>
              <a:t>enhanced</a:t>
            </a:r>
            <a:r>
              <a:rPr lang="en-IN" dirty="0" smtClean="0"/>
              <a:t>, sagittal T1-weighted (B) MR images.</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667000" y="2391569"/>
            <a:ext cx="3810000" cy="2943225"/>
          </a:xfrm>
          <a:prstGeom prst="rect">
            <a:avLst/>
          </a:prstGeom>
          <a:noFill/>
          <a:ln w="9525">
            <a:noFill/>
            <a:miter lim="800000"/>
            <a:headEnd/>
            <a:tailEnd/>
          </a:ln>
          <a:effectLst/>
        </p:spPr>
      </p:pic>
      <p:sp>
        <p:nvSpPr>
          <p:cNvPr id="5" name="TextBox 4"/>
          <p:cNvSpPr txBox="1"/>
          <p:nvPr/>
        </p:nvSpPr>
        <p:spPr>
          <a:xfrm>
            <a:off x="1981200" y="5562600"/>
            <a:ext cx="5257800" cy="369332"/>
          </a:xfrm>
          <a:prstGeom prst="rect">
            <a:avLst/>
          </a:prstGeom>
          <a:noFill/>
        </p:spPr>
        <p:txBody>
          <a:bodyPr wrap="square" rtlCol="0">
            <a:spAutoFit/>
          </a:bodyPr>
          <a:lstStyle/>
          <a:p>
            <a:pPr algn="ctr"/>
            <a:r>
              <a:rPr lang="en-IN" dirty="0" smtClean="0"/>
              <a:t>T1-weighted magnetic resonance image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3381375" y="2863056"/>
            <a:ext cx="2381250" cy="20002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3143250" y="2672556"/>
            <a:ext cx="2857500" cy="23812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2453</Words>
  <Application>Microsoft Office PowerPoint</Application>
  <PresentationFormat>On-screen Show (4:3)</PresentationFormat>
  <Paragraphs>87</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4</cp:revision>
  <dcterms:created xsi:type="dcterms:W3CDTF">2006-08-16T00:00:00Z</dcterms:created>
  <dcterms:modified xsi:type="dcterms:W3CDTF">2010-08-12T17:50:55Z</dcterms:modified>
</cp:coreProperties>
</file>