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0598" autoAdjust="0"/>
  </p:normalViewPr>
  <p:slideViewPr>
    <p:cSldViewPr>
      <p:cViewPr varScale="1">
        <p:scale>
          <a:sx n="55" d="100"/>
          <a:sy n="55" d="100"/>
        </p:scale>
        <p:origin x="-159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2128E5-7922-4402-8D22-87A0E1ACCB7E}" type="datetimeFigureOut">
              <a:rPr lang="en-US" smtClean="0"/>
              <a:pPr/>
              <a:t>8/12/2010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94900C-B265-4F30-B9FE-2714243DF276}"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kern="1200" dirty="0" smtClean="0">
                <a:solidFill>
                  <a:schemeClr val="tx1"/>
                </a:solidFill>
                <a:latin typeface="+mn-lt"/>
                <a:ea typeface="+mn-ea"/>
                <a:cs typeface="+mn-cs"/>
              </a:rPr>
              <a:t>Figure 50.26  Torn PCL. The ACL in this individual is intact, but the </a:t>
            </a:r>
            <a:r>
              <a:rPr lang="en-IN" sz="1200" b="1" kern="1200" dirty="0" smtClean="0">
                <a:solidFill>
                  <a:schemeClr val="tx1"/>
                </a:solidFill>
                <a:latin typeface="+mn-lt"/>
                <a:ea typeface="+mn-ea"/>
                <a:cs typeface="+mn-cs"/>
              </a:rPr>
              <a:t>PCL is torn from its proximal attachment (arrow).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51.4  Penumbra sign. </a:t>
            </a:r>
            <a:r>
              <a:rPr lang="en-IN" sz="1200" b="0" kern="1200" dirty="0" smtClean="0">
                <a:solidFill>
                  <a:schemeClr val="tx1"/>
                </a:solidFill>
                <a:latin typeface="+mn-lt"/>
                <a:ea typeface="+mn-ea"/>
                <a:cs typeface="+mn-cs"/>
              </a:rPr>
              <a:t>Sagittal (A) and coronal (B) MR images of the calcaneus show a circumscribed area of bone destruction with a halo or penumbra of granulation tissue and oedema. </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dirty="0" smtClean="0">
                <a:solidFill>
                  <a:schemeClr val="tx1"/>
                </a:solidFill>
                <a:latin typeface="+mn-lt"/>
                <a:ea typeface="+mn-ea"/>
                <a:cs typeface="+mn-cs"/>
              </a:rPr>
              <a:t>Those who have suffered from bone infection for several days will start to exhibit bone reaction and destruction. On plain radiographs a new periosteal reaction with a fluffy margin is typical. US will show increasing soft tissue oedema and subperiosteal fluid. MR is now probably the most sensitive technique as the marrow changes predominate. CT and US have limited roles. On MR a ‘penumbra’ sign has been described on T1 spin-echo images</a:t>
            </a:r>
            <a:r>
              <a:rPr lang="en-IN" sz="1200" b="0" kern="1200" baseline="30000" dirty="0" smtClean="0">
                <a:solidFill>
                  <a:schemeClr val="tx1"/>
                </a:solidFill>
                <a:latin typeface="+mn-lt"/>
                <a:ea typeface="+mn-ea"/>
                <a:cs typeface="+mn-cs"/>
              </a:rPr>
              <a:t>[20]</a:t>
            </a:r>
            <a:r>
              <a:rPr lang="en-IN" sz="1200" b="0" kern="1200" dirty="0" smtClean="0">
                <a:solidFill>
                  <a:schemeClr val="tx1"/>
                </a:solidFill>
                <a:latin typeface="+mn-lt"/>
                <a:ea typeface="+mn-ea"/>
                <a:cs typeface="+mn-cs"/>
              </a:rPr>
              <a:t> ( Fig. 51.4 ). This probably represents a layer of granulation tissue. The sign is more common than the double line observed at the margin of a lesion on T2-weighted and STIR images. It is strongly suggestive of osteomyelitis although it has been observed in cases of eosinophilic granuloma</a:t>
            </a:r>
            <a:r>
              <a:rPr lang="en-IN" sz="1200" b="0" kern="1200" baseline="30000" dirty="0" smtClean="0">
                <a:solidFill>
                  <a:schemeClr val="tx1"/>
                </a:solidFill>
                <a:latin typeface="+mn-lt"/>
                <a:ea typeface="+mn-ea"/>
                <a:cs typeface="+mn-cs"/>
              </a:rPr>
              <a:t>[21]</a:t>
            </a:r>
            <a:r>
              <a:rPr lang="en-IN" sz="1200" b="0" kern="1200" dirty="0" smtClean="0">
                <a:solidFill>
                  <a:schemeClr val="tx1"/>
                </a:solidFill>
                <a:latin typeface="+mn-lt"/>
                <a:ea typeface="+mn-ea"/>
                <a:cs typeface="+mn-cs"/>
              </a:rPr>
              <a:t> and an unusual case of chondrosarcoma</a:t>
            </a:r>
            <a:r>
              <a:rPr lang="en-IN" sz="1200" b="0" kern="1200" baseline="30000" dirty="0" smtClean="0">
                <a:solidFill>
                  <a:schemeClr val="tx1"/>
                </a:solidFill>
                <a:latin typeface="+mn-lt"/>
                <a:ea typeface="+mn-ea"/>
                <a:cs typeface="+mn-cs"/>
              </a:rPr>
              <a:t>[22]</a:t>
            </a:r>
            <a:r>
              <a:rPr lang="en-IN" sz="1200" b="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200" b="0" kern="1200" dirty="0" smtClean="0">
              <a:solidFill>
                <a:schemeClr val="tx1"/>
              </a:solidFill>
              <a:latin typeface="+mn-lt"/>
              <a:ea typeface="+mn-ea"/>
              <a:cs typeface="+mn-cs"/>
            </a:endParaRPr>
          </a:p>
          <a:p>
            <a:endParaRPr lang="en-IN" b="0"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11</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51.5  Chronic osteomyelitis </a:t>
            </a:r>
            <a:r>
              <a:rPr lang="en-IN" sz="1200" b="0" kern="1200" dirty="0" smtClean="0">
                <a:solidFill>
                  <a:schemeClr val="tx1"/>
                </a:solidFill>
                <a:latin typeface="+mn-lt"/>
                <a:ea typeface="+mn-ea"/>
                <a:cs typeface="+mn-cs"/>
              </a:rPr>
              <a:t>of the ulna with plain radiographs (A, B),coronal STIR (C), axial T1 SE (D) and axial T2 FSE with fat suppression (E) images. Note the extent of the oedema on the STIR sequence and the laminated periosteum on the plain films. The axial images show layers of oedema in the periosteum. </a:t>
            </a:r>
          </a:p>
          <a:p>
            <a:endParaRPr lang="en-IN" b="0"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12</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51.6  Chronic osteomyelitis of the femur </a:t>
            </a:r>
            <a:r>
              <a:rPr lang="en-IN" sz="1200" b="0" kern="1200" dirty="0" smtClean="0">
                <a:solidFill>
                  <a:schemeClr val="tx1"/>
                </a:solidFill>
                <a:latin typeface="+mn-lt"/>
                <a:ea typeface="+mn-ea"/>
                <a:cs typeface="+mn-cs"/>
              </a:rPr>
              <a:t>with plain radiographs (A, B), coronal FSTIR (C), axial T1 SE (D) and axial T2 FSE (E) with fat suppression. This degree of periosteal new bone takes months if not years to develop</a:t>
            </a:r>
            <a:endParaRPr lang="en-IN" b="0"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13</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51.8  Necrotizing fasciitis. </a:t>
            </a:r>
            <a:r>
              <a:rPr lang="en-IN" sz="1200" b="0" kern="1200" dirty="0" smtClean="0">
                <a:solidFill>
                  <a:schemeClr val="tx1"/>
                </a:solidFill>
                <a:latin typeface="+mn-lt"/>
                <a:ea typeface="+mn-ea"/>
                <a:cs typeface="+mn-cs"/>
              </a:rPr>
              <a:t>Axial T2-weighted MR shows extensive oedema and replacement of muscle by high signal material.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14</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51.10  Septic arthritis. </a:t>
            </a:r>
            <a:r>
              <a:rPr lang="en-IN" sz="1200" b="0" kern="1200" dirty="0" smtClean="0">
                <a:solidFill>
                  <a:schemeClr val="tx1"/>
                </a:solidFill>
                <a:latin typeface="+mn-lt"/>
                <a:ea typeface="+mn-ea"/>
                <a:cs typeface="+mn-cs"/>
              </a:rPr>
              <a:t>Sagittal T1 SE (A) and FSTIR (B) MR images show joint surface destruction and adjacent bone oedema. The </a:t>
            </a:r>
            <a:r>
              <a:rPr lang="en-IN" sz="1200" b="0" kern="1200" dirty="0" err="1" smtClean="0">
                <a:solidFill>
                  <a:schemeClr val="tx1"/>
                </a:solidFill>
                <a:latin typeface="+mn-lt"/>
                <a:ea typeface="+mn-ea"/>
                <a:cs typeface="+mn-cs"/>
              </a:rPr>
              <a:t>synovium</a:t>
            </a:r>
            <a:r>
              <a:rPr lang="en-IN" sz="1200" b="0" kern="1200" dirty="0" smtClean="0">
                <a:solidFill>
                  <a:schemeClr val="tx1"/>
                </a:solidFill>
                <a:latin typeface="+mn-lt"/>
                <a:ea typeface="+mn-ea"/>
                <a:cs typeface="+mn-cs"/>
              </a:rPr>
              <a:t> is irregular. These signs are </a:t>
            </a:r>
            <a:r>
              <a:rPr lang="en-IN" sz="1200" b="0" kern="1200" dirty="0" err="1" smtClean="0">
                <a:solidFill>
                  <a:schemeClr val="tx1"/>
                </a:solidFill>
                <a:latin typeface="+mn-lt"/>
                <a:ea typeface="+mn-ea"/>
                <a:cs typeface="+mn-cs"/>
              </a:rPr>
              <a:t>nonspecific</a:t>
            </a:r>
            <a:r>
              <a:rPr lang="en-IN" sz="1200" b="0" kern="1200" dirty="0" smtClean="0">
                <a:solidFill>
                  <a:schemeClr val="tx1"/>
                </a:solidFill>
                <a:latin typeface="+mn-lt"/>
                <a:ea typeface="+mn-ea"/>
                <a:cs typeface="+mn-cs"/>
              </a:rPr>
              <a:t> as they are also seen in advanced osteoarthritis and destructive arthropathies. Pus in the aspirate confirmed that this was an infected joint. </a:t>
            </a:r>
          </a:p>
          <a:p>
            <a:endParaRPr lang="en-IN" b="0"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15</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51.11  (A, B) CT cases of staphylococcal infective sacroiliitis </a:t>
            </a:r>
            <a:r>
              <a:rPr lang="en-IN" sz="1200" b="0" kern="1200" dirty="0" smtClean="0">
                <a:solidFill>
                  <a:schemeClr val="tx1"/>
                </a:solidFill>
                <a:latin typeface="+mn-lt"/>
                <a:ea typeface="+mn-ea"/>
                <a:cs typeface="+mn-cs"/>
              </a:rPr>
              <a:t>shows irregularity of the joint surfaces and sclerosis either side of the joint. Compare this with (C), Reiter's syndrome, where the changes are confined to one side of the joint and erosions are prominent. </a:t>
            </a:r>
          </a:p>
          <a:p>
            <a:endParaRPr lang="en-IN" b="0"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16</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51.13  (A) Early infective discitis. </a:t>
            </a:r>
            <a:r>
              <a:rPr lang="en-IN" sz="1200" b="0" kern="1200" dirty="0" smtClean="0">
                <a:solidFill>
                  <a:schemeClr val="tx1"/>
                </a:solidFill>
                <a:latin typeface="+mn-lt"/>
                <a:ea typeface="+mn-ea"/>
                <a:cs typeface="+mn-cs"/>
              </a:rPr>
              <a:t>T2W MR There is oedema in the L3/4 end-plates but this is the same sign as seen in degenerative stress change. The hallmark of infection is the high signal in the disc at a space that should be degenerate and therefore low signal. In this case there is also a degenerate slip of L3 on L4. Some believe that granulation tissue in the disc may be the cause of the high signal. There is a strong case for treating discitis as a degenerative condition with early follow-up and monitoring of systemic inflammatory markers. Early treatment with antibiotics is unlikely to help. (B) T1W MR shows </a:t>
            </a:r>
            <a:r>
              <a:rPr lang="en-IN" sz="1200" b="1" kern="1200" dirty="0" smtClean="0">
                <a:solidFill>
                  <a:schemeClr val="tx1"/>
                </a:solidFill>
                <a:latin typeface="+mn-lt"/>
                <a:ea typeface="+mn-ea"/>
                <a:cs typeface="+mn-cs"/>
              </a:rPr>
              <a:t>chronic degenerative change (</a:t>
            </a:r>
            <a:r>
              <a:rPr lang="en-IN" sz="1200" b="1" kern="1200" dirty="0" err="1" smtClean="0">
                <a:solidFill>
                  <a:schemeClr val="tx1"/>
                </a:solidFill>
                <a:latin typeface="+mn-lt"/>
                <a:ea typeface="+mn-ea"/>
                <a:cs typeface="+mn-cs"/>
              </a:rPr>
              <a:t>Modic</a:t>
            </a:r>
            <a:r>
              <a:rPr lang="en-IN" sz="1200" b="1" kern="1200" dirty="0" smtClean="0">
                <a:solidFill>
                  <a:schemeClr val="tx1"/>
                </a:solidFill>
                <a:latin typeface="+mn-lt"/>
                <a:ea typeface="+mn-ea"/>
                <a:cs typeface="+mn-cs"/>
              </a:rPr>
              <a:t> Type 2) with fatty infiltration at L4/5.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17</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51.14  Infective discitis at L4/5. </a:t>
            </a:r>
            <a:r>
              <a:rPr lang="en-IN" sz="1200" b="0" kern="1200" dirty="0" smtClean="0">
                <a:solidFill>
                  <a:schemeClr val="tx1"/>
                </a:solidFill>
                <a:latin typeface="+mn-lt"/>
                <a:ea typeface="+mn-ea"/>
                <a:cs typeface="+mn-cs"/>
              </a:rPr>
              <a:t>(A–C). A Axial T2W, B and C sagittal T2 and T1W MR images. Note the oedema on either side of the L4/5 disc. If this was a simple degenerative disc, it should be of low signal intensity on T2W. The fact that it yields high signal on T2W (B) indicates infection. Note how relatively normal the axial </a:t>
            </a:r>
            <a:r>
              <a:rPr lang="en-IN" sz="1200" b="0" kern="1200" dirty="0" err="1" smtClean="0">
                <a:solidFill>
                  <a:schemeClr val="tx1"/>
                </a:solidFill>
                <a:latin typeface="+mn-lt"/>
                <a:ea typeface="+mn-ea"/>
                <a:cs typeface="+mn-cs"/>
              </a:rPr>
              <a:t>imae</a:t>
            </a:r>
            <a:r>
              <a:rPr lang="en-IN" sz="1200" b="0" kern="1200" dirty="0" smtClean="0">
                <a:solidFill>
                  <a:schemeClr val="tx1"/>
                </a:solidFill>
                <a:latin typeface="+mn-lt"/>
                <a:ea typeface="+mn-ea"/>
                <a:cs typeface="+mn-cs"/>
              </a:rPr>
              <a:t> appears.</a:t>
            </a:r>
            <a:endParaRPr lang="en-IN" b="0"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18</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51.16  Brodie's abscess (A) with a penumbra sign on the axial MR image (B). </a:t>
            </a:r>
          </a:p>
          <a:p>
            <a:endParaRPr lang="en-IN"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19</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51.18  Tuberculosis </a:t>
            </a:r>
            <a:r>
              <a:rPr lang="en-IN" sz="1200" b="0" kern="1200" dirty="0" smtClean="0">
                <a:solidFill>
                  <a:schemeClr val="tx1"/>
                </a:solidFill>
                <a:latin typeface="+mn-lt"/>
                <a:ea typeface="+mn-ea"/>
                <a:cs typeface="+mn-cs"/>
              </a:rPr>
              <a:t>may mimic many diseases. Here it produces a destructive synovitis. </a:t>
            </a:r>
          </a:p>
          <a:p>
            <a:endParaRPr lang="en-IN" b="0"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20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50.27  Prepatellar bursitis. </a:t>
            </a:r>
            <a:r>
              <a:rPr lang="en-IN" sz="1200" b="0" kern="1200" dirty="0" smtClean="0">
                <a:solidFill>
                  <a:schemeClr val="tx1"/>
                </a:solidFill>
                <a:latin typeface="+mn-lt"/>
                <a:ea typeface="+mn-ea"/>
                <a:cs typeface="+mn-cs"/>
              </a:rPr>
              <a:t>An area of fluid signal is demonstrated anterior to the patella on this axial FSE T2-weighted image. </a:t>
            </a:r>
          </a:p>
          <a:p>
            <a:endParaRPr lang="en-IN" b="0"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51.19  Congenital rubella </a:t>
            </a:r>
            <a:r>
              <a:rPr lang="en-IN" sz="1200" b="0" kern="1200" dirty="0" smtClean="0">
                <a:solidFill>
                  <a:schemeClr val="tx1"/>
                </a:solidFill>
                <a:latin typeface="+mn-lt"/>
                <a:ea typeface="+mn-ea"/>
                <a:cs typeface="+mn-cs"/>
              </a:rPr>
              <a:t>produces a ‘celery stick’ striation in long bones (A) as well as a periosteal reaction (B).</a:t>
            </a:r>
            <a:endParaRPr lang="en-IN" b="0"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21</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4-1 Enhanced spiral computed tomography (CT) scan of </a:t>
            </a:r>
            <a:r>
              <a:rPr lang="en-IN" b="1" dirty="0" smtClean="0"/>
              <a:t>mycotic pseudoaneurysm of external carotid artery branch</a:t>
            </a:r>
            <a:r>
              <a:rPr lang="en-IN" dirty="0" smtClean="0"/>
              <a:t>. A: Enhanced spiral CT source image shows bilobed densely enhancing mass (arrowheads) in the left retromandibular masticator space. B: Surface-rendered data demonstrate proximity of the mass (arrows) to the external carotid artery and aid in establishing the diagnosis of pseudoaneurysm</a:t>
            </a:r>
            <a:endParaRPr lang="en-IN"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22</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4-2 Value of modified Valsalva </a:t>
            </a:r>
            <a:r>
              <a:rPr lang="en-IN" dirty="0" err="1" smtClean="0"/>
              <a:t>maneuver</a:t>
            </a:r>
            <a:r>
              <a:rPr lang="en-IN" dirty="0" smtClean="0"/>
              <a:t>. A: The right pyriform sinus is not seen on a scan obtained during inspiration; left pyriform sinus (P); laryngeal vestibule (V). B: Image obtained during a modified Valsalva </a:t>
            </a:r>
            <a:r>
              <a:rPr lang="en-IN" dirty="0" err="1" smtClean="0"/>
              <a:t>maneuver</a:t>
            </a:r>
            <a:r>
              <a:rPr lang="en-IN" dirty="0" smtClean="0"/>
              <a:t> distends the pyriform sinuses. The aryepiglottic folds (arrows), which separate the laryngeal vestibule from the pyriform sinuses, also are better seen; epiglottis (arrowhead).</a:t>
            </a:r>
          </a:p>
          <a:p>
            <a:endParaRPr lang="en-IN"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23</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4-3 Value of modified Valsalva </a:t>
            </a:r>
            <a:r>
              <a:rPr lang="en-IN" dirty="0" err="1" smtClean="0"/>
              <a:t>maneuver</a:t>
            </a:r>
            <a:r>
              <a:rPr lang="en-IN" dirty="0" smtClean="0"/>
              <a:t>. A: Left aryepiglottic fold and pyriform sinus are not seen. Lymphadenopathy is present in the left internal jugular chain beneath the sternocleidomastoid muscle; right pyriform sinus (P). B: Image obtained during modified Valsalva </a:t>
            </a:r>
            <a:r>
              <a:rPr lang="en-IN" dirty="0" err="1" smtClean="0"/>
              <a:t>maneuver</a:t>
            </a:r>
            <a:r>
              <a:rPr lang="en-IN" dirty="0" smtClean="0"/>
              <a:t> clearly demonstrates a </a:t>
            </a:r>
            <a:r>
              <a:rPr lang="en-IN" b="1" dirty="0" smtClean="0"/>
              <a:t>carcinoma of the left aryepiglottic fold </a:t>
            </a:r>
            <a:r>
              <a:rPr lang="en-IN" dirty="0" smtClean="0"/>
              <a:t>(arrows) compressing the left pyriform sinus (arrowheads).</a:t>
            </a:r>
          </a:p>
          <a:p>
            <a:endParaRPr lang="en-IN"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24</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4-10 Tongue carcinoma. </a:t>
            </a:r>
            <a:r>
              <a:rPr lang="en-IN" b="1" dirty="0" smtClean="0"/>
              <a:t>A dense mass (arrowheads) extends from the left tongue into the sublingual space. The lesion displaces the genioglossus muscles (arrows) to the right.</a:t>
            </a:r>
          </a:p>
          <a:p>
            <a:endParaRPr lang="en-IN" b="1"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25</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4-11 Computed tomography scan of the floor of the mouth demonstrates a </a:t>
            </a:r>
            <a:r>
              <a:rPr lang="en-IN" b="1" dirty="0" smtClean="0"/>
              <a:t>calcified calculus (arrow) obstructing a dilated left submandibular salivary gland duct</a:t>
            </a:r>
            <a:r>
              <a:rPr lang="en-IN" dirty="0" smtClean="0"/>
              <a:t> (arrowheads). The duct courses lateral to the genioglossus muscle (m).</a:t>
            </a:r>
          </a:p>
          <a:p>
            <a:endParaRPr lang="en-IN"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26</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4-12 </a:t>
            </a:r>
            <a:r>
              <a:rPr lang="en-IN" b="1" dirty="0" smtClean="0"/>
              <a:t>Pleomorphic adenoma, right sublingual salivary gland</a:t>
            </a:r>
            <a:r>
              <a:rPr lang="en-IN" dirty="0" smtClean="0"/>
              <a:t>. A soft tissue mass (asterisk) occupies the right sublingual space lateral to the genioglossus muscles (arrowheads). It is </a:t>
            </a:r>
            <a:r>
              <a:rPr lang="en-IN" dirty="0" err="1" smtClean="0"/>
              <a:t>hypointense</a:t>
            </a:r>
            <a:r>
              <a:rPr lang="en-IN" dirty="0" smtClean="0"/>
              <a:t> on a T1-weighted image (A) and </a:t>
            </a:r>
            <a:r>
              <a:rPr lang="en-IN" dirty="0" err="1" smtClean="0"/>
              <a:t>hyperintense</a:t>
            </a:r>
            <a:r>
              <a:rPr lang="en-IN" dirty="0" smtClean="0"/>
              <a:t> on a T2-weighted image (B).</a:t>
            </a:r>
          </a:p>
          <a:p>
            <a:endParaRPr lang="en-IN"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27</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4-13 </a:t>
            </a:r>
            <a:r>
              <a:rPr lang="en-IN" b="1" dirty="0" smtClean="0"/>
              <a:t>Pleomorphic adenoma, submandibular salivary gland</a:t>
            </a:r>
            <a:r>
              <a:rPr lang="en-IN" dirty="0" smtClean="0"/>
              <a:t>. Enhanced computed tomography demonstrates a cystic lesion (asterisk) within the right </a:t>
            </a:r>
            <a:r>
              <a:rPr lang="en-IN" dirty="0" err="1" smtClean="0"/>
              <a:t>nontender</a:t>
            </a:r>
            <a:r>
              <a:rPr lang="en-IN" dirty="0" smtClean="0"/>
              <a:t> submandibular salivary gland. The surrounding fat is normal.</a:t>
            </a:r>
          </a:p>
          <a:p>
            <a:endParaRPr lang="en-IN"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28</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4-14 </a:t>
            </a:r>
            <a:r>
              <a:rPr lang="en-IN" b="1" dirty="0" smtClean="0"/>
              <a:t>Dental abscess secondarily involving the submandibular space</a:t>
            </a:r>
            <a:r>
              <a:rPr lang="en-IN" dirty="0" smtClean="0"/>
              <a:t>. Computed tomography in a patient with a left mandibular molar abscess reveals a cluster of submandibular lymph nodes (asterisks) surrounding an enlarged, inflamed, and partially necrotic left submandibular salivary gland (arrowheads). The platysma muscle is thickened (arrows) and the subcutaneous fat is </a:t>
            </a:r>
            <a:r>
              <a:rPr lang="en-IN" dirty="0" err="1" smtClean="0"/>
              <a:t>edematous</a:t>
            </a:r>
            <a:r>
              <a:rPr lang="en-IN" dirty="0" smtClean="0"/>
              <a:t>.</a:t>
            </a:r>
          </a:p>
          <a:p>
            <a:endParaRPr lang="en-IN"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29</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4-15 </a:t>
            </a:r>
            <a:r>
              <a:rPr lang="en-IN" b="1" dirty="0" err="1" smtClean="0"/>
              <a:t>Adenosquamous</a:t>
            </a:r>
            <a:r>
              <a:rPr lang="en-IN" b="1" dirty="0" smtClean="0"/>
              <a:t> carcinoma of </a:t>
            </a:r>
            <a:r>
              <a:rPr lang="en-IN" b="1" dirty="0" err="1" smtClean="0"/>
              <a:t>Stenson's</a:t>
            </a:r>
            <a:r>
              <a:rPr lang="en-IN" b="1" dirty="0" smtClean="0"/>
              <a:t> duct</a:t>
            </a:r>
            <a:r>
              <a:rPr lang="en-IN" dirty="0" smtClean="0"/>
              <a:t>. Computed tomography demonstrates a large, necrotic mass (black arrowheads) within the buccal space anterior to the masseter muscle (m). The mass invades the skin (white arrowheads).</a:t>
            </a:r>
          </a:p>
          <a:p>
            <a:endParaRPr lang="en-IN"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30</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50.28  Ganglion</a:t>
            </a:r>
            <a:r>
              <a:rPr lang="en-IN" sz="1200" b="0" kern="1200" dirty="0" smtClean="0">
                <a:solidFill>
                  <a:schemeClr val="tx1"/>
                </a:solidFill>
                <a:latin typeface="+mn-lt"/>
                <a:ea typeface="+mn-ea"/>
                <a:cs typeface="+mn-cs"/>
              </a:rPr>
              <a:t>. (A) A cystic structure is seen to arise lateral to the lateral meniscus (arrow) but the meniscus itself is normal. (B) Axial FSE T2-weighted MR image. There is no evidence of extension of the cystic lesion (arrow) deep to the lateral collateral ligament. </a:t>
            </a:r>
          </a:p>
          <a:p>
            <a:endParaRPr lang="en-IN" b="0"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4</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4-16 </a:t>
            </a:r>
            <a:r>
              <a:rPr lang="en-IN" b="1" dirty="0" smtClean="0"/>
              <a:t>Basal cell monomorphic adenoma, deep parotid lobe</a:t>
            </a:r>
            <a:r>
              <a:rPr lang="en-IN" dirty="0" smtClean="0"/>
              <a:t>. A well-circumscribed mass (white arrow) extends from the deep lobe of the left parotid gland into the </a:t>
            </a:r>
            <a:r>
              <a:rPr lang="en-IN" dirty="0" err="1" smtClean="0"/>
              <a:t>prestyloid</a:t>
            </a:r>
            <a:r>
              <a:rPr lang="en-IN" dirty="0" smtClean="0"/>
              <a:t> compartment of the left parapharyngeal space. The lesion is </a:t>
            </a:r>
            <a:r>
              <a:rPr lang="en-IN" dirty="0" err="1" smtClean="0"/>
              <a:t>isointense</a:t>
            </a:r>
            <a:r>
              <a:rPr lang="en-IN" dirty="0" smtClean="0"/>
              <a:t> to muscle on the T1-weighted image (A) and </a:t>
            </a:r>
            <a:r>
              <a:rPr lang="en-IN" dirty="0" err="1" smtClean="0"/>
              <a:t>hyperintense</a:t>
            </a:r>
            <a:r>
              <a:rPr lang="en-IN" dirty="0" smtClean="0"/>
              <a:t> on the fat-saturated, enhanced, T1-weighted image (B). A rim of parapharyngeal fat (arrowheads) surrounds the medial, anterior, and posterior margins of the </a:t>
            </a:r>
            <a:r>
              <a:rPr lang="en-IN" dirty="0" err="1" smtClean="0"/>
              <a:t>tumor</a:t>
            </a:r>
            <a:r>
              <a:rPr lang="en-IN" dirty="0" smtClean="0"/>
              <a:t>. The lateral border of the </a:t>
            </a:r>
            <a:r>
              <a:rPr lang="en-IN" dirty="0" err="1" smtClean="0"/>
              <a:t>tumor</a:t>
            </a:r>
            <a:r>
              <a:rPr lang="en-IN" dirty="0" smtClean="0"/>
              <a:t> abuts parotid tissue. At surgery, the lesion was found to arise from the deep lobe of the parotid. P </a:t>
            </a:r>
            <a:r>
              <a:rPr lang="en-IN" dirty="0" err="1" smtClean="0"/>
              <a:t>arotid</a:t>
            </a:r>
            <a:r>
              <a:rPr lang="en-IN" dirty="0" smtClean="0"/>
              <a:t> gland (P); retromandibular vein (black arrow).</a:t>
            </a:r>
          </a:p>
          <a:p>
            <a:endParaRPr lang="en-IN"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31</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4-17 </a:t>
            </a:r>
            <a:r>
              <a:rPr lang="en-IN" b="1" dirty="0" smtClean="0"/>
              <a:t>Pleomorphic adenoma. A left parotid gland </a:t>
            </a:r>
            <a:r>
              <a:rPr lang="en-IN" dirty="0" smtClean="0"/>
              <a:t>mass (arrows) occupies portions of both the superficial and the deep lobes. It is </a:t>
            </a:r>
            <a:r>
              <a:rPr lang="en-IN" dirty="0" err="1" smtClean="0"/>
              <a:t>hypointense</a:t>
            </a:r>
            <a:r>
              <a:rPr lang="en-IN" dirty="0" smtClean="0"/>
              <a:t> on the T1-weighted image (A) and </a:t>
            </a:r>
            <a:r>
              <a:rPr lang="en-IN" dirty="0" err="1" smtClean="0"/>
              <a:t>hyperintense</a:t>
            </a:r>
            <a:r>
              <a:rPr lang="en-IN" dirty="0" smtClean="0"/>
              <a:t> on the T2-weighted image (B). </a:t>
            </a:r>
            <a:endParaRPr lang="en-IN"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32</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4-18 </a:t>
            </a:r>
            <a:r>
              <a:rPr lang="en-IN" b="1" dirty="0" err="1" smtClean="0"/>
              <a:t>Lymphoepithelial</a:t>
            </a:r>
            <a:r>
              <a:rPr lang="en-IN" b="1" dirty="0" smtClean="0"/>
              <a:t> cysts </a:t>
            </a:r>
            <a:r>
              <a:rPr lang="en-IN" dirty="0" smtClean="0"/>
              <a:t>in a patient with AIDS. Enhanced fat-saturation (A) and T2-weighted (B) magnetic resonance images demonstrate multiple cysts (arrowheads) within the parotid glands. The lesions are </a:t>
            </a:r>
            <a:r>
              <a:rPr lang="en-IN" dirty="0" err="1" smtClean="0"/>
              <a:t>hypointense</a:t>
            </a:r>
            <a:r>
              <a:rPr lang="en-IN" dirty="0" smtClean="0"/>
              <a:t> on T1-weighted images and </a:t>
            </a:r>
            <a:r>
              <a:rPr lang="en-IN" dirty="0" err="1" smtClean="0"/>
              <a:t>hyperintense</a:t>
            </a:r>
            <a:r>
              <a:rPr lang="en-IN" dirty="0" smtClean="0"/>
              <a:t> on T2-weighted images. Cervical lymphadenopathy (arrows) is also noted.</a:t>
            </a:r>
          </a:p>
          <a:p>
            <a:endParaRPr lang="en-IN"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33</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4-19 </a:t>
            </a:r>
            <a:r>
              <a:rPr lang="en-IN" b="1" dirty="0" smtClean="0"/>
              <a:t>Lipoma, </a:t>
            </a:r>
            <a:r>
              <a:rPr lang="en-IN" b="1" dirty="0" err="1" smtClean="0"/>
              <a:t>prestyloid</a:t>
            </a:r>
            <a:r>
              <a:rPr lang="en-IN" b="1" dirty="0" smtClean="0"/>
              <a:t> parapharyngeal space</a:t>
            </a:r>
            <a:r>
              <a:rPr lang="en-IN" dirty="0" smtClean="0"/>
              <a:t>. CT demonstrates a lipid density bilobed mass (asterisks) that conforms to the right </a:t>
            </a:r>
            <a:r>
              <a:rPr lang="en-IN" dirty="0" err="1" smtClean="0"/>
              <a:t>prestyloid</a:t>
            </a:r>
            <a:r>
              <a:rPr lang="en-IN" dirty="0" smtClean="0"/>
              <a:t> parapharyngeal space. The anterior border of the lesion outlines the medial pterygoid muscle (m), and the posterior border defines the </a:t>
            </a:r>
            <a:r>
              <a:rPr lang="en-IN" dirty="0" err="1" smtClean="0"/>
              <a:t>poststyloid</a:t>
            </a:r>
            <a:r>
              <a:rPr lang="en-IN" dirty="0" smtClean="0"/>
              <a:t> parapharyngeal space (carotid space). The mass extends laterally through the stylomandibular tunnel (dotted lines), which is defined as the space between the styloid process (arrowhead) and the mandible (M), to deform the medial border of the right parotid gland (G). The right parotid gland is largely replaced by </a:t>
            </a:r>
            <a:r>
              <a:rPr lang="en-IN" dirty="0" err="1" smtClean="0"/>
              <a:t>hypodense</a:t>
            </a:r>
            <a:r>
              <a:rPr lang="en-IN" dirty="0" smtClean="0"/>
              <a:t> fat.</a:t>
            </a:r>
          </a:p>
          <a:p>
            <a:endParaRPr lang="en-IN"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34</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4-20 </a:t>
            </a:r>
            <a:r>
              <a:rPr lang="en-IN" b="1" dirty="0" smtClean="0"/>
              <a:t>Tortuous carotid arteries. </a:t>
            </a:r>
            <a:r>
              <a:rPr lang="en-IN" dirty="0" smtClean="0"/>
              <a:t>Enhanced computed tomography demonstrates medial deviation of both internal common carotid arteries (arrows) into the retropharyngeal space. Internal jugular veins (arrowheads).</a:t>
            </a:r>
          </a:p>
          <a:p>
            <a:endParaRPr lang="en-IN"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35</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4-21 </a:t>
            </a:r>
            <a:r>
              <a:rPr lang="en-IN" b="1" dirty="0" smtClean="0"/>
              <a:t>Carotid body </a:t>
            </a:r>
            <a:r>
              <a:rPr lang="en-IN" b="1" dirty="0" err="1" smtClean="0"/>
              <a:t>tumor</a:t>
            </a:r>
            <a:r>
              <a:rPr lang="en-IN" b="1" dirty="0" smtClean="0"/>
              <a:t>. A large, enhancing </a:t>
            </a:r>
            <a:r>
              <a:rPr lang="en-IN" b="1" dirty="0" err="1" smtClean="0"/>
              <a:t>poststyloid</a:t>
            </a:r>
            <a:r>
              <a:rPr lang="en-IN" b="1" dirty="0" smtClean="0"/>
              <a:t> parapharyngeal mass </a:t>
            </a:r>
            <a:r>
              <a:rPr lang="en-IN" dirty="0" smtClean="0"/>
              <a:t>(arrows) is identified on the computed tomography scan (A). The internal architecture of the mass is irregularly </a:t>
            </a:r>
            <a:r>
              <a:rPr lang="en-IN" dirty="0" err="1" smtClean="0"/>
              <a:t>hyperdense</a:t>
            </a:r>
            <a:r>
              <a:rPr lang="en-IN" dirty="0" smtClean="0"/>
              <a:t>. The common carotid angiogram (B) reveals a hypervascular mass splaying the internal carotid (arrowheads) posteriorly and the branches of the external carotid (arrows) anteriorly.</a:t>
            </a:r>
          </a:p>
          <a:p>
            <a:endParaRPr lang="en-IN"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36</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4-22 </a:t>
            </a:r>
            <a:r>
              <a:rPr lang="en-IN" b="1" dirty="0" smtClean="0"/>
              <a:t>Glomus jugulare </a:t>
            </a:r>
            <a:r>
              <a:rPr lang="en-IN" b="1" dirty="0" err="1" smtClean="0"/>
              <a:t>tumor</a:t>
            </a:r>
            <a:r>
              <a:rPr lang="en-IN" dirty="0" smtClean="0"/>
              <a:t>. Fat-saturated, T1-weighted magnetic resonance image following intravenous administration of </a:t>
            </a:r>
            <a:r>
              <a:rPr lang="en-IN" dirty="0" err="1" smtClean="0"/>
              <a:t>gadopentetate</a:t>
            </a:r>
            <a:r>
              <a:rPr lang="en-IN" dirty="0" smtClean="0"/>
              <a:t> </a:t>
            </a:r>
            <a:r>
              <a:rPr lang="en-IN" dirty="0" err="1" smtClean="0"/>
              <a:t>dimeglumine</a:t>
            </a:r>
            <a:r>
              <a:rPr lang="en-IN" dirty="0" smtClean="0"/>
              <a:t> reveals an intensely enhancing mass (arrowheads) in the right carotid space (also termed the </a:t>
            </a:r>
            <a:r>
              <a:rPr lang="en-IN" dirty="0" err="1" smtClean="0"/>
              <a:t>poststyloid</a:t>
            </a:r>
            <a:r>
              <a:rPr lang="en-IN" dirty="0" smtClean="0"/>
              <a:t> compartment of the parapharyngeal space). This lesion is homogeneous, although many glomus </a:t>
            </a:r>
            <a:r>
              <a:rPr lang="en-IN" dirty="0" err="1" smtClean="0"/>
              <a:t>tumors</a:t>
            </a:r>
            <a:r>
              <a:rPr lang="en-IN" dirty="0" smtClean="0"/>
              <a:t> demonstrate signal voids. The right internal jugular vein is filled with </a:t>
            </a:r>
            <a:r>
              <a:rPr lang="en-IN" dirty="0" err="1" smtClean="0"/>
              <a:t>tumor</a:t>
            </a:r>
            <a:r>
              <a:rPr lang="en-IN" dirty="0" smtClean="0"/>
              <a:t>, and the right internal carotid artery (white arrow) is displaced </a:t>
            </a:r>
            <a:r>
              <a:rPr lang="en-IN" dirty="0" err="1" smtClean="0"/>
              <a:t>anteromedially</a:t>
            </a:r>
            <a:r>
              <a:rPr lang="en-IN" dirty="0" smtClean="0"/>
              <a:t>. Styloid process (black arrow), parotid gland (P).</a:t>
            </a:r>
          </a:p>
          <a:p>
            <a:endParaRPr lang="en-IN"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37</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4-23 </a:t>
            </a:r>
            <a:r>
              <a:rPr lang="en-IN" b="1" dirty="0" smtClean="0"/>
              <a:t>Facial cellulitis and dental abscess</a:t>
            </a:r>
            <a:r>
              <a:rPr lang="en-IN" dirty="0" smtClean="0"/>
              <a:t>. Enhanced computed tomography image demonstrates extensive </a:t>
            </a:r>
            <a:r>
              <a:rPr lang="en-IN" dirty="0" err="1" smtClean="0"/>
              <a:t>edema</a:t>
            </a:r>
            <a:r>
              <a:rPr lang="en-IN" dirty="0" smtClean="0"/>
              <a:t> in the subcutaneous fat and soft tissues of the right neck. Minimal </a:t>
            </a:r>
            <a:r>
              <a:rPr lang="en-IN" dirty="0" err="1" smtClean="0"/>
              <a:t>edema</a:t>
            </a:r>
            <a:r>
              <a:rPr lang="en-IN" dirty="0" smtClean="0"/>
              <a:t> is also noted in the left face. This patient had a right molar extraction complicated by infection in the right masticator space that spread into adjacent compartments. The fluid collection (black arrowheads) adjacent to the cortex of the mandible is a loculated abscess. The right masseter (m) is swollen, and the enhancing parotid gland (g) is inflamed. A large enhancing internal jugular lymph node (asterisk) is evident.</a:t>
            </a:r>
          </a:p>
          <a:p>
            <a:endParaRPr lang="en-IN"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38</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4-24 </a:t>
            </a:r>
            <a:r>
              <a:rPr lang="en-IN" b="1" dirty="0" smtClean="0"/>
              <a:t>Trigeminal nerve schwannoma</a:t>
            </a:r>
            <a:r>
              <a:rPr lang="en-IN" dirty="0" smtClean="0"/>
              <a:t>. Enhanced T1-weighted (A) and T2-weighted (B) images reveal a large dumbbell-shaped mass within the right masticator space. The posterior wall of the right maxillary sinus (arrows) and the zygomatic arch (arrowheads) are </a:t>
            </a:r>
            <a:r>
              <a:rPr lang="en-IN" dirty="0" err="1" smtClean="0"/>
              <a:t>remodeled</a:t>
            </a:r>
            <a:r>
              <a:rPr lang="en-IN" dirty="0" smtClean="0"/>
              <a:t> by this slowly growing lesion. The central component is </a:t>
            </a:r>
            <a:r>
              <a:rPr lang="en-IN" dirty="0" err="1" smtClean="0"/>
              <a:t>hypointense</a:t>
            </a:r>
            <a:r>
              <a:rPr lang="en-IN" dirty="0" smtClean="0"/>
              <a:t> on both the T1-weighted and T2-weighted sequences. The peripheral portion of the lesion enhances and is </a:t>
            </a:r>
            <a:r>
              <a:rPr lang="en-IN" dirty="0" err="1" smtClean="0"/>
              <a:t>hyperintense</a:t>
            </a:r>
            <a:r>
              <a:rPr lang="en-IN" dirty="0" smtClean="0"/>
              <a:t> on the T2-weighted image. This appearance has been described as a target sign and may be seen in nerve sheath </a:t>
            </a:r>
            <a:r>
              <a:rPr lang="en-IN" dirty="0" err="1" smtClean="0"/>
              <a:t>tumors</a:t>
            </a:r>
            <a:r>
              <a:rPr lang="en-IN" dirty="0" smtClean="0"/>
              <a:t>.</a:t>
            </a:r>
            <a:endParaRPr lang="en-IN"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39</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4-25 </a:t>
            </a:r>
            <a:r>
              <a:rPr lang="en-IN" b="1" dirty="0" smtClean="0"/>
              <a:t>Osteosarcoma, masticator space.</a:t>
            </a:r>
            <a:r>
              <a:rPr lang="en-IN" dirty="0" smtClean="0"/>
              <a:t> T1-weighted </a:t>
            </a:r>
            <a:r>
              <a:rPr lang="en-IN" dirty="0" err="1" smtClean="0"/>
              <a:t>transaxial</a:t>
            </a:r>
            <a:r>
              <a:rPr lang="en-IN" dirty="0" smtClean="0"/>
              <a:t> magnetic resonance (MR) image (A) demonstrates an enhancing </a:t>
            </a:r>
            <a:r>
              <a:rPr lang="en-IN" dirty="0" err="1" smtClean="0"/>
              <a:t>hetergeneous</a:t>
            </a:r>
            <a:r>
              <a:rPr lang="en-IN" dirty="0" smtClean="0"/>
              <a:t> mass (arrows) that straddles the left mandible (arrowheads) and splays the muscles of mastication (M). The lesion (arrows) is </a:t>
            </a:r>
            <a:r>
              <a:rPr lang="en-IN" dirty="0" err="1" smtClean="0"/>
              <a:t>hyperintense</a:t>
            </a:r>
            <a:r>
              <a:rPr lang="en-IN" dirty="0" smtClean="0"/>
              <a:t> on the T2-weighted coronal MR image (B).</a:t>
            </a:r>
          </a:p>
          <a:p>
            <a:endParaRPr lang="en-IN"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40</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50.29  </a:t>
            </a:r>
            <a:r>
              <a:rPr lang="en-IN" sz="1200" b="1" kern="1200" dirty="0" err="1" smtClean="0">
                <a:solidFill>
                  <a:schemeClr val="tx1"/>
                </a:solidFill>
                <a:latin typeface="+mn-lt"/>
                <a:ea typeface="+mn-ea"/>
                <a:cs typeface="+mn-cs"/>
              </a:rPr>
              <a:t>Meniscal</a:t>
            </a:r>
            <a:r>
              <a:rPr lang="en-IN" sz="1200" b="1" kern="1200" dirty="0" smtClean="0">
                <a:solidFill>
                  <a:schemeClr val="tx1"/>
                </a:solidFill>
                <a:latin typeface="+mn-lt"/>
                <a:ea typeface="+mn-ea"/>
                <a:cs typeface="+mn-cs"/>
              </a:rPr>
              <a:t> cyst</a:t>
            </a:r>
            <a:r>
              <a:rPr lang="en-IN" sz="1200" b="0" kern="1200" dirty="0" smtClean="0">
                <a:solidFill>
                  <a:schemeClr val="tx1"/>
                </a:solidFill>
                <a:latin typeface="+mn-lt"/>
                <a:ea typeface="+mn-ea"/>
                <a:cs typeface="+mn-cs"/>
              </a:rPr>
              <a:t>. A cystic structure is seen arising deep to the lateral collateral ligament (arrow), intimately related to the lateral meniscus. An oblique tear is seen through the meniscus confirming that this represents a </a:t>
            </a:r>
            <a:r>
              <a:rPr lang="en-IN" sz="1200" b="0" kern="1200" dirty="0" err="1" smtClean="0">
                <a:solidFill>
                  <a:schemeClr val="tx1"/>
                </a:solidFill>
                <a:latin typeface="+mn-lt"/>
                <a:ea typeface="+mn-ea"/>
                <a:cs typeface="+mn-cs"/>
              </a:rPr>
              <a:t>meniscal</a:t>
            </a:r>
            <a:r>
              <a:rPr lang="en-IN" sz="1200" b="0" kern="1200" dirty="0" smtClean="0">
                <a:solidFill>
                  <a:schemeClr val="tx1"/>
                </a:solidFill>
                <a:latin typeface="+mn-lt"/>
                <a:ea typeface="+mn-ea"/>
                <a:cs typeface="+mn-cs"/>
              </a:rPr>
              <a:t> cyst. </a:t>
            </a:r>
          </a:p>
          <a:p>
            <a:endParaRPr lang="en-IN" b="0"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5</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4-26 </a:t>
            </a:r>
            <a:r>
              <a:rPr lang="en-IN" b="1" dirty="0" smtClean="0"/>
              <a:t>Hemangioma.</a:t>
            </a:r>
            <a:r>
              <a:rPr lang="en-IN" dirty="0" smtClean="0"/>
              <a:t> A large mass (white arrowheads) occupies the right masticator space. The lesion is heterogeneous on the computed tomography image (A) and heterogeneously </a:t>
            </a:r>
            <a:r>
              <a:rPr lang="en-IN" dirty="0" err="1" smtClean="0"/>
              <a:t>hyperintense</a:t>
            </a:r>
            <a:r>
              <a:rPr lang="en-IN" dirty="0" smtClean="0"/>
              <a:t> on the T2-weighted magnetic resonance image (B). The lesion straddles the mandible (arrows) and displaces the masseter muscle laterally (black arrowheads).</a:t>
            </a:r>
          </a:p>
          <a:p>
            <a:endParaRPr lang="en-IN"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41</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50.30  </a:t>
            </a:r>
            <a:r>
              <a:rPr lang="en-IN" sz="1200" b="1" kern="1200" dirty="0" err="1" smtClean="0">
                <a:solidFill>
                  <a:schemeClr val="tx1"/>
                </a:solidFill>
                <a:latin typeface="+mn-lt"/>
                <a:ea typeface="+mn-ea"/>
                <a:cs typeface="+mn-cs"/>
              </a:rPr>
              <a:t>Transchondral</a:t>
            </a:r>
            <a:r>
              <a:rPr lang="en-IN" sz="1200" b="1" kern="1200" dirty="0" smtClean="0">
                <a:solidFill>
                  <a:schemeClr val="tx1"/>
                </a:solidFill>
                <a:latin typeface="+mn-lt"/>
                <a:ea typeface="+mn-ea"/>
                <a:cs typeface="+mn-cs"/>
              </a:rPr>
              <a:t> fracture of the talar dome. (</a:t>
            </a:r>
            <a:r>
              <a:rPr lang="en-IN" sz="1200" b="0" kern="1200" dirty="0" smtClean="0">
                <a:solidFill>
                  <a:schemeClr val="tx1"/>
                </a:solidFill>
                <a:latin typeface="+mn-lt"/>
                <a:ea typeface="+mn-ea"/>
                <a:cs typeface="+mn-cs"/>
              </a:rPr>
              <a:t>A) Six months after an acute injury, a focal abnormality is seen within the medial talar dome (arrow). (B) The osteochondral fragment is undermined by fluid (arrow) indicating that the fragment is loose. </a:t>
            </a:r>
          </a:p>
          <a:p>
            <a:endParaRPr lang="en-IN" b="0"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6</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50.34  Supraspinatus tear. </a:t>
            </a:r>
            <a:r>
              <a:rPr lang="en-IN" sz="1200" b="0" kern="1200" dirty="0" smtClean="0">
                <a:solidFill>
                  <a:schemeClr val="tx1"/>
                </a:solidFill>
                <a:latin typeface="+mn-lt"/>
                <a:ea typeface="+mn-ea"/>
                <a:cs typeface="+mn-cs"/>
              </a:rPr>
              <a:t>(A) Extensive degenerative change is present in the ACJ with fibrous tissue extending inferiorly to impinge upon the supraspinatus tendon (arrow). (B) The full thickness supraspinatus tear is indicated by termination of the tendon fibres abruptly with fluid within the empty space (arrow). </a:t>
            </a:r>
          </a:p>
          <a:p>
            <a:endParaRPr lang="en-IN" b="0"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50.36  Torn TFCC. </a:t>
            </a:r>
            <a:r>
              <a:rPr lang="en-IN" sz="1200" b="0" kern="1200" dirty="0" smtClean="0">
                <a:solidFill>
                  <a:schemeClr val="tx1"/>
                </a:solidFill>
                <a:latin typeface="+mn-lt"/>
                <a:ea typeface="+mn-ea"/>
                <a:cs typeface="+mn-cs"/>
              </a:rPr>
              <a:t>A focal tear is seen within the TFCC (arrow) on (A) coronal T1 and (B) GE images. </a:t>
            </a:r>
          </a:p>
          <a:p>
            <a:endParaRPr lang="en-IN" b="0"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8</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50.37  </a:t>
            </a:r>
            <a:r>
              <a:rPr lang="en-IN" sz="1200" b="1" kern="1200" dirty="0" err="1" smtClean="0">
                <a:solidFill>
                  <a:schemeClr val="tx1"/>
                </a:solidFill>
                <a:latin typeface="+mn-lt"/>
                <a:ea typeface="+mn-ea"/>
                <a:cs typeface="+mn-cs"/>
              </a:rPr>
              <a:t>Kienböck's</a:t>
            </a:r>
            <a:r>
              <a:rPr lang="en-IN" sz="1200" b="1" kern="1200" dirty="0" smtClean="0">
                <a:solidFill>
                  <a:schemeClr val="tx1"/>
                </a:solidFill>
                <a:latin typeface="+mn-lt"/>
                <a:ea typeface="+mn-ea"/>
                <a:cs typeface="+mn-cs"/>
              </a:rPr>
              <a:t> disease</a:t>
            </a:r>
            <a:r>
              <a:rPr lang="en-IN" sz="1200" b="0" kern="1200" dirty="0" smtClean="0">
                <a:solidFill>
                  <a:schemeClr val="tx1"/>
                </a:solidFill>
                <a:latin typeface="+mn-lt"/>
                <a:ea typeface="+mn-ea"/>
                <a:cs typeface="+mn-cs"/>
              </a:rPr>
              <a:t>. (A) The lunate is collapsed and sclerotic indicating avascular necrosis (arrow). (B) T1-weighted MR image. The normal fatty marrow is replaced by low signal material indicating that the bone is avascular (arrow). (C) Fat-saturated FSE T2-weighted sequence shows a paucity of inflammatory change. </a:t>
            </a:r>
          </a:p>
          <a:p>
            <a:endParaRPr lang="en-IN" b="0"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9</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51.3  Osteomyelitis of the distal femur. </a:t>
            </a:r>
            <a:r>
              <a:rPr lang="en-IN" sz="1200" b="0" kern="1200" dirty="0" smtClean="0">
                <a:solidFill>
                  <a:schemeClr val="tx1"/>
                </a:solidFill>
                <a:latin typeface="+mn-lt"/>
                <a:ea typeface="+mn-ea"/>
                <a:cs typeface="+mn-cs"/>
              </a:rPr>
              <a:t>The early MR (T1 SE) study (A) shows sparing of the epiphyses. The plain radiograph taken some months later (B) shows chronic osteomyelitis with sclerosis from the metaphyses and epiphysis. There are cortical defects and periosteal new bone. </a:t>
            </a:r>
          </a:p>
          <a:p>
            <a:endParaRPr lang="en-IN" b="0" dirty="0"/>
          </a:p>
        </p:txBody>
      </p:sp>
      <p:sp>
        <p:nvSpPr>
          <p:cNvPr id="4" name="Slide Number Placeholder 3"/>
          <p:cNvSpPr>
            <a:spLocks noGrp="1"/>
          </p:cNvSpPr>
          <p:nvPr>
            <p:ph type="sldNum" sz="quarter" idx="10"/>
          </p:nvPr>
        </p:nvSpPr>
        <p:spPr/>
        <p:txBody>
          <a:bodyPr/>
          <a:lstStyle/>
          <a:p>
            <a:fld id="{3994900C-B265-4F30-B9FE-2714243DF276}" type="slidenum">
              <a:rPr lang="en-IN" smtClean="0"/>
              <a:pPr/>
              <a:t>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SPOTS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3"/>
          <a:srcRect/>
          <a:stretch>
            <a:fillRect/>
          </a:stretch>
        </p:blipFill>
        <p:spPr bwMode="auto">
          <a:xfrm>
            <a:off x="2471199" y="1600200"/>
            <a:ext cx="4201602" cy="4525963"/>
          </a:xfrm>
          <a:prstGeom prst="rect">
            <a:avLst/>
          </a:prstGeom>
          <a:noFill/>
          <a:ln w="9525">
            <a:noFill/>
            <a:miter lim="800000"/>
            <a:headEnd/>
            <a:tailEnd/>
          </a:ln>
          <a:effectLst/>
        </p:spPr>
      </p:pic>
      <p:sp>
        <p:nvSpPr>
          <p:cNvPr id="5" name="TextBox 4"/>
          <p:cNvSpPr txBox="1"/>
          <p:nvPr/>
        </p:nvSpPr>
        <p:spPr>
          <a:xfrm>
            <a:off x="0" y="6172200"/>
            <a:ext cx="9144000" cy="369332"/>
          </a:xfrm>
          <a:prstGeom prst="rect">
            <a:avLst/>
          </a:prstGeom>
          <a:noFill/>
        </p:spPr>
        <p:txBody>
          <a:bodyPr wrap="square" rtlCol="0">
            <a:spAutoFit/>
          </a:bodyPr>
          <a:lstStyle/>
          <a:p>
            <a:r>
              <a:rPr lang="en-IN" dirty="0" smtClean="0"/>
              <a:t>                        early MR (T1 SE) study (A                                                            later (B) )</a:t>
            </a:r>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Grp="1" noChangeAspect="1" noChangeArrowheads="1"/>
          </p:cNvPicPr>
          <p:nvPr>
            <p:ph idx="1"/>
          </p:nvPr>
        </p:nvPicPr>
        <p:blipFill>
          <a:blip r:embed="rId3"/>
          <a:srcRect/>
          <a:stretch>
            <a:fillRect/>
          </a:stretch>
        </p:blipFill>
        <p:spPr bwMode="auto">
          <a:xfrm>
            <a:off x="1714500" y="2196306"/>
            <a:ext cx="5715000" cy="333375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11266" name="Picture 2"/>
          <p:cNvPicPr>
            <a:picLocks noGrp="1" noChangeAspect="1" noChangeArrowheads="1"/>
          </p:cNvPicPr>
          <p:nvPr>
            <p:ph idx="1"/>
          </p:nvPr>
        </p:nvPicPr>
        <p:blipFill>
          <a:blip r:embed="rId3"/>
          <a:srcRect/>
          <a:stretch>
            <a:fillRect/>
          </a:stretch>
        </p:blipFill>
        <p:spPr bwMode="auto">
          <a:xfrm>
            <a:off x="76200" y="76200"/>
            <a:ext cx="5715000" cy="3571875"/>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a:srcRect r="62264" b="4139"/>
          <a:stretch>
            <a:fillRect/>
          </a:stretch>
        </p:blipFill>
        <p:spPr bwMode="auto">
          <a:xfrm>
            <a:off x="5943600" y="152400"/>
            <a:ext cx="3084286" cy="6477000"/>
          </a:xfrm>
          <a:prstGeom prst="rect">
            <a:avLst/>
          </a:prstGeom>
          <a:noFill/>
          <a:ln w="9525">
            <a:noFill/>
            <a:miter lim="800000"/>
            <a:headEnd/>
            <a:tailEnd/>
          </a:ln>
          <a:effectLst/>
        </p:spPr>
      </p:pic>
      <p:pic>
        <p:nvPicPr>
          <p:cNvPr id="7" name="Picture 4"/>
          <p:cNvPicPr>
            <a:picLocks noChangeAspect="1" noChangeArrowheads="1"/>
          </p:cNvPicPr>
          <p:nvPr/>
        </p:nvPicPr>
        <p:blipFill>
          <a:blip r:embed="rId4"/>
          <a:srcRect l="35849" b="58917"/>
          <a:stretch>
            <a:fillRect/>
          </a:stretch>
        </p:blipFill>
        <p:spPr bwMode="auto">
          <a:xfrm>
            <a:off x="16935" y="3697941"/>
            <a:ext cx="5825067" cy="30838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p:cNvPicPr>
            <a:picLocks noGrp="1" noChangeAspect="1" noChangeArrowheads="1"/>
          </p:cNvPicPr>
          <p:nvPr>
            <p:ph idx="1"/>
          </p:nvPr>
        </p:nvPicPr>
        <p:blipFill>
          <a:blip r:embed="rId3"/>
          <a:srcRect/>
          <a:stretch>
            <a:fillRect/>
          </a:stretch>
        </p:blipFill>
        <p:spPr bwMode="auto">
          <a:xfrm>
            <a:off x="533400" y="93821"/>
            <a:ext cx="7086600" cy="66141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314" name="Picture 2"/>
          <p:cNvPicPr>
            <a:picLocks noGrp="1" noChangeAspect="1" noChangeArrowheads="1"/>
          </p:cNvPicPr>
          <p:nvPr>
            <p:ph idx="1"/>
          </p:nvPr>
        </p:nvPicPr>
        <p:blipFill>
          <a:blip r:embed="rId3"/>
          <a:srcRect/>
          <a:stretch>
            <a:fillRect/>
          </a:stretch>
        </p:blipFill>
        <p:spPr bwMode="auto">
          <a:xfrm>
            <a:off x="1714500" y="1681956"/>
            <a:ext cx="5715000" cy="4362450"/>
          </a:xfrm>
          <a:prstGeom prst="rect">
            <a:avLst/>
          </a:prstGeom>
          <a:noFill/>
          <a:ln w="9525">
            <a:noFill/>
            <a:miter lim="800000"/>
            <a:headEnd/>
            <a:tailEnd/>
          </a:ln>
          <a:effectLst/>
        </p:spPr>
      </p:pic>
      <p:sp>
        <p:nvSpPr>
          <p:cNvPr id="5" name="TextBox 4"/>
          <p:cNvSpPr txBox="1"/>
          <p:nvPr/>
        </p:nvSpPr>
        <p:spPr>
          <a:xfrm>
            <a:off x="1524000" y="6324600"/>
            <a:ext cx="5943600" cy="369332"/>
          </a:xfrm>
          <a:prstGeom prst="rect">
            <a:avLst/>
          </a:prstGeom>
          <a:noFill/>
        </p:spPr>
        <p:txBody>
          <a:bodyPr wrap="square" rtlCol="0">
            <a:spAutoFit/>
          </a:bodyPr>
          <a:lstStyle/>
          <a:p>
            <a:pPr algn="ctr"/>
            <a:r>
              <a:rPr lang="en-IN" dirty="0" smtClean="0"/>
              <a:t>Axial T2-weighted MR </a:t>
            </a:r>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4338" name="Picture 2"/>
          <p:cNvPicPr>
            <a:picLocks noGrp="1" noChangeAspect="1" noChangeArrowheads="1"/>
          </p:cNvPicPr>
          <p:nvPr>
            <p:ph idx="1"/>
          </p:nvPr>
        </p:nvPicPr>
        <p:blipFill>
          <a:blip r:embed="rId3"/>
          <a:srcRect/>
          <a:stretch>
            <a:fillRect/>
          </a:stretch>
        </p:blipFill>
        <p:spPr bwMode="auto">
          <a:xfrm>
            <a:off x="1714500" y="1853406"/>
            <a:ext cx="5715000" cy="4019550"/>
          </a:xfrm>
          <a:prstGeom prst="rect">
            <a:avLst/>
          </a:prstGeom>
          <a:noFill/>
          <a:ln w="9525">
            <a:noFill/>
            <a:miter lim="800000"/>
            <a:headEnd/>
            <a:tailEnd/>
          </a:ln>
          <a:effectLst/>
        </p:spPr>
      </p:pic>
      <p:sp>
        <p:nvSpPr>
          <p:cNvPr id="5" name="TextBox 4"/>
          <p:cNvSpPr txBox="1"/>
          <p:nvPr/>
        </p:nvSpPr>
        <p:spPr>
          <a:xfrm>
            <a:off x="1371600" y="6172200"/>
            <a:ext cx="6477000" cy="369332"/>
          </a:xfrm>
          <a:prstGeom prst="rect">
            <a:avLst/>
          </a:prstGeom>
          <a:noFill/>
        </p:spPr>
        <p:txBody>
          <a:bodyPr wrap="square" rtlCol="0">
            <a:spAutoFit/>
          </a:bodyPr>
          <a:lstStyle/>
          <a:p>
            <a:pPr algn="ctr"/>
            <a:r>
              <a:rPr lang="en-IN" dirty="0" smtClean="0"/>
              <a:t>Sagittal T1 SE (A) and FSTIR (B) MR images </a:t>
            </a:r>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5362" name="Picture 2"/>
          <p:cNvPicPr>
            <a:picLocks noGrp="1" noChangeAspect="1" noChangeArrowheads="1"/>
          </p:cNvPicPr>
          <p:nvPr>
            <p:ph idx="1"/>
          </p:nvPr>
        </p:nvPicPr>
        <p:blipFill>
          <a:blip r:embed="rId3"/>
          <a:srcRect/>
          <a:stretch>
            <a:fillRect/>
          </a:stretch>
        </p:blipFill>
        <p:spPr bwMode="auto">
          <a:xfrm>
            <a:off x="136200" y="1524000"/>
            <a:ext cx="8855400" cy="3453606"/>
          </a:xfrm>
          <a:prstGeom prst="rect">
            <a:avLst/>
          </a:prstGeom>
          <a:noFill/>
          <a:ln w="9525">
            <a:noFill/>
            <a:miter lim="800000"/>
            <a:headEnd/>
            <a:tailEnd/>
          </a:ln>
          <a:effectLst/>
        </p:spPr>
      </p:pic>
      <p:sp>
        <p:nvSpPr>
          <p:cNvPr id="5" name="TextBox 4"/>
          <p:cNvSpPr txBox="1"/>
          <p:nvPr/>
        </p:nvSpPr>
        <p:spPr>
          <a:xfrm>
            <a:off x="0" y="5410200"/>
            <a:ext cx="8915400" cy="369332"/>
          </a:xfrm>
          <a:prstGeom prst="rect">
            <a:avLst/>
          </a:prstGeom>
          <a:noFill/>
        </p:spPr>
        <p:txBody>
          <a:bodyPr wrap="square" rtlCol="0">
            <a:spAutoFit/>
          </a:bodyPr>
          <a:lstStyle/>
          <a:p>
            <a:r>
              <a:rPr lang="en-US" dirty="0" smtClean="0"/>
              <a:t>A &amp; B                                                                                                                      DIFFERENT CASE    </a:t>
            </a:r>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6386" name="Picture 2"/>
          <p:cNvPicPr>
            <a:picLocks noGrp="1" noChangeAspect="1" noChangeArrowheads="1"/>
          </p:cNvPicPr>
          <p:nvPr>
            <p:ph idx="1"/>
          </p:nvPr>
        </p:nvPicPr>
        <p:blipFill>
          <a:blip r:embed="rId3"/>
          <a:srcRect/>
          <a:stretch>
            <a:fillRect/>
          </a:stretch>
        </p:blipFill>
        <p:spPr bwMode="auto">
          <a:xfrm>
            <a:off x="438734" y="289719"/>
            <a:ext cx="8324266" cy="5882481"/>
          </a:xfrm>
          <a:prstGeom prst="rect">
            <a:avLst/>
          </a:prstGeom>
          <a:noFill/>
          <a:ln w="9525">
            <a:noFill/>
            <a:miter lim="800000"/>
            <a:headEnd/>
            <a:tailEnd/>
          </a:ln>
          <a:effectLst/>
        </p:spPr>
      </p:pic>
      <p:sp>
        <p:nvSpPr>
          <p:cNvPr id="5" name="TextBox 4"/>
          <p:cNvSpPr txBox="1"/>
          <p:nvPr/>
        </p:nvSpPr>
        <p:spPr>
          <a:xfrm>
            <a:off x="304800" y="6172200"/>
            <a:ext cx="8458200" cy="369332"/>
          </a:xfrm>
          <a:prstGeom prst="rect">
            <a:avLst/>
          </a:prstGeom>
          <a:noFill/>
        </p:spPr>
        <p:txBody>
          <a:bodyPr wrap="square" rtlCol="0">
            <a:spAutoFit/>
          </a:bodyPr>
          <a:lstStyle/>
          <a:p>
            <a:r>
              <a:rPr lang="en-US" dirty="0" smtClean="0"/>
              <a:t>                               T2W                                                                             T1W</a:t>
            </a:r>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7410" name="Picture 2"/>
          <p:cNvPicPr>
            <a:picLocks noGrp="1" noChangeAspect="1" noChangeArrowheads="1"/>
          </p:cNvPicPr>
          <p:nvPr>
            <p:ph idx="1"/>
          </p:nvPr>
        </p:nvPicPr>
        <p:blipFill>
          <a:blip r:embed="rId3"/>
          <a:srcRect/>
          <a:stretch>
            <a:fillRect/>
          </a:stretch>
        </p:blipFill>
        <p:spPr bwMode="auto">
          <a:xfrm>
            <a:off x="45509" y="1828800"/>
            <a:ext cx="9022291" cy="2977356"/>
          </a:xfrm>
          <a:prstGeom prst="rect">
            <a:avLst/>
          </a:prstGeom>
          <a:noFill/>
          <a:ln w="9525">
            <a:noFill/>
            <a:miter lim="800000"/>
            <a:headEnd/>
            <a:tailEnd/>
          </a:ln>
          <a:effectLst/>
        </p:spPr>
      </p:pic>
      <p:sp>
        <p:nvSpPr>
          <p:cNvPr id="5" name="TextBox 4"/>
          <p:cNvSpPr txBox="1"/>
          <p:nvPr/>
        </p:nvSpPr>
        <p:spPr>
          <a:xfrm>
            <a:off x="381000" y="5410200"/>
            <a:ext cx="7543800" cy="369332"/>
          </a:xfrm>
          <a:prstGeom prst="rect">
            <a:avLst/>
          </a:prstGeom>
          <a:noFill/>
        </p:spPr>
        <p:txBody>
          <a:bodyPr wrap="square" rtlCol="0">
            <a:spAutoFit/>
          </a:bodyPr>
          <a:lstStyle/>
          <a:p>
            <a:pPr algn="ctr"/>
            <a:r>
              <a:rPr lang="en-IN" dirty="0" smtClean="0"/>
              <a:t>A Axial T2W, B and C sagittal T2 and T1W MR images</a:t>
            </a:r>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8434" name="Picture 2"/>
          <p:cNvPicPr>
            <a:picLocks noGrp="1" noChangeAspect="1" noChangeArrowheads="1"/>
          </p:cNvPicPr>
          <p:nvPr>
            <p:ph idx="1"/>
          </p:nvPr>
        </p:nvPicPr>
        <p:blipFill>
          <a:blip r:embed="rId3"/>
          <a:srcRect/>
          <a:stretch>
            <a:fillRect/>
          </a:stretch>
        </p:blipFill>
        <p:spPr bwMode="auto">
          <a:xfrm>
            <a:off x="2648465" y="1600200"/>
            <a:ext cx="3847069" cy="4525963"/>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1965879" y="1600200"/>
            <a:ext cx="5212241" cy="4525963"/>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9458" name="Picture 2"/>
          <p:cNvPicPr>
            <a:picLocks noGrp="1" noChangeAspect="1" noChangeArrowheads="1"/>
          </p:cNvPicPr>
          <p:nvPr>
            <p:ph idx="1"/>
          </p:nvPr>
        </p:nvPicPr>
        <p:blipFill>
          <a:blip r:embed="rId3"/>
          <a:srcRect/>
          <a:stretch>
            <a:fillRect/>
          </a:stretch>
        </p:blipFill>
        <p:spPr bwMode="auto">
          <a:xfrm>
            <a:off x="1995550" y="1600200"/>
            <a:ext cx="5152899" cy="4525963"/>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482" name="Picture 2"/>
          <p:cNvPicPr>
            <a:picLocks noGrp="1" noChangeAspect="1" noChangeArrowheads="1"/>
          </p:cNvPicPr>
          <p:nvPr>
            <p:ph idx="1"/>
          </p:nvPr>
        </p:nvPicPr>
        <p:blipFill>
          <a:blip r:embed="rId3"/>
          <a:srcRect/>
          <a:stretch>
            <a:fillRect/>
          </a:stretch>
        </p:blipFill>
        <p:spPr bwMode="auto">
          <a:xfrm>
            <a:off x="265173" y="609600"/>
            <a:ext cx="8650227" cy="4858544"/>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1506" name="Picture 2"/>
          <p:cNvPicPr>
            <a:picLocks noGrp="1" noChangeAspect="1" noChangeArrowheads="1"/>
          </p:cNvPicPr>
          <p:nvPr>
            <p:ph idx="1"/>
          </p:nvPr>
        </p:nvPicPr>
        <p:blipFill>
          <a:blip r:embed="rId3"/>
          <a:srcRect/>
          <a:stretch>
            <a:fillRect/>
          </a:stretch>
        </p:blipFill>
        <p:spPr bwMode="auto">
          <a:xfrm>
            <a:off x="1383785" y="1752601"/>
            <a:ext cx="6845815" cy="36012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2530" name="Picture 2"/>
          <p:cNvPicPr>
            <a:picLocks noGrp="1" noChangeAspect="1" noChangeArrowheads="1"/>
          </p:cNvPicPr>
          <p:nvPr>
            <p:ph idx="1"/>
          </p:nvPr>
        </p:nvPicPr>
        <p:blipFill>
          <a:blip r:embed="rId3"/>
          <a:srcRect/>
          <a:stretch>
            <a:fillRect/>
          </a:stretch>
        </p:blipFill>
        <p:spPr bwMode="auto">
          <a:xfrm>
            <a:off x="82698" y="1295400"/>
            <a:ext cx="8985102" cy="3639344"/>
          </a:xfrm>
          <a:prstGeom prst="rect">
            <a:avLst/>
          </a:prstGeom>
          <a:noFill/>
          <a:ln w="9525">
            <a:noFill/>
            <a:miter lim="800000"/>
            <a:headEnd/>
            <a:tailEnd/>
          </a:ln>
          <a:effectLst/>
        </p:spPr>
      </p:pic>
      <p:sp>
        <p:nvSpPr>
          <p:cNvPr id="5" name="TextBox 4"/>
          <p:cNvSpPr txBox="1"/>
          <p:nvPr/>
        </p:nvSpPr>
        <p:spPr>
          <a:xfrm>
            <a:off x="762000" y="5181600"/>
            <a:ext cx="7467600" cy="646331"/>
          </a:xfrm>
          <a:prstGeom prst="rect">
            <a:avLst/>
          </a:prstGeom>
          <a:noFill/>
        </p:spPr>
        <p:txBody>
          <a:bodyPr wrap="square" rtlCol="0">
            <a:spAutoFit/>
          </a:bodyPr>
          <a:lstStyle/>
          <a:p>
            <a:pPr algn="ctr"/>
            <a:r>
              <a:rPr lang="en-IN" dirty="0" smtClean="0"/>
              <a:t>Pre and post modified Valsalva </a:t>
            </a:r>
            <a:r>
              <a:rPr lang="en-IN" dirty="0" err="1" smtClean="0"/>
              <a:t>maneuver</a:t>
            </a:r>
            <a:endParaRPr lang="en-IN" dirty="0" smtClean="0"/>
          </a:p>
          <a:p>
            <a:pPr algn="ctr"/>
            <a:endParaRPr lang="en-I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3554" name="Picture 2"/>
          <p:cNvPicPr>
            <a:picLocks noGrp="1" noChangeAspect="1" noChangeArrowheads="1"/>
          </p:cNvPicPr>
          <p:nvPr>
            <p:ph idx="1"/>
          </p:nvPr>
        </p:nvPicPr>
        <p:blipFill>
          <a:blip r:embed="rId3"/>
          <a:srcRect/>
          <a:stretch>
            <a:fillRect/>
          </a:stretch>
        </p:blipFill>
        <p:spPr bwMode="auto">
          <a:xfrm>
            <a:off x="419687" y="2286000"/>
            <a:ext cx="8425831" cy="3200400"/>
          </a:xfrm>
          <a:prstGeom prst="rect">
            <a:avLst/>
          </a:prstGeom>
          <a:noFill/>
          <a:ln w="9525">
            <a:noFill/>
            <a:miter lim="800000"/>
            <a:headEnd/>
            <a:tailEnd/>
          </a:ln>
          <a:effectLst/>
        </p:spPr>
      </p:pic>
      <p:sp>
        <p:nvSpPr>
          <p:cNvPr id="6" name="TextBox 5"/>
          <p:cNvSpPr txBox="1"/>
          <p:nvPr/>
        </p:nvSpPr>
        <p:spPr>
          <a:xfrm>
            <a:off x="457200" y="5943600"/>
            <a:ext cx="8153400" cy="369332"/>
          </a:xfrm>
          <a:prstGeom prst="rect">
            <a:avLst/>
          </a:prstGeom>
          <a:noFill/>
        </p:spPr>
        <p:txBody>
          <a:bodyPr wrap="square" rtlCol="0">
            <a:spAutoFit/>
          </a:bodyPr>
          <a:lstStyle/>
          <a:p>
            <a:pPr algn="ctr"/>
            <a:r>
              <a:rPr lang="en-IN" dirty="0" smtClean="0"/>
              <a:t>Pre and post modified Valsalva </a:t>
            </a:r>
            <a:r>
              <a:rPr lang="en-IN" dirty="0" err="1" smtClean="0"/>
              <a:t>maneuver</a:t>
            </a:r>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4578" name="Picture 2"/>
          <p:cNvPicPr>
            <a:picLocks noGrp="1" noChangeAspect="1" noChangeArrowheads="1"/>
          </p:cNvPicPr>
          <p:nvPr>
            <p:ph idx="1"/>
          </p:nvPr>
        </p:nvPicPr>
        <p:blipFill>
          <a:blip r:embed="rId3"/>
          <a:srcRect/>
          <a:stretch>
            <a:fillRect/>
          </a:stretch>
        </p:blipFill>
        <p:spPr bwMode="auto">
          <a:xfrm>
            <a:off x="2536667" y="1676400"/>
            <a:ext cx="4321333" cy="3910806"/>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2958466" y="1600200"/>
            <a:ext cx="3227068" cy="4525963"/>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3"/>
          <a:srcRect/>
          <a:stretch>
            <a:fillRect/>
          </a:stretch>
        </p:blipFill>
        <p:spPr bwMode="auto">
          <a:xfrm>
            <a:off x="1738312" y="2124869"/>
            <a:ext cx="5667375" cy="3476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3"/>
          <a:srcRect/>
          <a:stretch>
            <a:fillRect/>
          </a:stretch>
        </p:blipFill>
        <p:spPr bwMode="auto">
          <a:xfrm>
            <a:off x="2667000" y="2543969"/>
            <a:ext cx="3810000" cy="2638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3"/>
          <a:srcRect/>
          <a:stretch>
            <a:fillRect/>
          </a:stretch>
        </p:blipFill>
        <p:spPr bwMode="auto">
          <a:xfrm>
            <a:off x="2667000" y="2234406"/>
            <a:ext cx="3810000" cy="3257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3"/>
          <a:srcRect/>
          <a:stretch>
            <a:fillRect/>
          </a:stretch>
        </p:blipFill>
        <p:spPr bwMode="auto">
          <a:xfrm>
            <a:off x="2316562" y="1600200"/>
            <a:ext cx="4510876" cy="4525963"/>
          </a:xfrm>
          <a:prstGeom prst="rect">
            <a:avLst/>
          </a:prstGeom>
          <a:noFill/>
          <a:ln w="9525">
            <a:noFill/>
            <a:miter lim="800000"/>
            <a:headEnd/>
            <a:tailEnd/>
          </a:ln>
          <a:effectLst/>
        </p:spPr>
      </p:pic>
      <p:sp>
        <p:nvSpPr>
          <p:cNvPr id="5" name="TextBox 4"/>
          <p:cNvSpPr txBox="1"/>
          <p:nvPr/>
        </p:nvSpPr>
        <p:spPr>
          <a:xfrm>
            <a:off x="1905000" y="6248400"/>
            <a:ext cx="5410200" cy="369332"/>
          </a:xfrm>
          <a:prstGeom prst="rect">
            <a:avLst/>
          </a:prstGeom>
          <a:noFill/>
        </p:spPr>
        <p:txBody>
          <a:bodyPr wrap="square" rtlCol="0">
            <a:spAutoFit/>
          </a:bodyPr>
          <a:lstStyle/>
          <a:p>
            <a:pPr algn="ctr"/>
            <a:r>
              <a:rPr lang="en-IN" b="1" dirty="0" smtClean="0"/>
              <a:t>axial FSE T2-weighted image. </a:t>
            </a:r>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3"/>
          <a:srcRect/>
          <a:stretch>
            <a:fillRect/>
          </a:stretch>
        </p:blipFill>
        <p:spPr bwMode="auto">
          <a:xfrm>
            <a:off x="2667000" y="2543969"/>
            <a:ext cx="3810000" cy="2638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3"/>
          <a:srcRect/>
          <a:stretch>
            <a:fillRect/>
          </a:stretch>
        </p:blipFill>
        <p:spPr bwMode="auto">
          <a:xfrm>
            <a:off x="1738312" y="2467769"/>
            <a:ext cx="5667375" cy="2790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3"/>
          <a:srcRect/>
          <a:stretch>
            <a:fillRect/>
          </a:stretch>
        </p:blipFill>
        <p:spPr bwMode="auto">
          <a:xfrm>
            <a:off x="1952625" y="2401094"/>
            <a:ext cx="5238750" cy="2924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3"/>
          <a:srcRect/>
          <a:stretch>
            <a:fillRect/>
          </a:stretch>
        </p:blipFill>
        <p:spPr bwMode="auto">
          <a:xfrm>
            <a:off x="1738312" y="2829719"/>
            <a:ext cx="5667375" cy="2066925"/>
          </a:xfrm>
          <a:prstGeom prst="rect">
            <a:avLst/>
          </a:prstGeom>
          <a:noFill/>
          <a:ln w="9525">
            <a:noFill/>
            <a:miter lim="800000"/>
            <a:headEnd/>
            <a:tailEnd/>
          </a:ln>
          <a:effectLst/>
        </p:spPr>
      </p:pic>
      <p:sp>
        <p:nvSpPr>
          <p:cNvPr id="5" name="TextBox 4"/>
          <p:cNvSpPr txBox="1"/>
          <p:nvPr/>
        </p:nvSpPr>
        <p:spPr>
          <a:xfrm>
            <a:off x="0" y="5410200"/>
            <a:ext cx="8610600" cy="369332"/>
          </a:xfrm>
          <a:prstGeom prst="rect">
            <a:avLst/>
          </a:prstGeom>
          <a:noFill/>
        </p:spPr>
        <p:txBody>
          <a:bodyPr wrap="square" rtlCol="0">
            <a:spAutoFit/>
          </a:bodyPr>
          <a:lstStyle/>
          <a:p>
            <a:pPr algn="ctr"/>
            <a:r>
              <a:rPr lang="en-IN" dirty="0" smtClean="0"/>
              <a:t>Enhanced fat-saturation (A) and T2-weighted (B) magnetic resonance images </a:t>
            </a:r>
            <a:endParaRPr lang="en-I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3"/>
          <a:srcRect/>
          <a:stretch>
            <a:fillRect/>
          </a:stretch>
        </p:blipFill>
        <p:spPr bwMode="auto">
          <a:xfrm>
            <a:off x="2667000" y="2501106"/>
            <a:ext cx="3810000" cy="2724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Grp="1" noChangeAspect="1" noChangeArrowheads="1"/>
          </p:cNvPicPr>
          <p:nvPr>
            <p:ph idx="1"/>
          </p:nvPr>
        </p:nvPicPr>
        <p:blipFill>
          <a:blip r:embed="rId3"/>
          <a:srcRect/>
          <a:stretch>
            <a:fillRect/>
          </a:stretch>
        </p:blipFill>
        <p:spPr bwMode="auto">
          <a:xfrm>
            <a:off x="2667000" y="2191544"/>
            <a:ext cx="3810000" cy="3343275"/>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6" name="Picture 2"/>
          <p:cNvPicPr>
            <a:picLocks noGrp="1" noChangeAspect="1" noChangeArrowheads="1"/>
          </p:cNvPicPr>
          <p:nvPr>
            <p:ph idx="1"/>
          </p:nvPr>
        </p:nvPicPr>
        <p:blipFill>
          <a:blip r:embed="rId3"/>
          <a:srcRect/>
          <a:stretch>
            <a:fillRect/>
          </a:stretch>
        </p:blipFill>
        <p:spPr bwMode="auto">
          <a:xfrm>
            <a:off x="1738312" y="2258219"/>
            <a:ext cx="5667375" cy="3209925"/>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p:cNvPicPr>
            <a:picLocks noGrp="1" noChangeAspect="1" noChangeArrowheads="1"/>
          </p:cNvPicPr>
          <p:nvPr>
            <p:ph idx="1"/>
          </p:nvPr>
        </p:nvPicPr>
        <p:blipFill>
          <a:blip r:embed="rId3"/>
          <a:srcRect/>
          <a:stretch>
            <a:fillRect/>
          </a:stretch>
        </p:blipFill>
        <p:spPr bwMode="auto">
          <a:xfrm>
            <a:off x="2667000" y="1658144"/>
            <a:ext cx="3810000" cy="4410075"/>
          </a:xfrm>
          <a:prstGeom prst="rect">
            <a:avLst/>
          </a:prstGeom>
          <a:noFill/>
          <a:ln w="9525">
            <a:noFill/>
            <a:miter lim="800000"/>
            <a:headEnd/>
            <a:tailEnd/>
          </a:ln>
          <a:effectLst/>
        </p:spPr>
      </p:pic>
      <p:sp>
        <p:nvSpPr>
          <p:cNvPr id="5" name="TextBox 4"/>
          <p:cNvSpPr txBox="1"/>
          <p:nvPr/>
        </p:nvSpPr>
        <p:spPr>
          <a:xfrm>
            <a:off x="1905000" y="6324600"/>
            <a:ext cx="5562600" cy="369332"/>
          </a:xfrm>
          <a:prstGeom prst="rect">
            <a:avLst/>
          </a:prstGeom>
          <a:noFill/>
        </p:spPr>
        <p:txBody>
          <a:bodyPr wrap="square" rtlCol="0">
            <a:spAutoFit/>
          </a:bodyPr>
          <a:lstStyle/>
          <a:p>
            <a:pPr algn="ctr"/>
            <a:r>
              <a:rPr lang="en-IN" dirty="0" smtClean="0"/>
              <a:t>Fat-saturated, T1-weighted magnetic resonance image </a:t>
            </a:r>
            <a:endParaRPr lang="en-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314" name="Picture 2"/>
          <p:cNvPicPr>
            <a:picLocks noGrp="1" noChangeAspect="1" noChangeArrowheads="1"/>
          </p:cNvPicPr>
          <p:nvPr>
            <p:ph idx="1"/>
          </p:nvPr>
        </p:nvPicPr>
        <p:blipFill>
          <a:blip r:embed="rId3"/>
          <a:srcRect/>
          <a:stretch>
            <a:fillRect/>
          </a:stretch>
        </p:blipFill>
        <p:spPr bwMode="auto">
          <a:xfrm>
            <a:off x="2943956" y="1600200"/>
            <a:ext cx="3256088" cy="4525963"/>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4338" name="Picture 2"/>
          <p:cNvPicPr>
            <a:picLocks noGrp="1" noChangeAspect="1" noChangeArrowheads="1"/>
          </p:cNvPicPr>
          <p:nvPr>
            <p:ph idx="1"/>
          </p:nvPr>
        </p:nvPicPr>
        <p:blipFill>
          <a:blip r:embed="rId3"/>
          <a:srcRect/>
          <a:stretch>
            <a:fillRect/>
          </a:stretch>
        </p:blipFill>
        <p:spPr bwMode="auto">
          <a:xfrm>
            <a:off x="1738312" y="2382044"/>
            <a:ext cx="5667375" cy="2962275"/>
          </a:xfrm>
          <a:prstGeom prst="rect">
            <a:avLst/>
          </a:prstGeom>
          <a:noFill/>
          <a:ln w="9525">
            <a:noFill/>
            <a:miter lim="800000"/>
            <a:headEnd/>
            <a:tailEnd/>
          </a:ln>
          <a:effectLst/>
        </p:spPr>
      </p:pic>
      <p:sp>
        <p:nvSpPr>
          <p:cNvPr id="5" name="TextBox 4"/>
          <p:cNvSpPr txBox="1"/>
          <p:nvPr/>
        </p:nvSpPr>
        <p:spPr>
          <a:xfrm>
            <a:off x="228600" y="5943600"/>
            <a:ext cx="8610600" cy="369332"/>
          </a:xfrm>
          <a:prstGeom prst="rect">
            <a:avLst/>
          </a:prstGeom>
          <a:noFill/>
        </p:spPr>
        <p:txBody>
          <a:bodyPr wrap="square" rtlCol="0">
            <a:spAutoFit/>
          </a:bodyPr>
          <a:lstStyle/>
          <a:p>
            <a:pPr algn="ctr"/>
            <a:r>
              <a:rPr lang="en-IN" dirty="0" smtClean="0"/>
              <a:t>Enhanced T1-weighted (A) and T2-weighted (B) images </a:t>
            </a:r>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3"/>
          <a:srcRect/>
          <a:stretch>
            <a:fillRect/>
          </a:stretch>
        </p:blipFill>
        <p:spPr bwMode="auto">
          <a:xfrm>
            <a:off x="1714500" y="2467769"/>
            <a:ext cx="5715000" cy="2790825"/>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5362" name="Picture 2"/>
          <p:cNvPicPr>
            <a:picLocks noGrp="1" noChangeAspect="1" noChangeArrowheads="1"/>
          </p:cNvPicPr>
          <p:nvPr>
            <p:ph idx="1"/>
          </p:nvPr>
        </p:nvPicPr>
        <p:blipFill>
          <a:blip r:embed="rId3"/>
          <a:srcRect/>
          <a:stretch>
            <a:fillRect/>
          </a:stretch>
        </p:blipFill>
        <p:spPr bwMode="auto">
          <a:xfrm>
            <a:off x="1738312" y="2105819"/>
            <a:ext cx="5667375" cy="3514725"/>
          </a:xfrm>
          <a:prstGeom prst="rect">
            <a:avLst/>
          </a:prstGeom>
          <a:noFill/>
          <a:ln w="9525">
            <a:noFill/>
            <a:miter lim="800000"/>
            <a:headEnd/>
            <a:tailEnd/>
          </a:ln>
          <a:effectLst/>
        </p:spPr>
      </p:pic>
      <p:sp>
        <p:nvSpPr>
          <p:cNvPr id="5" name="TextBox 4"/>
          <p:cNvSpPr txBox="1"/>
          <p:nvPr/>
        </p:nvSpPr>
        <p:spPr>
          <a:xfrm>
            <a:off x="1143000" y="5943600"/>
            <a:ext cx="6934200" cy="369332"/>
          </a:xfrm>
          <a:prstGeom prst="rect">
            <a:avLst/>
          </a:prstGeom>
          <a:noFill/>
        </p:spPr>
        <p:txBody>
          <a:bodyPr wrap="square" rtlCol="0">
            <a:spAutoFit/>
          </a:bodyPr>
          <a:lstStyle/>
          <a:p>
            <a:pPr algn="ctr"/>
            <a:r>
              <a:rPr lang="en-US" dirty="0" smtClean="0"/>
              <a:t>T1W CE &amp; T2W</a:t>
            </a:r>
            <a:endParaRPr lang="en-IN"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6386" name="Picture 2"/>
          <p:cNvPicPr>
            <a:picLocks noGrp="1" noChangeAspect="1" noChangeArrowheads="1"/>
          </p:cNvPicPr>
          <p:nvPr>
            <p:ph idx="1"/>
          </p:nvPr>
        </p:nvPicPr>
        <p:blipFill>
          <a:blip r:embed="rId3"/>
          <a:srcRect/>
          <a:stretch>
            <a:fillRect/>
          </a:stretch>
        </p:blipFill>
        <p:spPr bwMode="auto">
          <a:xfrm>
            <a:off x="91265" y="1752600"/>
            <a:ext cx="8900335" cy="3096419"/>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3"/>
          <a:srcRect/>
          <a:stretch>
            <a:fillRect/>
          </a:stretch>
        </p:blipFill>
        <p:spPr bwMode="auto">
          <a:xfrm>
            <a:off x="1985735" y="1600200"/>
            <a:ext cx="5172529" cy="4525963"/>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3"/>
          <a:srcRect/>
          <a:stretch>
            <a:fillRect/>
          </a:stretch>
        </p:blipFill>
        <p:spPr bwMode="auto">
          <a:xfrm>
            <a:off x="674324" y="1828800"/>
            <a:ext cx="7860076" cy="3196431"/>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3"/>
          <a:srcRect/>
          <a:stretch>
            <a:fillRect/>
          </a:stretch>
        </p:blipFill>
        <p:spPr bwMode="auto">
          <a:xfrm>
            <a:off x="1714500" y="2391569"/>
            <a:ext cx="5715000" cy="294322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3"/>
          <a:srcRect/>
          <a:stretch>
            <a:fillRect/>
          </a:stretch>
        </p:blipFill>
        <p:spPr bwMode="auto">
          <a:xfrm>
            <a:off x="1714500" y="2391569"/>
            <a:ext cx="5715000" cy="2943225"/>
          </a:xfrm>
          <a:prstGeom prst="rect">
            <a:avLst/>
          </a:prstGeom>
          <a:noFill/>
          <a:ln w="9525">
            <a:noFill/>
            <a:miter lim="800000"/>
            <a:headEnd/>
            <a:tailEnd/>
          </a:ln>
          <a:effectLst/>
        </p:spPr>
      </p:pic>
      <p:sp>
        <p:nvSpPr>
          <p:cNvPr id="5" name="TextBox 4"/>
          <p:cNvSpPr txBox="1"/>
          <p:nvPr/>
        </p:nvSpPr>
        <p:spPr>
          <a:xfrm>
            <a:off x="1600200" y="5791200"/>
            <a:ext cx="5943600" cy="369332"/>
          </a:xfrm>
          <a:prstGeom prst="rect">
            <a:avLst/>
          </a:prstGeom>
          <a:noFill/>
        </p:spPr>
        <p:txBody>
          <a:bodyPr wrap="square" rtlCol="0">
            <a:spAutoFit/>
          </a:bodyPr>
          <a:lstStyle/>
          <a:p>
            <a:pPr algn="ctr"/>
            <a:r>
              <a:rPr lang="en-IN" dirty="0" smtClean="0"/>
              <a:t>(A) coronal T1 and (B) GE images. </a:t>
            </a:r>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3"/>
          <a:srcRect/>
          <a:stretch>
            <a:fillRect/>
          </a:stretch>
        </p:blipFill>
        <p:spPr bwMode="auto">
          <a:xfrm>
            <a:off x="1118534" y="427037"/>
            <a:ext cx="7034866" cy="5897563"/>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1512</Words>
  <Application>Microsoft Office PowerPoint</Application>
  <PresentationFormat>On-screen Show (4:3)</PresentationFormat>
  <Paragraphs>99</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SPOTS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SPOTS</dc:title>
  <dc:creator>DR.Rakesh Gupta</dc:creator>
  <cp:lastModifiedBy>gh</cp:lastModifiedBy>
  <cp:revision>6</cp:revision>
  <dcterms:created xsi:type="dcterms:W3CDTF">2006-08-16T00:00:00Z</dcterms:created>
  <dcterms:modified xsi:type="dcterms:W3CDTF">2010-08-12T17:11:19Z</dcterms:modified>
</cp:coreProperties>
</file>