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4252" autoAdjust="0"/>
  </p:normalViewPr>
  <p:slideViewPr>
    <p:cSldViewPr>
      <p:cViewPr varScale="1">
        <p:scale>
          <a:sx n="58" d="100"/>
          <a:sy n="58" d="100"/>
        </p:scale>
        <p:origin x="-150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DE3A4-FE42-44AE-A368-A260820022E5}" type="datetimeFigureOut">
              <a:rPr lang="en-US" smtClean="0"/>
              <a:pPr/>
              <a:t>8/13/2010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3F308-1FB2-4947-8B99-82BD9857585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4-128 </a:t>
            </a:r>
            <a:r>
              <a:rPr lang="en-IN" b="1" dirty="0" smtClean="0"/>
              <a:t>Thrombosed internal jugular vein</a:t>
            </a:r>
            <a:r>
              <a:rPr lang="en-IN" dirty="0" smtClean="0"/>
              <a:t>. On the enhanced computed tomography image, the left internal jugular vein (arrow) fails to fill with contrast. The lumen is </a:t>
            </a:r>
            <a:r>
              <a:rPr lang="en-IN" dirty="0" err="1" smtClean="0"/>
              <a:t>hypodense</a:t>
            </a:r>
            <a:r>
              <a:rPr lang="en-IN" dirty="0" smtClean="0"/>
              <a:t>. Surrounding soft tissue planes are preserved, indicating a lack of </a:t>
            </a:r>
            <a:r>
              <a:rPr lang="en-IN" dirty="0" err="1" smtClean="0"/>
              <a:t>radiologically</a:t>
            </a:r>
            <a:r>
              <a:rPr lang="en-IN" dirty="0" smtClean="0"/>
              <a:t> evident inflammation. The tubular configuration of the lesion, established with several contiguous slices, confirms the diagnosis. Internal carotid arteries (C), right internal jugular vein (J).</a:t>
            </a:r>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5-17 A 78-year-old woman with a left lower lobe </a:t>
            </a:r>
            <a:r>
              <a:rPr lang="en-IN" dirty="0" err="1" smtClean="0"/>
              <a:t>spiculated</a:t>
            </a:r>
            <a:r>
              <a:rPr lang="en-IN" dirty="0" smtClean="0"/>
              <a:t> nodule. A: Initial 5-mm lung window shows the </a:t>
            </a:r>
            <a:r>
              <a:rPr lang="en-IN" dirty="0" err="1" smtClean="0"/>
              <a:t>spiculated</a:t>
            </a:r>
            <a:r>
              <a:rPr lang="en-IN" dirty="0" smtClean="0"/>
              <a:t> lesion that could represent a bronchogenic neoplasm. B: 5-mm soft-tissue window does not aid in narrowing the differential diagnosis. The mass appears to be soft tissue in attenuation. C: Targeted 1-mm reconstruction clearly shows fat (arrow) within the lesion. The </a:t>
            </a:r>
            <a:r>
              <a:rPr lang="en-IN" dirty="0" err="1" smtClean="0"/>
              <a:t>spiculated</a:t>
            </a:r>
            <a:r>
              <a:rPr lang="en-IN" dirty="0" smtClean="0"/>
              <a:t> nature of this fat-containing lesion is diagnostic for </a:t>
            </a:r>
            <a:r>
              <a:rPr lang="en-IN" b="1" dirty="0" smtClean="0"/>
              <a:t>lipoid pneumonia</a:t>
            </a:r>
            <a:r>
              <a:rPr lang="en-IN" dirty="0" smtClean="0"/>
              <a:t>.</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5-18 A 39-year-old with </a:t>
            </a:r>
            <a:r>
              <a:rPr lang="en-IN" b="1" dirty="0" smtClean="0"/>
              <a:t>hemorrhagic bronchogenic cyst</a:t>
            </a:r>
            <a:r>
              <a:rPr lang="en-IN" dirty="0" smtClean="0"/>
              <a:t>. A: Axial image shows the </a:t>
            </a:r>
            <a:r>
              <a:rPr lang="en-IN" dirty="0" err="1" smtClean="0"/>
              <a:t>subcarinal</a:t>
            </a:r>
            <a:r>
              <a:rPr lang="en-IN" dirty="0" smtClean="0"/>
              <a:t> mass (M) with contents slightly higher in attenuation than simple fluid. B, C: Coronal </a:t>
            </a:r>
            <a:r>
              <a:rPr lang="en-IN" dirty="0" err="1" smtClean="0"/>
              <a:t>multiplanar</a:t>
            </a:r>
            <a:r>
              <a:rPr lang="en-IN" dirty="0" smtClean="0"/>
              <a:t> reconstructions (MPR) show the </a:t>
            </a:r>
            <a:r>
              <a:rPr lang="en-IN" dirty="0" err="1" smtClean="0"/>
              <a:t>subcarinal</a:t>
            </a:r>
            <a:r>
              <a:rPr lang="en-IN" dirty="0" smtClean="0"/>
              <a:t> mass (M), which abuts the left atrium (LA). In this case, the MPR images allowed for greater confidence in the preoperative diagnosis of a bronchogenic cyst (see Fig. 5-2).</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5-19 A 42-year-old man with </a:t>
            </a:r>
            <a:r>
              <a:rPr lang="en-IN" b="1" dirty="0" err="1" smtClean="0"/>
              <a:t>tracheobronchopathia</a:t>
            </a:r>
            <a:r>
              <a:rPr lang="en-IN" b="1" dirty="0" smtClean="0"/>
              <a:t> </a:t>
            </a:r>
            <a:r>
              <a:rPr lang="en-IN" b="1" dirty="0" err="1" smtClean="0"/>
              <a:t>osteochondroplastica</a:t>
            </a:r>
            <a:r>
              <a:rPr lang="en-IN" b="1" dirty="0" smtClean="0"/>
              <a:t> (TPO). </a:t>
            </a:r>
            <a:r>
              <a:rPr lang="en-IN" dirty="0" smtClean="0"/>
              <a:t>A, B: Axial images show the classic high-attenuating </a:t>
            </a:r>
            <a:r>
              <a:rPr lang="en-IN" dirty="0" err="1" smtClean="0"/>
              <a:t>nodularity</a:t>
            </a:r>
            <a:r>
              <a:rPr lang="en-IN" dirty="0" smtClean="0"/>
              <a:t> of the </a:t>
            </a:r>
            <a:r>
              <a:rPr lang="en-IN" dirty="0" err="1" smtClean="0"/>
              <a:t>chondrus</a:t>
            </a:r>
            <a:r>
              <a:rPr lang="en-IN" dirty="0" smtClean="0"/>
              <a:t> portion of the trachea. The diagnosis can be made from these axial images. C, D: Coronal and sagittal </a:t>
            </a:r>
            <a:r>
              <a:rPr lang="en-IN" dirty="0" err="1" smtClean="0"/>
              <a:t>multiplanar</a:t>
            </a:r>
            <a:r>
              <a:rPr lang="en-IN" dirty="0" smtClean="0"/>
              <a:t> reconstruction images better delineate the </a:t>
            </a:r>
            <a:r>
              <a:rPr lang="en-IN" dirty="0" err="1" smtClean="0"/>
              <a:t>craniocaudal</a:t>
            </a:r>
            <a:r>
              <a:rPr lang="en-IN" dirty="0" smtClean="0"/>
              <a:t> extent of disease.</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5-23 A 53-year-old woman with stridor from prior intubation injury. A: Axial image clearly shows the area of </a:t>
            </a:r>
            <a:r>
              <a:rPr lang="en-IN" b="1" dirty="0" smtClean="0"/>
              <a:t>tracheal stenosis</a:t>
            </a:r>
            <a:r>
              <a:rPr lang="en-IN" dirty="0" smtClean="0"/>
              <a:t>. B: Volume-rendered virtual bronchoscopy with caudal perspective shows the area of stenosis (white arrow). These images can be useful in communicating the abnormality to the referring </a:t>
            </a:r>
            <a:r>
              <a:rPr lang="en-IN" dirty="0" err="1" smtClean="0"/>
              <a:t>bronchoscopist</a:t>
            </a:r>
            <a:r>
              <a:rPr lang="en-IN" dirty="0" smtClean="0"/>
              <a:t>. C: Virtual bronchographic image clearly shows the stenosis. These images are effective in delineating the entire trachea in one coronal image.</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5-25 A 46-year-old woman with a </a:t>
            </a:r>
            <a:r>
              <a:rPr lang="en-IN" b="1" dirty="0" smtClean="0"/>
              <a:t>right lower lobe carcinoid </a:t>
            </a:r>
            <a:r>
              <a:rPr lang="en-IN" b="1" dirty="0" err="1" smtClean="0"/>
              <a:t>tumor</a:t>
            </a:r>
            <a:r>
              <a:rPr lang="en-IN" dirty="0" smtClean="0"/>
              <a:t>. A: Axial image shows the </a:t>
            </a:r>
            <a:r>
              <a:rPr lang="en-IN" dirty="0" err="1" smtClean="0"/>
              <a:t>tumor</a:t>
            </a:r>
            <a:r>
              <a:rPr lang="en-IN" dirty="0" smtClean="0"/>
              <a:t>, which has an endobronchial component. B: Coronal </a:t>
            </a:r>
            <a:r>
              <a:rPr lang="en-IN" dirty="0" err="1" smtClean="0"/>
              <a:t>obliqueâ€“multiplanar</a:t>
            </a:r>
            <a:r>
              <a:rPr lang="en-IN" dirty="0" smtClean="0"/>
              <a:t> reconstruction shows the enhancing mass (M). C: Coronal minimum intensity projection images (</a:t>
            </a:r>
            <a:r>
              <a:rPr lang="en-IN" dirty="0" err="1" smtClean="0"/>
              <a:t>MinIP</a:t>
            </a:r>
            <a:r>
              <a:rPr lang="en-IN" dirty="0" smtClean="0"/>
              <a:t>) shows the bronchial cut-off much better than the MPR does. The mass (M) is much harder to see, a potential pitfall of the </a:t>
            </a:r>
            <a:r>
              <a:rPr lang="en-IN" dirty="0" err="1" smtClean="0"/>
              <a:t>MinIP</a:t>
            </a:r>
            <a:r>
              <a:rPr lang="en-IN" dirty="0" smtClean="0"/>
              <a:t> technique.</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5-27 A 22-year-old baseball pitcher with thoracic outlet syndrome. A: Maximum intensity projection magnetic resonance imaging angiography images using 20 </a:t>
            </a:r>
            <a:r>
              <a:rPr lang="en-IN" dirty="0" err="1" smtClean="0"/>
              <a:t>mL</a:t>
            </a:r>
            <a:r>
              <a:rPr lang="en-IN" dirty="0" smtClean="0"/>
              <a:t> gadolinium with the arms down do not show any abnormality. B: With the arms up, an additional 20 </a:t>
            </a:r>
            <a:r>
              <a:rPr lang="en-IN" dirty="0" err="1" smtClean="0"/>
              <a:t>mL</a:t>
            </a:r>
            <a:r>
              <a:rPr lang="en-IN" dirty="0" smtClean="0"/>
              <a:t> of gadolinium show a </a:t>
            </a:r>
            <a:r>
              <a:rPr lang="en-IN" b="1" dirty="0" smtClean="0"/>
              <a:t>focal stenosis in the left subclavian artery indicative of thoracic outlet syndrome.</a:t>
            </a:r>
          </a:p>
          <a:p>
            <a:endParaRPr lang="en-IN" b="1"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5-28 A 51-year-old man with </a:t>
            </a:r>
            <a:r>
              <a:rPr lang="en-IN" b="1" dirty="0" smtClean="0"/>
              <a:t>left ventricle thrombus</a:t>
            </a:r>
            <a:r>
              <a:rPr lang="en-IN" dirty="0" smtClean="0"/>
              <a:t>. A, B: Axial and coronal black blood images showing the thrombus (C) within the left ventricle. C, D: Axial and oblique True FISP bright blood images confirm the clot (C). Arrow shows the normal mitral valve in D. With gating, normal anatomy is nicely shown with this technique.</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5-49 </a:t>
            </a:r>
            <a:r>
              <a:rPr lang="en-IN" b="1" dirty="0" err="1" smtClean="0"/>
              <a:t>Saber</a:t>
            </a:r>
            <a:r>
              <a:rPr lang="en-IN" b="1" dirty="0" smtClean="0"/>
              <a:t> sheath configuration of the trachea </a:t>
            </a:r>
            <a:r>
              <a:rPr lang="en-IN" dirty="0" smtClean="0"/>
              <a:t>(T) characterized by increased anteroposterior diameter and narrow transverse diameter. This condition is usually seen in patients with chronic obstructive pulmonary disease</a:t>
            </a:r>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5-71 A 31-year-old patient with </a:t>
            </a:r>
            <a:r>
              <a:rPr lang="en-IN" b="1" dirty="0" smtClean="0"/>
              <a:t>Kartagener syndrome</a:t>
            </a:r>
            <a:r>
              <a:rPr lang="en-IN" dirty="0" smtClean="0"/>
              <a:t>. A: Note situs inversus totalis, extensive bronchiectatic changes (black arrow) in right lower lobe as well as a bronchiolectasis (white arrows) in the left base on B.</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5-72 </a:t>
            </a:r>
            <a:r>
              <a:rPr lang="en-IN" b="1" dirty="0" smtClean="0"/>
              <a:t>Bronchus suis </a:t>
            </a:r>
            <a:r>
              <a:rPr lang="en-IN" dirty="0" smtClean="0"/>
              <a:t>(arrow) arising from right wall of the trachea above the carina. Note also the presence of </a:t>
            </a:r>
            <a:r>
              <a:rPr lang="en-IN" b="1" dirty="0" smtClean="0"/>
              <a:t>bilateral superior vena </a:t>
            </a:r>
            <a:r>
              <a:rPr lang="en-IN" b="1" dirty="0" err="1" smtClean="0"/>
              <a:t>cavae</a:t>
            </a:r>
            <a:r>
              <a:rPr lang="en-IN" b="1" dirty="0" smtClean="0"/>
              <a:t> </a:t>
            </a:r>
            <a:r>
              <a:rPr lang="en-IN" dirty="0" smtClean="0"/>
              <a:t>(arrowhead).</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4-129 </a:t>
            </a:r>
            <a:r>
              <a:rPr lang="en-IN" dirty="0" err="1" smtClean="0"/>
              <a:t>Nonspecificity</a:t>
            </a:r>
            <a:r>
              <a:rPr lang="en-IN" dirty="0" smtClean="0"/>
              <a:t> of </a:t>
            </a:r>
            <a:r>
              <a:rPr lang="en-IN" dirty="0" err="1" smtClean="0"/>
              <a:t>hypodense</a:t>
            </a:r>
            <a:r>
              <a:rPr lang="en-IN" dirty="0" smtClean="0"/>
              <a:t> thyroid lesions on computed tomography images. A: A relatively low-attenuation mass (arrows) resulting from nodular hyperplasia is seen in the right lobe of the thyroid gland; common carotid artery (C); internal jugular vein (J); left lobe of thyroid (</a:t>
            </a:r>
            <a:r>
              <a:rPr lang="en-IN" dirty="0" err="1" smtClean="0"/>
              <a:t>Th</a:t>
            </a:r>
            <a:r>
              <a:rPr lang="en-IN" dirty="0" smtClean="0"/>
              <a:t>). B: Another patient presents with a similar appearing low-attenuation nodule (arrow), due to metastatic adenocarcinoma, within the right lobe of the thyroid gland; carotid artery (C); jugular vein (J).</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5-73 </a:t>
            </a:r>
            <a:r>
              <a:rPr lang="en-IN" b="1" dirty="0" smtClean="0"/>
              <a:t>Persistent left superior vena cava in a patient with an aortic dissection</a:t>
            </a:r>
            <a:r>
              <a:rPr lang="en-IN" dirty="0" smtClean="0"/>
              <a:t>. A: Left upper extremity injection of contrast material showing a left innominate vein (black arrow) draining into a right superior vena cava (C) and persistent left cava (white arrow). B, C: At lower levels the left superior cava (arrows) is seen lateral to the aortic arch before coursing medially toward the coronary sinus. D: At the level of the left atrium, the coronary sinus is seen enhancing before draining into the right atrium (RA) at a lower level on E (arrow)</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5-74 A, B, C, D, E: </a:t>
            </a:r>
            <a:r>
              <a:rPr lang="en-IN" b="1" dirty="0" smtClean="0"/>
              <a:t>Interrupted inferior vena cava with </a:t>
            </a:r>
            <a:r>
              <a:rPr lang="en-IN" b="1" dirty="0" err="1" smtClean="0"/>
              <a:t>hemiazygous</a:t>
            </a:r>
            <a:r>
              <a:rPr lang="en-IN" b="1" dirty="0" smtClean="0"/>
              <a:t> (HA) continuation </a:t>
            </a:r>
            <a:r>
              <a:rPr lang="en-IN" dirty="0" smtClean="0"/>
              <a:t>draining into a left superior vena cava via an accessory azygous arch (arch). F: Sagittal reconstruction depicting enlarged </a:t>
            </a:r>
            <a:r>
              <a:rPr lang="en-IN" dirty="0" err="1" smtClean="0"/>
              <a:t>hemiazygous</a:t>
            </a:r>
            <a:r>
              <a:rPr lang="en-IN" dirty="0" smtClean="0"/>
              <a:t> vein (HA) running parallel to the aorta and simulating aortic dissection</a:t>
            </a:r>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5-75 </a:t>
            </a:r>
            <a:r>
              <a:rPr lang="en-IN" b="1" dirty="0" err="1" smtClean="0"/>
              <a:t>Retroaortic</a:t>
            </a:r>
            <a:r>
              <a:rPr lang="en-IN" b="1" dirty="0" smtClean="0"/>
              <a:t> left innominate vein</a:t>
            </a:r>
            <a:r>
              <a:rPr lang="en-IN" dirty="0" smtClean="0"/>
              <a:t>. A: Posteroanterior chest radiograph in a 38-year-old woman demonstrates widening of the mediastinum (arrows) superimposed on the aortic knob. B, C, D: Serial caudal scans after bolus injection of contrast material demonstrates an anomalous left brachiocephalic vein (b) coursing underneath the aortic arch (AR) to join the right brachiocephalic vein, accounting for the extra density seen on plain chest radiograph.</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5-76 </a:t>
            </a:r>
            <a:r>
              <a:rPr lang="en-IN" b="1" dirty="0" smtClean="0"/>
              <a:t>Partial anomalous right upper lobe pulmonary venous return </a:t>
            </a:r>
            <a:r>
              <a:rPr lang="en-IN" dirty="0" smtClean="0"/>
              <a:t>(black arrow) draining to the superior vena cava. Note in addition left superior vena cava (white arrow).</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5-77 </a:t>
            </a:r>
            <a:r>
              <a:rPr lang="en-IN" b="1" dirty="0" smtClean="0"/>
              <a:t>Partial anomalous pulmonary venous return of the left upper lobe branch</a:t>
            </a:r>
            <a:r>
              <a:rPr lang="en-IN" dirty="0" smtClean="0"/>
              <a:t>. A 30-year-old man with an abnormal superior mediastinum seen on routine chest radiograph. A: The axial CT images demonstrate the anomalous vessel (arrow) that can simulate a left superior vena cava. B: Coronal reformatted image confirms the anomalous left upper lobe vein (arrowhead). Incidentally noted on A is the left vertebral artery arising separately from the arch (arrowhead). C, Superior vena cava; A, aortic arch.</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5-78 </a:t>
            </a:r>
            <a:r>
              <a:rPr lang="en-IN" b="1" dirty="0" smtClean="0"/>
              <a:t>Scimitar syndrome</a:t>
            </a:r>
            <a:r>
              <a:rPr lang="en-IN" dirty="0" smtClean="0"/>
              <a:t>. A, B: Lung window images at the bases demonstrating the right lower lobe pulmonary vein (arrows) draining caudally into an enlarged subdiaphragmatic inferior vena cava (C) on image. C: Note right ventricular (RV) volume overload.</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5-79 </a:t>
            </a:r>
            <a:r>
              <a:rPr lang="en-IN" b="1" dirty="0" smtClean="0"/>
              <a:t>Left aortic arch with aberrant right subclavian artery arising from a large diverticulum </a:t>
            </a:r>
            <a:r>
              <a:rPr lang="en-IN" dirty="0" smtClean="0"/>
              <a:t>in a 78-year-old woman. A: Ectatic calcified left aortic arch (A). B: Large diverticulum (D) is seen arising from proximal descending aorta. C: At the level of the thoracic inlet, the aberrant right subclavian artery (arrow) is seen in a </a:t>
            </a:r>
            <a:r>
              <a:rPr lang="en-IN" dirty="0" err="1" smtClean="0"/>
              <a:t>paramediastinal</a:t>
            </a:r>
            <a:r>
              <a:rPr lang="en-IN" dirty="0" smtClean="0"/>
              <a:t> location. Note the other three great vessels. C, carotid arteries; s, subclavian arteries.</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5-80 </a:t>
            </a:r>
            <a:r>
              <a:rPr lang="en-IN" b="1" dirty="0" smtClean="0"/>
              <a:t>Right aortic arch with aberrant left subclavian artery </a:t>
            </a:r>
            <a:r>
              <a:rPr lang="en-IN" dirty="0" smtClean="0"/>
              <a:t>(arrow) is depicted on this magnetic resonance angiographic image.</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5-81 </a:t>
            </a:r>
            <a:r>
              <a:rPr lang="en-IN" b="1" dirty="0" smtClean="0"/>
              <a:t>Pulmonary artery sling</a:t>
            </a:r>
            <a:r>
              <a:rPr lang="en-IN" dirty="0" smtClean="0"/>
              <a:t>. Contrast-enhanced computed tomography scan of a 38-year-old woman being investigated for a mediastinal mass. A: Enlarged main pulmonary artery immediately branching into a right pulmonary artery. B: The left pulmonary artery (white arrows) is seen arising posteriorly from the right, before crossing between trachea and </a:t>
            </a:r>
            <a:r>
              <a:rPr lang="en-IN" dirty="0" err="1" smtClean="0"/>
              <a:t>esophagus</a:t>
            </a:r>
            <a:r>
              <a:rPr lang="en-IN" dirty="0" smtClean="0"/>
              <a:t> (black arrow) toward the left lung.</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9-31 Patient with </a:t>
            </a:r>
            <a:r>
              <a:rPr lang="en-IN" b="1" dirty="0" smtClean="0"/>
              <a:t>tetralogy of Fallot (TOF) </a:t>
            </a:r>
            <a:r>
              <a:rPr lang="en-IN" dirty="0" smtClean="0"/>
              <a:t>A: Posterior-anterior chest radiograph demonstrates the classic appearance of TOF. The patient has a right-sided aortic arch and a boot-shaped heart. This occurs because of the hypertrophy of the right ventricle, which lifts the cardiac apex upward. B: Transverse dark blood image demonstrates two components of the tetralogy: a VSD (arrow) and right ventricular hypertrophy. C: Cine </a:t>
            </a:r>
            <a:r>
              <a:rPr lang="en-IN" dirty="0" err="1" smtClean="0"/>
              <a:t>TrueFISP</a:t>
            </a:r>
            <a:r>
              <a:rPr lang="en-IN" dirty="0" smtClean="0"/>
              <a:t> image through the pulmonary outflow tract shows infundibular pulmonic stenosis (arrow), with a jet of stenosis above the narrowing. D: A </a:t>
            </a:r>
            <a:r>
              <a:rPr lang="en-IN" dirty="0" err="1" smtClean="0"/>
              <a:t>TrueFISP</a:t>
            </a:r>
            <a:r>
              <a:rPr lang="en-IN" dirty="0" smtClean="0"/>
              <a:t> image on another patient demonstrates a large VSD (arrow) with overriding ascending aorta (</a:t>
            </a:r>
            <a:r>
              <a:rPr lang="en-IN" dirty="0" err="1" smtClean="0"/>
              <a:t>AAo</a:t>
            </a:r>
            <a:r>
              <a:rPr lang="en-IN" dirty="0" smtClean="0"/>
              <a:t>).</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4-130 </a:t>
            </a:r>
            <a:r>
              <a:rPr lang="en-IN" b="1" dirty="0" smtClean="0"/>
              <a:t>Parathyroid cyst. </a:t>
            </a:r>
            <a:r>
              <a:rPr lang="en-IN" dirty="0" smtClean="0"/>
              <a:t>A large, low-attenuation mass (M) displaces the trachea (T) to the right, and the left common carotid artery (arrow) and internal jugular vein (arrowhead) to the left; scalenus anterior muscle (S). Preoperative diagnosis was a thyroid cyst. No clinical manifestations of parathyroid </a:t>
            </a:r>
            <a:r>
              <a:rPr lang="en-IN" dirty="0" err="1" smtClean="0"/>
              <a:t>hyperfunction</a:t>
            </a:r>
            <a:r>
              <a:rPr lang="en-IN" dirty="0" smtClean="0"/>
              <a:t> were present.</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9-34 Patient with </a:t>
            </a:r>
            <a:r>
              <a:rPr lang="en-IN" b="1" dirty="0" smtClean="0"/>
              <a:t>partial anomalous pulmonary venous return </a:t>
            </a:r>
            <a:r>
              <a:rPr lang="en-IN" dirty="0" smtClean="0"/>
              <a:t>(A, B). The vertical vein (long arrow) can be mistaken for a duplicated SVC (C, D). However, if followed, one can see that this leads to the anomalous left upper-lobe pulmonary vein (short arrow). A duplicated SVC would drain into the coronary sinus.</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9-41 </a:t>
            </a:r>
            <a:r>
              <a:rPr lang="en-IN" b="1" dirty="0" smtClean="0"/>
              <a:t>Constrictive pericarditis</a:t>
            </a:r>
            <a:r>
              <a:rPr lang="en-IN" dirty="0" smtClean="0"/>
              <a:t>. Axial dark blood HASTE image shows a thickened pericardium (&gt;4 mm) (arrows), normal myocardial thickness, large right and left atria, and relatively small ventricular size. MR may also show a dilated IVC or paradoxical septal motion because of increased right-sided pressure</a:t>
            </a:r>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9-43 Contrast-enhanced CT image demonstrates a large pericardial effusion (E), with flattening of the right ventricular (RV) free wall and right atrium (RA) (arrows). These findings are indicative of </a:t>
            </a:r>
            <a:r>
              <a:rPr lang="en-IN" b="1" dirty="0" smtClean="0"/>
              <a:t>tamponade.</a:t>
            </a:r>
            <a:r>
              <a:rPr lang="en-IN" dirty="0" smtClean="0"/>
              <a:t> LV, left ventricle; LA, left atrium.</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9-45 Fluid attenuation structure (asterisk) in the right anterior </a:t>
            </a:r>
            <a:r>
              <a:rPr lang="en-IN" dirty="0" err="1" smtClean="0"/>
              <a:t>cardiophrenic</a:t>
            </a:r>
            <a:r>
              <a:rPr lang="en-IN" dirty="0" smtClean="0"/>
              <a:t> angle represents a </a:t>
            </a:r>
            <a:r>
              <a:rPr lang="en-IN" b="1" dirty="0" smtClean="0"/>
              <a:t>pericardial cyst.</a:t>
            </a:r>
          </a:p>
          <a:p>
            <a:endParaRPr lang="en-IN" b="1"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9-49 Post-intravenous contrast CT shows a large anterior mediastinal mass with invasion of the superior pericardial recess (yellow arrow). Biopsy revealed an </a:t>
            </a:r>
            <a:r>
              <a:rPr lang="en-IN" b="1" dirty="0" smtClean="0"/>
              <a:t>aggressive B-cell lymphoma.</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36</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9-50 </a:t>
            </a:r>
            <a:r>
              <a:rPr lang="en-IN" b="1" dirty="0" smtClean="0"/>
              <a:t>Hematogenous spread in a patient with metastatic melanoma </a:t>
            </a:r>
            <a:r>
              <a:rPr lang="en-IN" dirty="0" smtClean="0"/>
              <a:t>(A). Axial T1-weighted spin-echo MR image shows melanoma metastatic to the heart. The brightness of lesions within the left ventricular myocardium (arrows) is attributable to melanin (B). Axial T2-weighted spin-echo MR image shows lesions within the left ventricular myocardium, which remain bright.</a:t>
            </a:r>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37</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9-53 A: Patient with an </a:t>
            </a:r>
            <a:r>
              <a:rPr lang="en-IN" b="1" dirty="0" smtClean="0"/>
              <a:t>anomalous right coronary artery (RCA) arising from the left coronary cusp. </a:t>
            </a:r>
            <a:r>
              <a:rPr lang="en-IN" dirty="0" smtClean="0"/>
              <a:t>This artery runs </a:t>
            </a:r>
            <a:r>
              <a:rPr lang="en-IN" dirty="0" err="1" smtClean="0"/>
              <a:t>epicardially</a:t>
            </a:r>
            <a:r>
              <a:rPr lang="en-IN" dirty="0" smtClean="0"/>
              <a:t> between the ascending aorta (</a:t>
            </a:r>
            <a:r>
              <a:rPr lang="en-IN" dirty="0" err="1" smtClean="0"/>
              <a:t>AAo</a:t>
            </a:r>
            <a:r>
              <a:rPr lang="en-IN" dirty="0" smtClean="0"/>
              <a:t>) and pulmonary outflow tract, placing the patient at risk for ischemia and sudden death (B). Patient with an anomalous left coronary artery system arising from the right coronary artery cusp. The entire system runs anterior to the pulmonary outflow tract. As no vessel runs between the aorta and pulmonary outflow tract, this is considered a benign variant. LAD, left anterior descending; LCX, left circumflex; L Main, left main coronary arteries.</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38</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20-5 </a:t>
            </a:r>
            <a:r>
              <a:rPr lang="en-IN" b="1" dirty="0" smtClean="0"/>
              <a:t>Uterus didelphys</a:t>
            </a:r>
            <a:r>
              <a:rPr lang="en-IN" dirty="0" smtClean="0"/>
              <a:t>. A: Axial T2-weighted fast spin-echo (FSE) (4902/132) magnetic resonance (MR) image shows both uterine horns extending laterally (arrows). No obstruction is identified. B: Caudally, image demonstrates the presence of two low signal cervices (arrows). C: Coronal T2-weighted MR image using the same pulse sequence as A shows both uterine horns and two vertical high signal vaginal canals (arrows). The low signal mass superior to the left horn is a pedunculated fibroid (arrowhead)</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39</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20-6 </a:t>
            </a:r>
            <a:r>
              <a:rPr lang="en-IN" b="1" dirty="0" smtClean="0"/>
              <a:t>Septate uterus</a:t>
            </a:r>
            <a:r>
              <a:rPr lang="en-IN" dirty="0" smtClean="0"/>
              <a:t>. A: Axial T2-weighted fast spin-echo (FSE) (4500/108) magnetic resonance image shows a convex uterine fundal contour (arrows) and two endometrial canals with a septum (arrowheads). B: At a lower level, the low signal fibrous septum is seen to extend into the cervix (arrows). C: Two proximal vaginal canals are present (arrows)</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40</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20-7 </a:t>
            </a:r>
            <a:r>
              <a:rPr lang="en-IN" b="1" dirty="0" smtClean="0"/>
              <a:t>Fibroid uterus. </a:t>
            </a:r>
            <a:r>
              <a:rPr lang="en-IN" dirty="0" smtClean="0"/>
              <a:t>A: Calcified uterine leiomyomata. Contrast-enhanced computed tomography (CT) scan through the pelvis shows the uterus to be lobulated, containing several calcified leiomyomata (arrows) as well as a pedunculated </a:t>
            </a:r>
            <a:r>
              <a:rPr lang="en-IN" dirty="0" err="1" smtClean="0"/>
              <a:t>noncalcified</a:t>
            </a:r>
            <a:r>
              <a:rPr lang="en-IN" dirty="0" smtClean="0"/>
              <a:t> leiomyoma (l) in the right cul-de-sac. b, bladder. B: Axial contrast-enhanced CT scan shows a round mass arising from the dorsal aspect of the myometrium, slightly increased in density compared with the adjacent uterine tissue (arrow). C: Uterine leiomyoma. An irregular mass (M) with central low attenuation enlarges the posterior uterine fundus (U) in this contrast-enhanced CT image. By CT criteria, this leiomyoma is indistinguishable from uterine malignancy.</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41</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4-131 </a:t>
            </a:r>
            <a:r>
              <a:rPr lang="en-IN" b="1" dirty="0" smtClean="0"/>
              <a:t>Tornwaldt cyst. </a:t>
            </a:r>
            <a:r>
              <a:rPr lang="en-IN" dirty="0" smtClean="0"/>
              <a:t>Proton </a:t>
            </a:r>
            <a:r>
              <a:rPr lang="en-IN" dirty="0" err="1" smtClean="0"/>
              <a:t>densityâ€“weighted</a:t>
            </a:r>
            <a:r>
              <a:rPr lang="en-IN" dirty="0" smtClean="0"/>
              <a:t> (A) and T2-weighted (B) magnetic resonance images demonstrate a </a:t>
            </a:r>
            <a:r>
              <a:rPr lang="en-IN" dirty="0" err="1" smtClean="0"/>
              <a:t>hyperintense</a:t>
            </a:r>
            <a:r>
              <a:rPr lang="en-IN" dirty="0" smtClean="0"/>
              <a:t> midline nasopharyngeal cystic mass (arrows).</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4-135 </a:t>
            </a:r>
            <a:r>
              <a:rPr lang="en-IN" b="1" dirty="0" smtClean="0"/>
              <a:t>Total laryngectomy</a:t>
            </a:r>
            <a:r>
              <a:rPr lang="en-IN" dirty="0" smtClean="0"/>
              <a:t>. T1-weighted sagittal magnetic resonance image demonstrating the typical appearance of a total laryngectomy. The larynx, with its characteristic imaging landmarks, has been removed. The </a:t>
            </a:r>
            <a:r>
              <a:rPr lang="en-IN" dirty="0" err="1" smtClean="0"/>
              <a:t>neopharynx</a:t>
            </a:r>
            <a:r>
              <a:rPr lang="en-IN" dirty="0" smtClean="0"/>
              <a:t> is collapsed (arrowheads) and a tracheostomy is evident (arrow).</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4-137 </a:t>
            </a:r>
            <a:r>
              <a:rPr lang="en-IN" b="1" dirty="0" smtClean="0"/>
              <a:t>Radiation-induced soft tissue changes and sialadenitis</a:t>
            </a:r>
            <a:r>
              <a:rPr lang="en-IN" dirty="0" smtClean="0"/>
              <a:t>. Enhanced computed tomography in a patient receiving radiation to the right neck. The subcutaneous fat of the right neck is </a:t>
            </a:r>
            <a:r>
              <a:rPr lang="en-IN" dirty="0" err="1" smtClean="0"/>
              <a:t>edematous</a:t>
            </a:r>
            <a:r>
              <a:rPr lang="en-IN" dirty="0" smtClean="0"/>
              <a:t> and stranded (arrows), the platysma is thickened (arrowheads), and the right submandibular salivary gland (asterisk) is enlarged and enhanced. Compare to the </a:t>
            </a:r>
            <a:r>
              <a:rPr lang="en-IN" dirty="0" err="1" smtClean="0"/>
              <a:t>nonradiated</a:t>
            </a:r>
            <a:r>
              <a:rPr lang="en-IN" dirty="0" smtClean="0"/>
              <a:t> left neck</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4-138 </a:t>
            </a:r>
            <a:r>
              <a:rPr lang="en-IN" b="1" dirty="0" smtClean="0"/>
              <a:t>Radiation-induced laryngeal </a:t>
            </a:r>
            <a:r>
              <a:rPr lang="en-IN" b="1" dirty="0" err="1" smtClean="0"/>
              <a:t>edema</a:t>
            </a:r>
            <a:r>
              <a:rPr lang="en-IN" dirty="0" smtClean="0"/>
              <a:t>. Enhanced computed tomography image demonstrates symmetric supraglottic swelling, irregular enhancement, and airway narrowing following radiation therapy for glottic carcinoma.</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0" dirty="0" smtClean="0"/>
              <a:t>Figure 5-4 A: </a:t>
            </a:r>
            <a:r>
              <a:rPr lang="en-IN" b="0" dirty="0" err="1" smtClean="0"/>
              <a:t>Postcontrast</a:t>
            </a:r>
            <a:r>
              <a:rPr lang="en-IN" b="0" dirty="0" smtClean="0"/>
              <a:t> enhanced computed tomography (CT) in a 68-year-old man with a history of renal cell carcinoma. CT was performed because of a questionable nodule on chest radiography. Lung window shows a smooth, well-circumscribed nodule in the right lower lobe. B: Soft-tissue window clearly shows central fat attenuation. The combination of smooth borders and fat attenuation are diagnostic of a </a:t>
            </a:r>
            <a:r>
              <a:rPr lang="en-IN" b="1" dirty="0" smtClean="0"/>
              <a:t>pulmonary hamartoma</a:t>
            </a:r>
            <a:endParaRPr lang="en-IN" b="1"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5-13 A 58-year-old man with </a:t>
            </a:r>
            <a:r>
              <a:rPr lang="en-IN" b="1" dirty="0" smtClean="0"/>
              <a:t>idiopathic interstitial fibrosis (usual interstitial pneumonitis). </a:t>
            </a:r>
            <a:r>
              <a:rPr lang="en-IN" dirty="0" smtClean="0"/>
              <a:t>A: Routine 5-mm-thick image through the lower lobes shows the characteristic honeycombing and irregular septal lines with a basilar and peripheral predominance. Arrow denotes a questionable area of ground glass. B: 1-mm reconstruction through this region (high-resolution computed tomography technique) shows that the area of ground glass (arrow) simply represented volume averaging of irregular septal lines and walls of the honeycomb cysts.</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5-16 A 45-year-old man with </a:t>
            </a:r>
            <a:r>
              <a:rPr lang="en-IN" b="1" dirty="0" err="1" smtClean="0"/>
              <a:t>lymphangioleiomyomatosis</a:t>
            </a:r>
            <a:r>
              <a:rPr lang="en-IN" b="1" dirty="0" smtClean="0"/>
              <a:t> (LAM) and pulmonary hypertension</a:t>
            </a:r>
            <a:r>
              <a:rPr lang="en-IN" dirty="0" smtClean="0"/>
              <a:t>. Volumetric contrast-enhanced study was performed to evaluate the underlying interstitial disease and to exclude pulmonary embolism as a cause for pulmonary hypertension. A: Axial image shows the well-defined cysts characteristic of LAM. B, C: Sagittal and coronal images show the vertical distribution of disease.</a:t>
            </a:r>
          </a:p>
          <a:p>
            <a:endParaRPr lang="en-IN" dirty="0"/>
          </a:p>
        </p:txBody>
      </p:sp>
      <p:sp>
        <p:nvSpPr>
          <p:cNvPr id="4" name="Slide Number Placeholder 3"/>
          <p:cNvSpPr>
            <a:spLocks noGrp="1"/>
          </p:cNvSpPr>
          <p:nvPr>
            <p:ph type="sldNum" sz="quarter" idx="10"/>
          </p:nvPr>
        </p:nvSpPr>
        <p:spPr/>
        <p:txBody>
          <a:bodyPr/>
          <a:lstStyle/>
          <a:p>
            <a:fld id="{E743F308-1FB2-4947-8B99-82BD98575856}"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286000" y="457200"/>
            <a:ext cx="4987952" cy="56689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862797" y="1600200"/>
            <a:ext cx="541840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386452" y="304800"/>
            <a:ext cx="6462148" cy="5821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371600" y="228600"/>
            <a:ext cx="6498241" cy="58975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941281" y="228600"/>
            <a:ext cx="7288319" cy="613688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723089" y="457200"/>
            <a:ext cx="5896911" cy="56689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738312" y="2653506"/>
            <a:ext cx="5667375" cy="24193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1108652" y="609600"/>
            <a:ext cx="6739948" cy="551656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2667000" y="1958181"/>
            <a:ext cx="3810000" cy="3810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284898" y="1219200"/>
            <a:ext cx="8554302" cy="395366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667000" y="2577306"/>
            <a:ext cx="3810000" cy="25717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667000" y="1958181"/>
            <a:ext cx="3810000" cy="3810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828801" y="187654"/>
            <a:ext cx="5486399" cy="645458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2133600" y="76200"/>
            <a:ext cx="4648200" cy="662466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389742" y="130211"/>
            <a:ext cx="8373258" cy="634678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2667000" y="1958181"/>
            <a:ext cx="3810000" cy="3810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738312" y="2553494"/>
            <a:ext cx="5667375" cy="26193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l="50000" b="53465"/>
          <a:stretch>
            <a:fillRect/>
          </a:stretch>
        </p:blipFill>
        <p:spPr bwMode="auto">
          <a:xfrm>
            <a:off x="5029200" y="1996281"/>
            <a:ext cx="4076418" cy="2499519"/>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r="51345"/>
          <a:stretch>
            <a:fillRect/>
          </a:stretch>
        </p:blipFill>
        <p:spPr bwMode="auto">
          <a:xfrm>
            <a:off x="61912" y="76200"/>
            <a:ext cx="4967288" cy="672599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732294" y="20457"/>
            <a:ext cx="7040106" cy="668514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2667000" y="1958181"/>
            <a:ext cx="3810000" cy="3810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1952625" y="2624931"/>
            <a:ext cx="5238750" cy="24765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333272" y="2057400"/>
            <a:ext cx="8429728" cy="2720181"/>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1447800" y="222999"/>
            <a:ext cx="5943600" cy="645305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950388" y="1143001"/>
            <a:ext cx="7126812" cy="451564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2433637" y="2158206"/>
            <a:ext cx="4276725" cy="340995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2667000" y="1953419"/>
            <a:ext cx="3810000" cy="38195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1905000" y="1979136"/>
            <a:ext cx="5181600" cy="297942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2"/>
          <a:srcRect/>
          <a:stretch>
            <a:fillRect/>
          </a:stretch>
        </p:blipFill>
        <p:spPr bwMode="auto">
          <a:xfrm>
            <a:off x="168935" y="1371600"/>
            <a:ext cx="8670265" cy="370125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2667000" y="2229644"/>
            <a:ext cx="3810000" cy="326707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174710" y="2209800"/>
            <a:ext cx="8714362" cy="3276600"/>
          </a:xfrm>
          <a:prstGeom prst="rect">
            <a:avLst/>
          </a:prstGeom>
          <a:noFill/>
          <a:ln w="9525">
            <a:noFill/>
            <a:miter lim="800000"/>
            <a:headEnd/>
            <a:tailEnd/>
          </a:ln>
          <a:effectLst/>
        </p:spPr>
      </p:pic>
      <p:sp>
        <p:nvSpPr>
          <p:cNvPr id="5" name="TextBox 4"/>
          <p:cNvSpPr txBox="1"/>
          <p:nvPr/>
        </p:nvSpPr>
        <p:spPr>
          <a:xfrm>
            <a:off x="457200" y="5867400"/>
            <a:ext cx="7543800" cy="369332"/>
          </a:xfrm>
          <a:prstGeom prst="rect">
            <a:avLst/>
          </a:prstGeom>
          <a:noFill/>
        </p:spPr>
        <p:txBody>
          <a:bodyPr wrap="square" rtlCol="0">
            <a:spAutoFit/>
          </a:bodyPr>
          <a:lstStyle/>
          <a:p>
            <a:pPr algn="ctr"/>
            <a:r>
              <a:rPr lang="en-US" dirty="0" smtClean="0"/>
              <a:t>T1w &amp; T2W</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56763" y="1981200"/>
            <a:ext cx="8958109" cy="37338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1453784" y="882290"/>
            <a:ext cx="6166216" cy="5243874"/>
          </a:xfrm>
          <a:prstGeom prst="rect">
            <a:avLst/>
          </a:prstGeom>
          <a:noFill/>
          <a:ln w="9525">
            <a:noFill/>
            <a:miter lim="800000"/>
            <a:headEnd/>
            <a:tailEnd/>
          </a:ln>
          <a:effectLst/>
        </p:spPr>
      </p:pic>
      <p:sp>
        <p:nvSpPr>
          <p:cNvPr id="6" name="TextBox 5"/>
          <p:cNvSpPr txBox="1"/>
          <p:nvPr/>
        </p:nvSpPr>
        <p:spPr>
          <a:xfrm>
            <a:off x="228600" y="6096000"/>
            <a:ext cx="8610600" cy="646331"/>
          </a:xfrm>
          <a:prstGeom prst="rect">
            <a:avLst/>
          </a:prstGeom>
          <a:noFill/>
        </p:spPr>
        <p:txBody>
          <a:bodyPr wrap="square" rtlCol="0">
            <a:spAutoFit/>
          </a:bodyPr>
          <a:lstStyle/>
          <a:p>
            <a:r>
              <a:rPr lang="en-IN" dirty="0" smtClean="0"/>
              <a:t>A: Axial T2-weighted fast spin-echo (FSE</a:t>
            </a:r>
            <a:r>
              <a:rPr lang="en-IN" dirty="0" smtClean="0"/>
              <a:t>)</a:t>
            </a:r>
            <a:r>
              <a:rPr lang="en-IN" dirty="0" smtClean="0"/>
              <a:t> . B: </a:t>
            </a:r>
            <a:r>
              <a:rPr lang="en-IN" dirty="0" smtClean="0"/>
              <a:t>Caudally</a:t>
            </a:r>
            <a:r>
              <a:rPr lang="en-IN" dirty="0" smtClean="0"/>
              <a:t> C: Coronal T2-weighted MR image using the same pulse sequence as A</a:t>
            </a:r>
            <a:r>
              <a:rPr lang="en-IN" dirty="0" smtClean="0"/>
              <a:t>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3143250" y="2772569"/>
            <a:ext cx="2857500" cy="218122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1073197" y="326862"/>
            <a:ext cx="6623003" cy="5799302"/>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1536333" y="487586"/>
            <a:ext cx="5855067" cy="563857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9" name="Picture 3"/>
          <p:cNvPicPr>
            <a:picLocks noGrp="1" noChangeAspect="1" noChangeArrowheads="1"/>
          </p:cNvPicPr>
          <p:nvPr>
            <p:ph idx="1"/>
          </p:nvPr>
        </p:nvPicPr>
        <p:blipFill>
          <a:blip r:embed="rId3"/>
          <a:srcRect/>
          <a:stretch>
            <a:fillRect/>
          </a:stretch>
        </p:blipFill>
        <p:spPr bwMode="auto">
          <a:xfrm>
            <a:off x="1952625" y="2453481"/>
            <a:ext cx="5238750" cy="2819400"/>
          </a:xfrm>
          <a:prstGeom prst="rect">
            <a:avLst/>
          </a:prstGeom>
          <a:noFill/>
          <a:ln w="9525">
            <a:noFill/>
            <a:miter lim="800000"/>
            <a:headEnd/>
            <a:tailEnd/>
          </a:ln>
          <a:effectLst/>
        </p:spPr>
      </p:pic>
      <p:sp>
        <p:nvSpPr>
          <p:cNvPr id="6" name="TextBox 5"/>
          <p:cNvSpPr txBox="1"/>
          <p:nvPr/>
        </p:nvSpPr>
        <p:spPr>
          <a:xfrm>
            <a:off x="457200" y="5410200"/>
            <a:ext cx="8077200" cy="369332"/>
          </a:xfrm>
          <a:prstGeom prst="rect">
            <a:avLst/>
          </a:prstGeom>
          <a:noFill/>
        </p:spPr>
        <p:txBody>
          <a:bodyPr wrap="square" rtlCol="0">
            <a:spAutoFit/>
          </a:bodyPr>
          <a:lstStyle/>
          <a:p>
            <a:pPr algn="ctr"/>
            <a:r>
              <a:rPr lang="en-IN" dirty="0" smtClean="0"/>
              <a:t>Proton </a:t>
            </a:r>
            <a:r>
              <a:rPr lang="en-IN" dirty="0" err="1" smtClean="0"/>
              <a:t>densityâ€“weighted</a:t>
            </a:r>
            <a:r>
              <a:rPr lang="en-IN" dirty="0" smtClean="0"/>
              <a:t> (A) and T2-weighted (B) magnetic resonance images </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3143250" y="2096294"/>
            <a:ext cx="2857500" cy="35337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219200" y="2438400"/>
            <a:ext cx="3810000" cy="2543175"/>
          </a:xfrm>
          <a:prstGeom prst="rect">
            <a:avLst/>
          </a:prstGeom>
          <a:noFill/>
          <a:ln w="9525">
            <a:noFill/>
            <a:miter lim="800000"/>
            <a:headEnd/>
            <a:tailEnd/>
          </a:ln>
          <a:effectLst/>
        </p:spPr>
      </p:pic>
      <p:sp>
        <p:nvSpPr>
          <p:cNvPr id="7" name="TextBox 6"/>
          <p:cNvSpPr txBox="1"/>
          <p:nvPr/>
        </p:nvSpPr>
        <p:spPr>
          <a:xfrm>
            <a:off x="1295400" y="5334000"/>
            <a:ext cx="6400800" cy="369332"/>
          </a:xfrm>
          <a:prstGeom prst="rect">
            <a:avLst/>
          </a:prstGeom>
          <a:noFill/>
        </p:spPr>
        <p:txBody>
          <a:bodyPr wrap="square" rtlCol="0">
            <a:spAutoFit/>
          </a:bodyPr>
          <a:lstStyle/>
          <a:p>
            <a:pPr algn="ctr"/>
            <a:r>
              <a:rPr lang="en-IN" dirty="0" smtClean="0"/>
              <a:t>Post- </a:t>
            </a:r>
            <a:r>
              <a:rPr lang="en-IN" b="1" dirty="0" smtClean="0"/>
              <a:t>Radiation</a:t>
            </a:r>
            <a:endParaRPr lang="en-IN" dirty="0"/>
          </a:p>
        </p:txBody>
      </p:sp>
      <p:pic>
        <p:nvPicPr>
          <p:cNvPr id="6147" name="Picture 3"/>
          <p:cNvPicPr>
            <a:picLocks noChangeAspect="1" noChangeArrowheads="1"/>
          </p:cNvPicPr>
          <p:nvPr/>
        </p:nvPicPr>
        <p:blipFill>
          <a:blip r:embed="rId4"/>
          <a:srcRect/>
          <a:stretch>
            <a:fillRect/>
          </a:stretch>
        </p:blipFill>
        <p:spPr bwMode="auto">
          <a:xfrm>
            <a:off x="5334000" y="2286000"/>
            <a:ext cx="3810000" cy="27813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738312" y="2753519"/>
            <a:ext cx="5667375" cy="22193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38312" y="2810669"/>
            <a:ext cx="5667375" cy="21050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2748</Words>
  <Application>Microsoft Office PowerPoint</Application>
  <PresentationFormat>On-screen Show (4:3)</PresentationFormat>
  <Paragraphs>85</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8</cp:revision>
  <dcterms:created xsi:type="dcterms:W3CDTF">2006-08-16T00:00:00Z</dcterms:created>
  <dcterms:modified xsi:type="dcterms:W3CDTF">2010-08-13T03:37:24Z</dcterms:modified>
</cp:coreProperties>
</file>