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5"/>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346" r:id="rId29"/>
    <p:sldId id="345" r:id="rId30"/>
    <p:sldId id="347"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1" r:id="rId45"/>
    <p:sldId id="302" r:id="rId46"/>
    <p:sldId id="304" r:id="rId47"/>
    <p:sldId id="305" r:id="rId48"/>
    <p:sldId id="306" r:id="rId49"/>
    <p:sldId id="307" r:id="rId50"/>
    <p:sldId id="308" r:id="rId51"/>
    <p:sldId id="309" r:id="rId52"/>
    <p:sldId id="310" r:id="rId53"/>
    <p:sldId id="311" r:id="rId54"/>
    <p:sldId id="312" r:id="rId55"/>
    <p:sldId id="313" r:id="rId56"/>
    <p:sldId id="314" r:id="rId57"/>
    <p:sldId id="316" r:id="rId58"/>
    <p:sldId id="344" r:id="rId59"/>
    <p:sldId id="317" r:id="rId60"/>
    <p:sldId id="318" r:id="rId61"/>
    <p:sldId id="319" r:id="rId62"/>
    <p:sldId id="348" r:id="rId63"/>
    <p:sldId id="320"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6" r:id="rId77"/>
    <p:sldId id="337" r:id="rId78"/>
    <p:sldId id="338" r:id="rId79"/>
    <p:sldId id="339" r:id="rId80"/>
    <p:sldId id="340" r:id="rId81"/>
    <p:sldId id="341" r:id="rId82"/>
    <p:sldId id="342" r:id="rId83"/>
    <p:sldId id="343"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58C8B-BC10-4B3F-9EB6-A9C6D38CF3D7}" type="doc">
      <dgm:prSet loTypeId="urn:microsoft.com/office/officeart/2005/8/layout/orgChart1" loCatId="hierarchy" qsTypeId="urn:microsoft.com/office/officeart/2005/8/quickstyle/simple1" qsCatId="simple" csTypeId="urn:microsoft.com/office/officeart/2005/8/colors/accent1_2" csCatId="accent1"/>
      <dgm:spPr/>
    </dgm:pt>
    <dgm:pt modelId="{D4322202-3E04-429E-9A4E-6E2276EBBB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3 PARTS</a:t>
          </a:r>
        </a:p>
      </dgm:t>
    </dgm:pt>
    <dgm:pt modelId="{35589DF0-E51A-4B48-B3A9-9DE61D76A613}" type="parTrans" cxnId="{EF828DF7-64C4-43CB-9B34-56D2595F3289}">
      <dgm:prSet/>
      <dgm:spPr/>
    </dgm:pt>
    <dgm:pt modelId="{F0E92C63-98FD-4A80-8317-2F8192BC2451}" type="sibTrans" cxnId="{EF828DF7-64C4-43CB-9B34-56D2595F3289}">
      <dgm:prSet/>
      <dgm:spPr/>
    </dgm:pt>
    <dgm:pt modelId="{C651C033-C0EF-46A2-92C0-C0F0BE15FE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Development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Tank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1</a:t>
          </a:r>
        </a:p>
      </dgm:t>
    </dgm:pt>
    <dgm:pt modelId="{BF49A9E0-E499-4BD2-87DC-47F6833F3494}" type="parTrans" cxnId="{034933D3-5796-4934-88C9-593B48519AAC}">
      <dgm:prSet/>
      <dgm:spPr/>
    </dgm:pt>
    <dgm:pt modelId="{B350243C-F522-4E7B-B131-97BA81187D57}" type="sibTrans" cxnId="{034933D3-5796-4934-88C9-593B48519AAC}">
      <dgm:prSet/>
      <dgm:spPr/>
    </dgm:pt>
    <dgm:pt modelId="{B6BB3B52-16E7-41E6-95A1-AC42C363E0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Fixing tank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2</a:t>
          </a:r>
        </a:p>
      </dgm:t>
    </dgm:pt>
    <dgm:pt modelId="{718ECDA8-64AB-47C4-A9AD-B3F763672201}" type="parTrans" cxnId="{16BF6CD2-8B74-4C12-970F-D5665D55F38F}">
      <dgm:prSet/>
      <dgm:spPr/>
    </dgm:pt>
    <dgm:pt modelId="{D5B08FDA-4204-450D-A0F6-DF939560E12E}" type="sibTrans" cxnId="{16BF6CD2-8B74-4C12-970F-D5665D55F38F}">
      <dgm:prSet/>
      <dgm:spPr/>
    </dgm:pt>
    <dgm:pt modelId="{8F2ED42F-1622-496A-AA1A-5690CB7D5B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Washing tank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4</a:t>
          </a:r>
        </a:p>
      </dgm:t>
    </dgm:pt>
    <dgm:pt modelId="{30908B4F-736B-4F1A-9182-92EC3994545E}" type="parTrans" cxnId="{54B6FF55-B3BC-4AF1-A793-B877FEA83E9C}">
      <dgm:prSet/>
      <dgm:spPr/>
    </dgm:pt>
    <dgm:pt modelId="{4C57A6D3-7D2B-4123-BBF1-41EF0528F376}" type="sibTrans" cxnId="{54B6FF55-B3BC-4AF1-A793-B877FEA83E9C}">
      <dgm:prSet/>
      <dgm:spPr/>
    </dgm:pt>
    <dgm:pt modelId="{A70EE310-5361-431C-BD7B-AE8EDA0C7FD1}" type="pres">
      <dgm:prSet presAssocID="{95D58C8B-BC10-4B3F-9EB6-A9C6D38CF3D7}" presName="hierChild1" presStyleCnt="0">
        <dgm:presLayoutVars>
          <dgm:orgChart val="1"/>
          <dgm:chPref val="1"/>
          <dgm:dir/>
          <dgm:animOne val="branch"/>
          <dgm:animLvl val="lvl"/>
          <dgm:resizeHandles/>
        </dgm:presLayoutVars>
      </dgm:prSet>
      <dgm:spPr/>
    </dgm:pt>
    <dgm:pt modelId="{4C8A5BE1-3366-479C-B960-0AC477CB6784}" type="pres">
      <dgm:prSet presAssocID="{D4322202-3E04-429E-9A4E-6E2276EBBB66}" presName="hierRoot1" presStyleCnt="0">
        <dgm:presLayoutVars>
          <dgm:hierBranch/>
        </dgm:presLayoutVars>
      </dgm:prSet>
      <dgm:spPr/>
    </dgm:pt>
    <dgm:pt modelId="{C5C775D1-9496-4CA8-AF76-5F2A84F4678E}" type="pres">
      <dgm:prSet presAssocID="{D4322202-3E04-429E-9A4E-6E2276EBBB66}" presName="rootComposite1" presStyleCnt="0"/>
      <dgm:spPr/>
    </dgm:pt>
    <dgm:pt modelId="{6D1EBC04-838B-4189-B783-795C8E99575B}" type="pres">
      <dgm:prSet presAssocID="{D4322202-3E04-429E-9A4E-6E2276EBBB66}" presName="rootText1" presStyleLbl="node0" presStyleIdx="0" presStyleCnt="1">
        <dgm:presLayoutVars>
          <dgm:chPref val="3"/>
        </dgm:presLayoutVars>
      </dgm:prSet>
      <dgm:spPr/>
      <dgm:t>
        <a:bodyPr/>
        <a:lstStyle/>
        <a:p>
          <a:endParaRPr lang="en-US"/>
        </a:p>
      </dgm:t>
    </dgm:pt>
    <dgm:pt modelId="{F1566219-55EC-45CB-9ED0-6B14A21911C3}" type="pres">
      <dgm:prSet presAssocID="{D4322202-3E04-429E-9A4E-6E2276EBBB66}" presName="rootConnector1" presStyleLbl="node1" presStyleIdx="0" presStyleCnt="0"/>
      <dgm:spPr/>
      <dgm:t>
        <a:bodyPr/>
        <a:lstStyle/>
        <a:p>
          <a:endParaRPr lang="en-US"/>
        </a:p>
      </dgm:t>
    </dgm:pt>
    <dgm:pt modelId="{8B8CDAFE-A620-4525-8BD8-5E5F86DDCE65}" type="pres">
      <dgm:prSet presAssocID="{D4322202-3E04-429E-9A4E-6E2276EBBB66}" presName="hierChild2" presStyleCnt="0"/>
      <dgm:spPr/>
    </dgm:pt>
    <dgm:pt modelId="{5DF9B35C-3478-430A-8949-ED24D70795CA}" type="pres">
      <dgm:prSet presAssocID="{BF49A9E0-E499-4BD2-87DC-47F6833F3494}" presName="Name35" presStyleLbl="parChTrans1D2" presStyleIdx="0" presStyleCnt="3"/>
      <dgm:spPr/>
    </dgm:pt>
    <dgm:pt modelId="{940C8EDB-58BF-481B-8ADC-870E82BD50C6}" type="pres">
      <dgm:prSet presAssocID="{C651C033-C0EF-46A2-92C0-C0F0BE15FE17}" presName="hierRoot2" presStyleCnt="0">
        <dgm:presLayoutVars>
          <dgm:hierBranch/>
        </dgm:presLayoutVars>
      </dgm:prSet>
      <dgm:spPr/>
    </dgm:pt>
    <dgm:pt modelId="{845501D5-5514-4515-A7E1-9EB54C3884FB}" type="pres">
      <dgm:prSet presAssocID="{C651C033-C0EF-46A2-92C0-C0F0BE15FE17}" presName="rootComposite" presStyleCnt="0"/>
      <dgm:spPr/>
    </dgm:pt>
    <dgm:pt modelId="{D310C098-5545-4AC2-9CFF-EDA10B12C78C}" type="pres">
      <dgm:prSet presAssocID="{C651C033-C0EF-46A2-92C0-C0F0BE15FE17}" presName="rootText" presStyleLbl="node2" presStyleIdx="0" presStyleCnt="3">
        <dgm:presLayoutVars>
          <dgm:chPref val="3"/>
        </dgm:presLayoutVars>
      </dgm:prSet>
      <dgm:spPr/>
      <dgm:t>
        <a:bodyPr/>
        <a:lstStyle/>
        <a:p>
          <a:endParaRPr lang="en-US"/>
        </a:p>
      </dgm:t>
    </dgm:pt>
    <dgm:pt modelId="{FAECD742-D980-4688-937D-38A19EE46CFD}" type="pres">
      <dgm:prSet presAssocID="{C651C033-C0EF-46A2-92C0-C0F0BE15FE17}" presName="rootConnector" presStyleLbl="node2" presStyleIdx="0" presStyleCnt="3"/>
      <dgm:spPr/>
      <dgm:t>
        <a:bodyPr/>
        <a:lstStyle/>
        <a:p>
          <a:endParaRPr lang="en-US"/>
        </a:p>
      </dgm:t>
    </dgm:pt>
    <dgm:pt modelId="{16FA5188-79A9-47DD-8E7C-BB7BA92CF6DE}" type="pres">
      <dgm:prSet presAssocID="{C651C033-C0EF-46A2-92C0-C0F0BE15FE17}" presName="hierChild4" presStyleCnt="0"/>
      <dgm:spPr/>
    </dgm:pt>
    <dgm:pt modelId="{EB7E2908-3FB1-43A2-B22E-5983F68BBE44}" type="pres">
      <dgm:prSet presAssocID="{C651C033-C0EF-46A2-92C0-C0F0BE15FE17}" presName="hierChild5" presStyleCnt="0"/>
      <dgm:spPr/>
    </dgm:pt>
    <dgm:pt modelId="{11FFEE4B-4E9D-4223-9F6C-8A9849EB0E91}" type="pres">
      <dgm:prSet presAssocID="{718ECDA8-64AB-47C4-A9AD-B3F763672201}" presName="Name35" presStyleLbl="parChTrans1D2" presStyleIdx="1" presStyleCnt="3"/>
      <dgm:spPr/>
    </dgm:pt>
    <dgm:pt modelId="{1F970E31-DF94-4AF0-B8A7-83090E33F423}" type="pres">
      <dgm:prSet presAssocID="{B6BB3B52-16E7-41E6-95A1-AC42C363E05B}" presName="hierRoot2" presStyleCnt="0">
        <dgm:presLayoutVars>
          <dgm:hierBranch/>
        </dgm:presLayoutVars>
      </dgm:prSet>
      <dgm:spPr/>
    </dgm:pt>
    <dgm:pt modelId="{8D75E5E0-14DE-4ADF-BDE5-00EC4F58BB19}" type="pres">
      <dgm:prSet presAssocID="{B6BB3B52-16E7-41E6-95A1-AC42C363E05B}" presName="rootComposite" presStyleCnt="0"/>
      <dgm:spPr/>
    </dgm:pt>
    <dgm:pt modelId="{58971E01-D0E8-4E6E-8577-EC07ED810286}" type="pres">
      <dgm:prSet presAssocID="{B6BB3B52-16E7-41E6-95A1-AC42C363E05B}" presName="rootText" presStyleLbl="node2" presStyleIdx="1" presStyleCnt="3">
        <dgm:presLayoutVars>
          <dgm:chPref val="3"/>
        </dgm:presLayoutVars>
      </dgm:prSet>
      <dgm:spPr/>
      <dgm:t>
        <a:bodyPr/>
        <a:lstStyle/>
        <a:p>
          <a:endParaRPr lang="en-US"/>
        </a:p>
      </dgm:t>
    </dgm:pt>
    <dgm:pt modelId="{65C27E84-C3B2-4823-9508-39B0E92A1C4C}" type="pres">
      <dgm:prSet presAssocID="{B6BB3B52-16E7-41E6-95A1-AC42C363E05B}" presName="rootConnector" presStyleLbl="node2" presStyleIdx="1" presStyleCnt="3"/>
      <dgm:spPr/>
      <dgm:t>
        <a:bodyPr/>
        <a:lstStyle/>
        <a:p>
          <a:endParaRPr lang="en-US"/>
        </a:p>
      </dgm:t>
    </dgm:pt>
    <dgm:pt modelId="{5A7A4E95-7D69-48D7-9C3B-31ABBF2D88AE}" type="pres">
      <dgm:prSet presAssocID="{B6BB3B52-16E7-41E6-95A1-AC42C363E05B}" presName="hierChild4" presStyleCnt="0"/>
      <dgm:spPr/>
    </dgm:pt>
    <dgm:pt modelId="{A6BFA400-7AEE-4AB0-87CE-496969EC3E83}" type="pres">
      <dgm:prSet presAssocID="{B6BB3B52-16E7-41E6-95A1-AC42C363E05B}" presName="hierChild5" presStyleCnt="0"/>
      <dgm:spPr/>
    </dgm:pt>
    <dgm:pt modelId="{94A18E89-0F8C-4547-AFC5-D725C7C4B7C5}" type="pres">
      <dgm:prSet presAssocID="{30908B4F-736B-4F1A-9182-92EC3994545E}" presName="Name35" presStyleLbl="parChTrans1D2" presStyleIdx="2" presStyleCnt="3"/>
      <dgm:spPr/>
    </dgm:pt>
    <dgm:pt modelId="{06266632-848F-4A01-854A-9DAF6417C695}" type="pres">
      <dgm:prSet presAssocID="{8F2ED42F-1622-496A-AA1A-5690CB7D5BA6}" presName="hierRoot2" presStyleCnt="0">
        <dgm:presLayoutVars>
          <dgm:hierBranch/>
        </dgm:presLayoutVars>
      </dgm:prSet>
      <dgm:spPr/>
    </dgm:pt>
    <dgm:pt modelId="{1E78B855-EBEE-4BDF-BEFF-CF3833B40AD6}" type="pres">
      <dgm:prSet presAssocID="{8F2ED42F-1622-496A-AA1A-5690CB7D5BA6}" presName="rootComposite" presStyleCnt="0"/>
      <dgm:spPr/>
    </dgm:pt>
    <dgm:pt modelId="{42455D25-4C75-4114-BCD7-27A5521701C3}" type="pres">
      <dgm:prSet presAssocID="{8F2ED42F-1622-496A-AA1A-5690CB7D5BA6}" presName="rootText" presStyleLbl="node2" presStyleIdx="2" presStyleCnt="3">
        <dgm:presLayoutVars>
          <dgm:chPref val="3"/>
        </dgm:presLayoutVars>
      </dgm:prSet>
      <dgm:spPr/>
      <dgm:t>
        <a:bodyPr/>
        <a:lstStyle/>
        <a:p>
          <a:endParaRPr lang="en-US"/>
        </a:p>
      </dgm:t>
    </dgm:pt>
    <dgm:pt modelId="{10E3B589-2477-4627-82A8-F82110624174}" type="pres">
      <dgm:prSet presAssocID="{8F2ED42F-1622-496A-AA1A-5690CB7D5BA6}" presName="rootConnector" presStyleLbl="node2" presStyleIdx="2" presStyleCnt="3"/>
      <dgm:spPr/>
      <dgm:t>
        <a:bodyPr/>
        <a:lstStyle/>
        <a:p>
          <a:endParaRPr lang="en-US"/>
        </a:p>
      </dgm:t>
    </dgm:pt>
    <dgm:pt modelId="{1EF9FA12-09A7-4D86-A3EB-45B0973B551E}" type="pres">
      <dgm:prSet presAssocID="{8F2ED42F-1622-496A-AA1A-5690CB7D5BA6}" presName="hierChild4" presStyleCnt="0"/>
      <dgm:spPr/>
    </dgm:pt>
    <dgm:pt modelId="{C125CDCB-CFE5-415D-8D63-C5196EBB96AD}" type="pres">
      <dgm:prSet presAssocID="{8F2ED42F-1622-496A-AA1A-5690CB7D5BA6}" presName="hierChild5" presStyleCnt="0"/>
      <dgm:spPr/>
    </dgm:pt>
    <dgm:pt modelId="{9F6C66CD-C81E-413E-B76B-B6EF593EF70B}" type="pres">
      <dgm:prSet presAssocID="{D4322202-3E04-429E-9A4E-6E2276EBBB66}" presName="hierChild3" presStyleCnt="0"/>
      <dgm:spPr/>
    </dgm:pt>
  </dgm:ptLst>
  <dgm:cxnLst>
    <dgm:cxn modelId="{F5E7C003-03B4-4B1E-9B3E-E1F1FCA19F68}" type="presOf" srcId="{BF49A9E0-E499-4BD2-87DC-47F6833F3494}" destId="{5DF9B35C-3478-430A-8949-ED24D70795CA}" srcOrd="0" destOrd="0" presId="urn:microsoft.com/office/officeart/2005/8/layout/orgChart1"/>
    <dgm:cxn modelId="{F540B9BA-869C-4F57-885D-C70D520DB48D}" type="presOf" srcId="{D4322202-3E04-429E-9A4E-6E2276EBBB66}" destId="{F1566219-55EC-45CB-9ED0-6B14A21911C3}" srcOrd="1" destOrd="0" presId="urn:microsoft.com/office/officeart/2005/8/layout/orgChart1"/>
    <dgm:cxn modelId="{2C221869-BA2A-4413-B38E-51ACDB1D64FD}" type="presOf" srcId="{8F2ED42F-1622-496A-AA1A-5690CB7D5BA6}" destId="{10E3B589-2477-4627-82A8-F82110624174}" srcOrd="1" destOrd="0" presId="urn:microsoft.com/office/officeart/2005/8/layout/orgChart1"/>
    <dgm:cxn modelId="{246095D8-F156-45D0-923A-762E1792C8C7}" type="presOf" srcId="{95D58C8B-BC10-4B3F-9EB6-A9C6D38CF3D7}" destId="{A70EE310-5361-431C-BD7B-AE8EDA0C7FD1}" srcOrd="0" destOrd="0" presId="urn:microsoft.com/office/officeart/2005/8/layout/orgChart1"/>
    <dgm:cxn modelId="{54B6FF55-B3BC-4AF1-A793-B877FEA83E9C}" srcId="{D4322202-3E04-429E-9A4E-6E2276EBBB66}" destId="{8F2ED42F-1622-496A-AA1A-5690CB7D5BA6}" srcOrd="2" destOrd="0" parTransId="{30908B4F-736B-4F1A-9182-92EC3994545E}" sibTransId="{4C57A6D3-7D2B-4123-BBF1-41EF0528F376}"/>
    <dgm:cxn modelId="{793D739C-42E5-479C-9E38-1EF7AFDADC9F}" type="presOf" srcId="{718ECDA8-64AB-47C4-A9AD-B3F763672201}" destId="{11FFEE4B-4E9D-4223-9F6C-8A9849EB0E91}" srcOrd="0" destOrd="0" presId="urn:microsoft.com/office/officeart/2005/8/layout/orgChart1"/>
    <dgm:cxn modelId="{5F255BAA-EB3D-4300-BE9F-BD3259BBCA65}" type="presOf" srcId="{B6BB3B52-16E7-41E6-95A1-AC42C363E05B}" destId="{58971E01-D0E8-4E6E-8577-EC07ED810286}" srcOrd="0" destOrd="0" presId="urn:microsoft.com/office/officeart/2005/8/layout/orgChart1"/>
    <dgm:cxn modelId="{16BF6CD2-8B74-4C12-970F-D5665D55F38F}" srcId="{D4322202-3E04-429E-9A4E-6E2276EBBB66}" destId="{B6BB3B52-16E7-41E6-95A1-AC42C363E05B}" srcOrd="1" destOrd="0" parTransId="{718ECDA8-64AB-47C4-A9AD-B3F763672201}" sibTransId="{D5B08FDA-4204-450D-A0F6-DF939560E12E}"/>
    <dgm:cxn modelId="{AFB723F8-F128-4AE1-AC3A-41A174D39C24}" type="presOf" srcId="{D4322202-3E04-429E-9A4E-6E2276EBBB66}" destId="{6D1EBC04-838B-4189-B783-795C8E99575B}" srcOrd="0" destOrd="0" presId="urn:microsoft.com/office/officeart/2005/8/layout/orgChart1"/>
    <dgm:cxn modelId="{CF430C96-0979-433B-B572-88F2F439DF4E}" type="presOf" srcId="{30908B4F-736B-4F1A-9182-92EC3994545E}" destId="{94A18E89-0F8C-4547-AFC5-D725C7C4B7C5}" srcOrd="0" destOrd="0" presId="urn:microsoft.com/office/officeart/2005/8/layout/orgChart1"/>
    <dgm:cxn modelId="{034933D3-5796-4934-88C9-593B48519AAC}" srcId="{D4322202-3E04-429E-9A4E-6E2276EBBB66}" destId="{C651C033-C0EF-46A2-92C0-C0F0BE15FE17}" srcOrd="0" destOrd="0" parTransId="{BF49A9E0-E499-4BD2-87DC-47F6833F3494}" sibTransId="{B350243C-F522-4E7B-B131-97BA81187D57}"/>
    <dgm:cxn modelId="{9CFEB646-42BE-49B1-AA71-9450196F1C86}" type="presOf" srcId="{C651C033-C0EF-46A2-92C0-C0F0BE15FE17}" destId="{FAECD742-D980-4688-937D-38A19EE46CFD}" srcOrd="1" destOrd="0" presId="urn:microsoft.com/office/officeart/2005/8/layout/orgChart1"/>
    <dgm:cxn modelId="{8E6463C2-FFF4-49BA-9B6E-42E9CAD7F424}" type="presOf" srcId="{B6BB3B52-16E7-41E6-95A1-AC42C363E05B}" destId="{65C27E84-C3B2-4823-9508-39B0E92A1C4C}" srcOrd="1" destOrd="0" presId="urn:microsoft.com/office/officeart/2005/8/layout/orgChart1"/>
    <dgm:cxn modelId="{EF828DF7-64C4-43CB-9B34-56D2595F3289}" srcId="{95D58C8B-BC10-4B3F-9EB6-A9C6D38CF3D7}" destId="{D4322202-3E04-429E-9A4E-6E2276EBBB66}" srcOrd="0" destOrd="0" parTransId="{35589DF0-E51A-4B48-B3A9-9DE61D76A613}" sibTransId="{F0E92C63-98FD-4A80-8317-2F8192BC2451}"/>
    <dgm:cxn modelId="{027CD94D-868D-4AB5-B4EF-47B1762F94C0}" type="presOf" srcId="{8F2ED42F-1622-496A-AA1A-5690CB7D5BA6}" destId="{42455D25-4C75-4114-BCD7-27A5521701C3}" srcOrd="0" destOrd="0" presId="urn:microsoft.com/office/officeart/2005/8/layout/orgChart1"/>
    <dgm:cxn modelId="{B78E49B5-BBAD-465B-968C-EA70178BE357}" type="presOf" srcId="{C651C033-C0EF-46A2-92C0-C0F0BE15FE17}" destId="{D310C098-5545-4AC2-9CFF-EDA10B12C78C}" srcOrd="0" destOrd="0" presId="urn:microsoft.com/office/officeart/2005/8/layout/orgChart1"/>
    <dgm:cxn modelId="{8C9EF719-D52C-4EDB-9164-D3F0ACABE391}" type="presParOf" srcId="{A70EE310-5361-431C-BD7B-AE8EDA0C7FD1}" destId="{4C8A5BE1-3366-479C-B960-0AC477CB6784}" srcOrd="0" destOrd="0" presId="urn:microsoft.com/office/officeart/2005/8/layout/orgChart1"/>
    <dgm:cxn modelId="{B074DBEE-ED78-4535-876B-0A68013F7D6C}" type="presParOf" srcId="{4C8A5BE1-3366-479C-B960-0AC477CB6784}" destId="{C5C775D1-9496-4CA8-AF76-5F2A84F4678E}" srcOrd="0" destOrd="0" presId="urn:microsoft.com/office/officeart/2005/8/layout/orgChart1"/>
    <dgm:cxn modelId="{43BCAEEA-9B7B-4662-AFFE-F60F72F72B53}" type="presParOf" srcId="{C5C775D1-9496-4CA8-AF76-5F2A84F4678E}" destId="{6D1EBC04-838B-4189-B783-795C8E99575B}" srcOrd="0" destOrd="0" presId="urn:microsoft.com/office/officeart/2005/8/layout/orgChart1"/>
    <dgm:cxn modelId="{FDD6233F-1878-4150-A3B1-32CB7BA56282}" type="presParOf" srcId="{C5C775D1-9496-4CA8-AF76-5F2A84F4678E}" destId="{F1566219-55EC-45CB-9ED0-6B14A21911C3}" srcOrd="1" destOrd="0" presId="urn:microsoft.com/office/officeart/2005/8/layout/orgChart1"/>
    <dgm:cxn modelId="{70D15B60-FFC8-4351-8B71-459956DA40CB}" type="presParOf" srcId="{4C8A5BE1-3366-479C-B960-0AC477CB6784}" destId="{8B8CDAFE-A620-4525-8BD8-5E5F86DDCE65}" srcOrd="1" destOrd="0" presId="urn:microsoft.com/office/officeart/2005/8/layout/orgChart1"/>
    <dgm:cxn modelId="{C48D8E92-8E05-4286-87C3-EB2FF812ED52}" type="presParOf" srcId="{8B8CDAFE-A620-4525-8BD8-5E5F86DDCE65}" destId="{5DF9B35C-3478-430A-8949-ED24D70795CA}" srcOrd="0" destOrd="0" presId="urn:microsoft.com/office/officeart/2005/8/layout/orgChart1"/>
    <dgm:cxn modelId="{4A5A1ACA-CA50-437F-9B05-F59849155BC4}" type="presParOf" srcId="{8B8CDAFE-A620-4525-8BD8-5E5F86DDCE65}" destId="{940C8EDB-58BF-481B-8ADC-870E82BD50C6}" srcOrd="1" destOrd="0" presId="urn:microsoft.com/office/officeart/2005/8/layout/orgChart1"/>
    <dgm:cxn modelId="{4FB476D3-06B4-41A0-827A-65A16BA9359D}" type="presParOf" srcId="{940C8EDB-58BF-481B-8ADC-870E82BD50C6}" destId="{845501D5-5514-4515-A7E1-9EB54C3884FB}" srcOrd="0" destOrd="0" presId="urn:microsoft.com/office/officeart/2005/8/layout/orgChart1"/>
    <dgm:cxn modelId="{20148304-031B-4F69-B24C-B6E7EDECACF4}" type="presParOf" srcId="{845501D5-5514-4515-A7E1-9EB54C3884FB}" destId="{D310C098-5545-4AC2-9CFF-EDA10B12C78C}" srcOrd="0" destOrd="0" presId="urn:microsoft.com/office/officeart/2005/8/layout/orgChart1"/>
    <dgm:cxn modelId="{196C7A88-9393-4F7D-ACB4-150D45173649}" type="presParOf" srcId="{845501D5-5514-4515-A7E1-9EB54C3884FB}" destId="{FAECD742-D980-4688-937D-38A19EE46CFD}" srcOrd="1" destOrd="0" presId="urn:microsoft.com/office/officeart/2005/8/layout/orgChart1"/>
    <dgm:cxn modelId="{FEB7C583-E880-4C25-BC76-BC3B432EB05A}" type="presParOf" srcId="{940C8EDB-58BF-481B-8ADC-870E82BD50C6}" destId="{16FA5188-79A9-47DD-8E7C-BB7BA92CF6DE}" srcOrd="1" destOrd="0" presId="urn:microsoft.com/office/officeart/2005/8/layout/orgChart1"/>
    <dgm:cxn modelId="{41B976EA-E776-40BB-810A-DCDF9CCF4A68}" type="presParOf" srcId="{940C8EDB-58BF-481B-8ADC-870E82BD50C6}" destId="{EB7E2908-3FB1-43A2-B22E-5983F68BBE44}" srcOrd="2" destOrd="0" presId="urn:microsoft.com/office/officeart/2005/8/layout/orgChart1"/>
    <dgm:cxn modelId="{D61CA94C-843C-45A1-AAAF-8C5D920EAAF9}" type="presParOf" srcId="{8B8CDAFE-A620-4525-8BD8-5E5F86DDCE65}" destId="{11FFEE4B-4E9D-4223-9F6C-8A9849EB0E91}" srcOrd="2" destOrd="0" presId="urn:microsoft.com/office/officeart/2005/8/layout/orgChart1"/>
    <dgm:cxn modelId="{C7CD3B91-6F68-4ECE-8348-406AB914EE56}" type="presParOf" srcId="{8B8CDAFE-A620-4525-8BD8-5E5F86DDCE65}" destId="{1F970E31-DF94-4AF0-B8A7-83090E33F423}" srcOrd="3" destOrd="0" presId="urn:microsoft.com/office/officeart/2005/8/layout/orgChart1"/>
    <dgm:cxn modelId="{CA8F891D-0BB0-4516-953C-22033FF1B762}" type="presParOf" srcId="{1F970E31-DF94-4AF0-B8A7-83090E33F423}" destId="{8D75E5E0-14DE-4ADF-BDE5-00EC4F58BB19}" srcOrd="0" destOrd="0" presId="urn:microsoft.com/office/officeart/2005/8/layout/orgChart1"/>
    <dgm:cxn modelId="{4C176A69-288F-4E6B-A10E-6A69BD2E69FA}" type="presParOf" srcId="{8D75E5E0-14DE-4ADF-BDE5-00EC4F58BB19}" destId="{58971E01-D0E8-4E6E-8577-EC07ED810286}" srcOrd="0" destOrd="0" presId="urn:microsoft.com/office/officeart/2005/8/layout/orgChart1"/>
    <dgm:cxn modelId="{024A3BAC-EAD0-4EA9-93D5-14D9C7E050E6}" type="presParOf" srcId="{8D75E5E0-14DE-4ADF-BDE5-00EC4F58BB19}" destId="{65C27E84-C3B2-4823-9508-39B0E92A1C4C}" srcOrd="1" destOrd="0" presId="urn:microsoft.com/office/officeart/2005/8/layout/orgChart1"/>
    <dgm:cxn modelId="{596084B8-CC0B-4354-878D-030C29B0736A}" type="presParOf" srcId="{1F970E31-DF94-4AF0-B8A7-83090E33F423}" destId="{5A7A4E95-7D69-48D7-9C3B-31ABBF2D88AE}" srcOrd="1" destOrd="0" presId="urn:microsoft.com/office/officeart/2005/8/layout/orgChart1"/>
    <dgm:cxn modelId="{531846BB-F074-4150-BBFE-AF6B15A2D4FF}" type="presParOf" srcId="{1F970E31-DF94-4AF0-B8A7-83090E33F423}" destId="{A6BFA400-7AEE-4AB0-87CE-496969EC3E83}" srcOrd="2" destOrd="0" presId="urn:microsoft.com/office/officeart/2005/8/layout/orgChart1"/>
    <dgm:cxn modelId="{FFA334B3-190E-4C7B-905A-B50E3706701D}" type="presParOf" srcId="{8B8CDAFE-A620-4525-8BD8-5E5F86DDCE65}" destId="{94A18E89-0F8C-4547-AFC5-D725C7C4B7C5}" srcOrd="4" destOrd="0" presId="urn:microsoft.com/office/officeart/2005/8/layout/orgChart1"/>
    <dgm:cxn modelId="{0E0E8BCE-C547-4198-B8FA-5426FCEF6C53}" type="presParOf" srcId="{8B8CDAFE-A620-4525-8BD8-5E5F86DDCE65}" destId="{06266632-848F-4A01-854A-9DAF6417C695}" srcOrd="5" destOrd="0" presId="urn:microsoft.com/office/officeart/2005/8/layout/orgChart1"/>
    <dgm:cxn modelId="{5010703E-7982-483B-9DCB-BE61282BAF4D}" type="presParOf" srcId="{06266632-848F-4A01-854A-9DAF6417C695}" destId="{1E78B855-EBEE-4BDF-BEFF-CF3833B40AD6}" srcOrd="0" destOrd="0" presId="urn:microsoft.com/office/officeart/2005/8/layout/orgChart1"/>
    <dgm:cxn modelId="{2CB41001-7F3C-4B95-BB14-AEDDEBA83C7F}" type="presParOf" srcId="{1E78B855-EBEE-4BDF-BEFF-CF3833B40AD6}" destId="{42455D25-4C75-4114-BCD7-27A5521701C3}" srcOrd="0" destOrd="0" presId="urn:microsoft.com/office/officeart/2005/8/layout/orgChart1"/>
    <dgm:cxn modelId="{375D33DC-C9D3-4697-B7D4-36239B38FF47}" type="presParOf" srcId="{1E78B855-EBEE-4BDF-BEFF-CF3833B40AD6}" destId="{10E3B589-2477-4627-82A8-F82110624174}" srcOrd="1" destOrd="0" presId="urn:microsoft.com/office/officeart/2005/8/layout/orgChart1"/>
    <dgm:cxn modelId="{8351E636-D9D2-4AE1-9177-0969572433EF}" type="presParOf" srcId="{06266632-848F-4A01-854A-9DAF6417C695}" destId="{1EF9FA12-09A7-4D86-A3EB-45B0973B551E}" srcOrd="1" destOrd="0" presId="urn:microsoft.com/office/officeart/2005/8/layout/orgChart1"/>
    <dgm:cxn modelId="{75035871-8F4C-43AC-A713-00B64765C35E}" type="presParOf" srcId="{06266632-848F-4A01-854A-9DAF6417C695}" destId="{C125CDCB-CFE5-415D-8D63-C5196EBB96AD}" srcOrd="2" destOrd="0" presId="urn:microsoft.com/office/officeart/2005/8/layout/orgChart1"/>
    <dgm:cxn modelId="{429C4DB0-1F09-41EE-9C12-BDE2DBD6157D}" type="presParOf" srcId="{4C8A5BE1-3366-479C-B960-0AC477CB6784}" destId="{9F6C66CD-C81E-413E-B76B-B6EF593EF70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18E89-0F8C-4547-AFC5-D725C7C4B7C5}">
      <dsp:nvSpPr>
        <dsp:cNvPr id="0" name=""/>
        <dsp:cNvSpPr/>
      </dsp:nvSpPr>
      <dsp:spPr>
        <a:xfrm>
          <a:off x="4114799" y="1518227"/>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FFEE4B-4E9D-4223-9F6C-8A9849EB0E91}">
      <dsp:nvSpPr>
        <dsp:cNvPr id="0" name=""/>
        <dsp:cNvSpPr/>
      </dsp:nvSpPr>
      <dsp:spPr>
        <a:xfrm>
          <a:off x="4069079" y="1518227"/>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F9B35C-3478-430A-8949-ED24D70795CA}">
      <dsp:nvSpPr>
        <dsp:cNvPr id="0" name=""/>
        <dsp:cNvSpPr/>
      </dsp:nvSpPr>
      <dsp:spPr>
        <a:xfrm>
          <a:off x="1203548" y="1518227"/>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1EBC04-838B-4189-B783-795C8E99575B}">
      <dsp:nvSpPr>
        <dsp:cNvPr id="0" name=""/>
        <dsp:cNvSpPr/>
      </dsp:nvSpPr>
      <dsp:spPr>
        <a:xfrm>
          <a:off x="2911803" y="315230"/>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rgbClr val="000000"/>
              </a:solidFill>
              <a:effectLst/>
              <a:latin typeface="Verdana" pitchFamily="34" charset="0"/>
              <a:cs typeface="Arial" pitchFamily="34" charset="0"/>
            </a:rPr>
            <a:t>3 PARTS</a:t>
          </a:r>
        </a:p>
      </dsp:txBody>
      <dsp:txXfrm>
        <a:off x="2911803" y="315230"/>
        <a:ext cx="2405992" cy="1202996"/>
      </dsp:txXfrm>
    </dsp:sp>
    <dsp:sp modelId="{D310C098-5545-4AC2-9CFF-EDA10B12C78C}">
      <dsp:nvSpPr>
        <dsp:cNvPr id="0" name=""/>
        <dsp:cNvSpPr/>
      </dsp:nvSpPr>
      <dsp:spPr>
        <a:xfrm>
          <a:off x="552" y="2023485"/>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rgbClr val="000000"/>
              </a:solidFill>
              <a:effectLst/>
              <a:latin typeface="Verdana" pitchFamily="34" charset="0"/>
              <a:cs typeface="Arial" pitchFamily="34" charset="0"/>
            </a:rPr>
            <a:t>Development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rgbClr val="000000"/>
              </a:solidFill>
              <a:effectLst/>
              <a:latin typeface="Verdana" pitchFamily="34" charset="0"/>
              <a:cs typeface="Arial" pitchFamily="34" charset="0"/>
            </a:rPr>
            <a:t>Tank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900" b="0" i="0" u="none" strike="noStrike" kern="1200" cap="none" normalizeH="0" baseline="0" dirty="0" smtClean="0">
            <a:ln>
              <a:noFill/>
            </a:ln>
            <a:solidFill>
              <a:srgbClr val="00000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rgbClr val="000000"/>
              </a:solidFill>
              <a:effectLst/>
              <a:latin typeface="Verdana" pitchFamily="34" charset="0"/>
              <a:cs typeface="Arial" pitchFamily="34" charset="0"/>
            </a:rPr>
            <a:t>1</a:t>
          </a:r>
        </a:p>
      </dsp:txBody>
      <dsp:txXfrm>
        <a:off x="552" y="2023485"/>
        <a:ext cx="2405992" cy="1202996"/>
      </dsp:txXfrm>
    </dsp:sp>
    <dsp:sp modelId="{58971E01-D0E8-4E6E-8577-EC07ED810286}">
      <dsp:nvSpPr>
        <dsp:cNvPr id="0" name=""/>
        <dsp:cNvSpPr/>
      </dsp:nvSpPr>
      <dsp:spPr>
        <a:xfrm>
          <a:off x="2911803" y="2023485"/>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rgbClr val="000000"/>
              </a:solidFill>
              <a:effectLst/>
              <a:latin typeface="Verdana" pitchFamily="34" charset="0"/>
              <a:cs typeface="Arial" pitchFamily="34" charset="0"/>
            </a:rPr>
            <a:t>Fixing tank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900" b="0" i="0" u="none" strike="noStrike" kern="1200" cap="none" normalizeH="0" baseline="0" dirty="0" smtClean="0">
            <a:ln>
              <a:noFill/>
            </a:ln>
            <a:solidFill>
              <a:srgbClr val="00000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rgbClr val="000000"/>
              </a:solidFill>
              <a:effectLst/>
              <a:latin typeface="Verdana" pitchFamily="34" charset="0"/>
              <a:cs typeface="Arial" pitchFamily="34" charset="0"/>
            </a:rPr>
            <a:t>2</a:t>
          </a:r>
        </a:p>
      </dsp:txBody>
      <dsp:txXfrm>
        <a:off x="2911803" y="2023485"/>
        <a:ext cx="2405992" cy="1202996"/>
      </dsp:txXfrm>
    </dsp:sp>
    <dsp:sp modelId="{42455D25-4C75-4114-BCD7-27A5521701C3}">
      <dsp:nvSpPr>
        <dsp:cNvPr id="0" name=""/>
        <dsp:cNvSpPr/>
      </dsp:nvSpPr>
      <dsp:spPr>
        <a:xfrm>
          <a:off x="5823054" y="2023485"/>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rgbClr val="000000"/>
              </a:solidFill>
              <a:effectLst/>
              <a:latin typeface="Verdana" pitchFamily="34" charset="0"/>
              <a:cs typeface="Arial" pitchFamily="34" charset="0"/>
            </a:rPr>
            <a:t>Washing tank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900" b="0" i="0" u="none" strike="noStrike" kern="1200" cap="none" normalizeH="0" baseline="0" dirty="0" smtClean="0">
            <a:ln>
              <a:noFill/>
            </a:ln>
            <a:solidFill>
              <a:srgbClr val="000000"/>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noFill/>
              </a:ln>
              <a:solidFill>
                <a:srgbClr val="000000"/>
              </a:solidFill>
              <a:effectLst/>
              <a:latin typeface="Verdana" pitchFamily="34" charset="0"/>
              <a:cs typeface="Arial" pitchFamily="34" charset="0"/>
            </a:rPr>
            <a:t>4</a:t>
          </a:r>
        </a:p>
      </dsp:txBody>
      <dsp:txXfrm>
        <a:off x="5823054" y="2023485"/>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37BA0-61D4-4943-BFF9-2B5A35D7FA89}" type="datetimeFigureOut">
              <a:rPr lang="en-US" smtClean="0"/>
              <a:t>12/20/2016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7BB6E-09DE-4008-ABFE-16152D1A08D5}" type="slidenum">
              <a:rPr lang="en-IN" smtClean="0"/>
              <a:t>‹#›</a:t>
            </a:fld>
            <a:endParaRPr lang="en-IN"/>
          </a:p>
        </p:txBody>
      </p:sp>
    </p:spTree>
    <p:extLst>
      <p:ext uri="{BB962C8B-B14F-4D97-AF65-F5344CB8AC3E}">
        <p14:creationId xmlns:p14="http://schemas.microsoft.com/office/powerpoint/2010/main" val="77943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70223-76EA-4AE2-AA27-E5172CB6E7D7}" type="slidenum">
              <a:rPr lang="en-IN" smtClean="0"/>
              <a:pPr/>
              <a:t>35</a:t>
            </a:fld>
            <a:endParaRPr lang="en-I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CBC708-B61D-4DAA-8E1A-E3A589E190FA}" type="slidenum">
              <a:rPr lang="en-IN" smtClean="0"/>
              <a:pPr/>
              <a:t>46</a:t>
            </a:fld>
            <a:endParaRPr lang="en-I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C18E9D-F679-4F07-9728-E0E01F849223}" type="slidenum">
              <a:rPr lang="en-IN" smtClean="0"/>
              <a:pPr/>
              <a:t>47</a:t>
            </a:fld>
            <a:endParaRPr lang="en-I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84C76B-8AFF-43B7-8DC2-1D8B24248593}" type="slidenum">
              <a:rPr lang="en-IN" smtClean="0"/>
              <a:pPr/>
              <a:t>48</a:t>
            </a:fld>
            <a:endParaRPr lang="en-I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A4889A-E052-42CF-ADCE-F62DB27FF015}" type="slidenum">
              <a:rPr lang="en-IN" smtClean="0"/>
              <a:pPr/>
              <a:t>49</a:t>
            </a:fld>
            <a:endParaRPr lang="en-I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4CBDF2-11FC-46EE-A952-DAAC611C981B}" type="slidenum">
              <a:rPr lang="en-IN" smtClean="0"/>
              <a:pPr/>
              <a:t>50</a:t>
            </a:fld>
            <a:endParaRPr lang="en-I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374FC1-2E8F-40BE-B04B-A3100494EA76}" type="slidenum">
              <a:rPr lang="en-IN" smtClean="0"/>
              <a:pPr/>
              <a:t>55</a:t>
            </a:fld>
            <a:endParaRPr lang="en-I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9E318E-72E0-442B-BC9E-DCE8EB8ED364}" type="slidenum">
              <a:rPr lang="en-IN" smtClean="0"/>
              <a:pPr/>
              <a:t>56</a:t>
            </a:fld>
            <a:endParaRPr lang="en-I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3AD8A9-73E4-4CC7-83F1-37F34511668D}" type="slidenum">
              <a:rPr lang="en-IN" smtClean="0"/>
              <a:pPr/>
              <a:t>57</a:t>
            </a:fld>
            <a:endParaRPr lang="en-I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A3162B-DE0D-4D21-B470-8695BE05E95C}" type="slidenum">
              <a:rPr lang="en-IN" smtClean="0"/>
              <a:pPr/>
              <a:t>59</a:t>
            </a:fld>
            <a:endParaRPr lang="en-I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C87F76-152C-4DBB-9404-0419D575138D}" type="slidenum">
              <a:rPr lang="en-IN" smtClean="0"/>
              <a:pPr/>
              <a:t>60</a:t>
            </a:fld>
            <a:endParaRPr lang="en-I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DFCC40-0638-4EFA-B420-9CFC06929A78}" type="slidenum">
              <a:rPr lang="en-IN" smtClean="0"/>
              <a:pPr/>
              <a:t>36</a:t>
            </a:fld>
            <a:endParaRPr lang="en-I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13E0D4-60E8-4B22-ABC5-B07E74277905}" type="slidenum">
              <a:rPr lang="en-IN" smtClean="0"/>
              <a:pPr/>
              <a:t>61</a:t>
            </a:fld>
            <a:endParaRPr lang="en-I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D2EB3F-6994-46EC-93BF-84D16C073805}" type="slidenum">
              <a:rPr lang="en-IN" smtClean="0"/>
              <a:pPr/>
              <a:t>64</a:t>
            </a:fld>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AC5349-3EBE-4BB2-B841-89B50FDFB51B}" type="slidenum">
              <a:rPr lang="en-IN" smtClean="0"/>
              <a:pPr/>
              <a:t>37</a:t>
            </a:fld>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F54659-E50E-483D-993C-02745EA74583}" type="slidenum">
              <a:rPr lang="en-IN" smtClean="0"/>
              <a:pPr/>
              <a:t>38</a:t>
            </a:fld>
            <a:endParaRPr lang="en-I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D208DB-D37B-4687-8CA0-E4D913A57415}" type="slidenum">
              <a:rPr lang="en-IN" smtClean="0"/>
              <a:pPr/>
              <a:t>39</a:t>
            </a:fld>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04AE8F-5C14-4606-A49B-9F64BD8131B9}" type="slidenum">
              <a:rPr lang="en-IN" smtClean="0"/>
              <a:pPr/>
              <a:t>40</a:t>
            </a:fld>
            <a:endParaRPr lang="en-I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999E47-7F77-4B54-987B-E0EADA0C246E}" type="slidenum">
              <a:rPr lang="en-IN" smtClean="0"/>
              <a:pPr/>
              <a:t>41</a:t>
            </a:fld>
            <a:endParaRPr lang="en-I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F07845-E866-4376-8637-BF1416D32D6B}" type="slidenum">
              <a:rPr lang="en-IN" smtClean="0"/>
              <a:pPr/>
              <a:t>42</a:t>
            </a:fld>
            <a:endParaRPr lang="en-I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25F073-987B-4C45-BA84-3E7E29AD4F0C}" type="slidenum">
              <a:rPr lang="en-IN" smtClean="0"/>
              <a:pPr/>
              <a:t>43</a:t>
            </a:fld>
            <a:endParaRPr lang="en-I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692ADA4-E0A2-4255-86FD-DBD079B2B3B0}" type="datetimeFigureOut">
              <a:rPr lang="en-US" smtClean="0"/>
              <a:t>12/20/2016</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C9DFDC8C-19BA-4D36-B254-48EB61646F69}"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92ADA4-E0A2-4255-86FD-DBD079B2B3B0}" type="datetimeFigureOut">
              <a:rPr lang="en-US" smtClean="0"/>
              <a:t>12/20/2016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FDC8C-19BA-4D36-B254-48EB61646F69}"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92ADA4-E0A2-4255-86FD-DBD079B2B3B0}" type="datetimeFigureOut">
              <a:rPr lang="en-US" smtClean="0"/>
              <a:t>12/20/2016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FDC8C-19BA-4D36-B254-48EB61646F69}"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92ADA4-E0A2-4255-86FD-DBD079B2B3B0}" type="datetimeFigureOut">
              <a:rPr lang="en-US" smtClean="0"/>
              <a:t>12/20/2016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FDC8C-19BA-4D36-B254-48EB61646F69}"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92ADA4-E0A2-4255-86FD-DBD079B2B3B0}" type="datetimeFigureOut">
              <a:rPr lang="en-US" smtClean="0"/>
              <a:t>12/20/2016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DFDC8C-19BA-4D36-B254-48EB61646F69}"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92ADA4-E0A2-4255-86FD-DBD079B2B3B0}" type="datetimeFigureOut">
              <a:rPr lang="en-US" smtClean="0"/>
              <a:t>12/20/2016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DFDC8C-19BA-4D36-B254-48EB61646F69}"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92ADA4-E0A2-4255-86FD-DBD079B2B3B0}" type="datetimeFigureOut">
              <a:rPr lang="en-US" smtClean="0"/>
              <a:t>12/20/2016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FDC8C-19BA-4D36-B254-48EB61646F69}"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92ADA4-E0A2-4255-86FD-DBD079B2B3B0}" type="datetimeFigureOut">
              <a:rPr lang="en-US" smtClean="0"/>
              <a:t>12/20/2016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9DFDC8C-19BA-4D36-B254-48EB61646F69}"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2ADA4-E0A2-4255-86FD-DBD079B2B3B0}" type="datetimeFigureOut">
              <a:rPr lang="en-US" smtClean="0"/>
              <a:t>12/20/2016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9DFDC8C-19BA-4D36-B254-48EB61646F69}"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92ADA4-E0A2-4255-86FD-DBD079B2B3B0}" type="datetimeFigureOut">
              <a:rPr lang="en-US" smtClean="0"/>
              <a:t>12/20/2016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DFDC8C-19BA-4D36-B254-48EB61646F69}"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92ADA4-E0A2-4255-86FD-DBD079B2B3B0}" type="datetimeFigureOut">
              <a:rPr lang="en-US" smtClean="0"/>
              <a:t>12/20/2016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C9DFDC8C-19BA-4D36-B254-48EB61646F69}" type="slidenum">
              <a:rPr lang="en-IN" smtClean="0"/>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92ADA4-E0A2-4255-86FD-DBD079B2B3B0}" type="datetimeFigureOut">
              <a:rPr lang="en-US" smtClean="0"/>
              <a:t>12/20/2016</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DFDC8C-19BA-4D36-B254-48EB61646F69}" type="slidenum">
              <a:rPr lang="en-IN" smtClean="0"/>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396552" y="1340768"/>
            <a:ext cx="10081120" cy="1143000"/>
          </a:xfrm>
        </p:spPr>
        <p:txBody>
          <a:bodyPr>
            <a:normAutofit/>
          </a:bodyPr>
          <a:lstStyle/>
          <a:p>
            <a:pPr marL="484632" fontAlgn="auto">
              <a:spcAft>
                <a:spcPts val="0"/>
              </a:spcAft>
              <a:defRPr/>
            </a:pPr>
            <a:r>
              <a:rPr lang="en-US" sz="3200" dirty="0" smtClean="0">
                <a:solidFill>
                  <a:schemeClr val="accent1">
                    <a:tint val="83000"/>
                    <a:satMod val="150000"/>
                  </a:schemeClr>
                </a:solidFill>
                <a:latin typeface="Arial Rounded MT Bold" pitchFamily="34" charset="0"/>
              </a:rPr>
              <a:t>DARK ROOM AND CHEMICAL </a:t>
            </a:r>
            <a:r>
              <a:rPr lang="en-US" sz="3200" dirty="0" smtClean="0">
                <a:solidFill>
                  <a:schemeClr val="accent1">
                    <a:tint val="83000"/>
                    <a:satMod val="150000"/>
                  </a:schemeClr>
                </a:solidFill>
                <a:latin typeface="Arial Rounded MT Bold" pitchFamily="34" charset="0"/>
              </a:rPr>
              <a:t>PROCESSING</a:t>
            </a:r>
            <a:endParaRPr lang="en-US" sz="3200" dirty="0" smtClean="0">
              <a:solidFill>
                <a:schemeClr val="tx1"/>
              </a:solidFill>
              <a:latin typeface="Arial Rounded MT Bold" pitchFamily="34" charset="0"/>
            </a:endParaRPr>
          </a:p>
        </p:txBody>
      </p:sp>
      <p:sp>
        <p:nvSpPr>
          <p:cNvPr id="2" name="Content Placeholder 1"/>
          <p:cNvSpPr>
            <a:spLocks noGrp="1"/>
          </p:cNvSpPr>
          <p:nvPr>
            <p:ph idx="1"/>
          </p:nvPr>
        </p:nvSpPr>
        <p:spPr>
          <a:xfrm>
            <a:off x="3347864" y="4437112"/>
            <a:ext cx="5796136" cy="1905000"/>
          </a:xfrm>
        </p:spPr>
        <p:txBody>
          <a:bodyPr>
            <a:normAutofit/>
          </a:bodyPr>
          <a:lstStyle/>
          <a:p>
            <a:pPr marL="0" indent="0">
              <a:buNone/>
            </a:pPr>
            <a:r>
              <a:rPr lang="en-US" sz="4000" dirty="0">
                <a:latin typeface="AR CENA" pitchFamily="2" charset="0"/>
              </a:rPr>
              <a:t>Dr. </a:t>
            </a:r>
            <a:r>
              <a:rPr lang="en-US" sz="4000" dirty="0" err="1">
                <a:latin typeface="AR CENA" pitchFamily="2" charset="0"/>
              </a:rPr>
              <a:t>Pushpender</a:t>
            </a:r>
            <a:r>
              <a:rPr lang="en-US" sz="4000" dirty="0">
                <a:latin typeface="AR CENA" pitchFamily="2" charset="0"/>
              </a:rPr>
              <a:t> </a:t>
            </a:r>
            <a:r>
              <a:rPr lang="en-US" sz="4000" dirty="0" err="1">
                <a:latin typeface="AR CENA" pitchFamily="2" charset="0"/>
              </a:rPr>
              <a:t>singh</a:t>
            </a:r>
            <a:r>
              <a:rPr lang="en-US" sz="4000" dirty="0">
                <a:latin typeface="AR CENA" pitchFamily="2" charset="0"/>
              </a:rPr>
              <a:t/>
            </a:r>
            <a:br>
              <a:rPr lang="en-US" sz="4000" dirty="0">
                <a:latin typeface="AR CENA" pitchFamily="2" charset="0"/>
              </a:rPr>
            </a:br>
            <a:r>
              <a:rPr lang="en-US" sz="4000" dirty="0">
                <a:latin typeface="AR CENA" pitchFamily="2" charset="0"/>
              </a:rPr>
              <a:t>Guide : Dr. </a:t>
            </a:r>
            <a:r>
              <a:rPr lang="en-US" sz="4000" dirty="0" err="1">
                <a:latin typeface="AR CENA" pitchFamily="2" charset="0"/>
              </a:rPr>
              <a:t>Sagar</a:t>
            </a:r>
            <a:r>
              <a:rPr lang="en-US" sz="4000" dirty="0">
                <a:latin typeface="AR CENA" pitchFamily="2" charset="0"/>
              </a:rPr>
              <a:t> </a:t>
            </a:r>
            <a:r>
              <a:rPr lang="en-US" sz="4000" dirty="0" err="1">
                <a:latin typeface="AR CENA" pitchFamily="2" charset="0"/>
              </a:rPr>
              <a:t>Maheshwari</a:t>
            </a:r>
            <a:r>
              <a:rPr lang="en-US" sz="4000" dirty="0">
                <a:latin typeface="AR CENA" pitchFamily="2" charset="0"/>
              </a:rPr>
              <a:t> Sir</a:t>
            </a:r>
            <a:endParaRPr lang="en-US" sz="400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001D010-C18F-4569-95C2-03A22C2F9C2D}" type="slidenum">
              <a:rPr lang="en-US">
                <a:solidFill>
                  <a:srgbClr val="C0B9C7"/>
                </a:solidFill>
              </a:rPr>
              <a:pPr/>
              <a:t>10</a:t>
            </a:fld>
            <a:endParaRPr lang="en-US">
              <a:solidFill>
                <a:srgbClr val="C0B9C7"/>
              </a:solidFill>
            </a:endParaRPr>
          </a:p>
        </p:txBody>
      </p:sp>
      <p:sp>
        <p:nvSpPr>
          <p:cNvPr id="5125" name="Text Box 5"/>
          <p:cNvSpPr txBox="1">
            <a:spLocks noChangeArrowheads="1"/>
          </p:cNvSpPr>
          <p:nvPr/>
        </p:nvSpPr>
        <p:spPr bwMode="auto">
          <a:xfrm>
            <a:off x="228600" y="990600"/>
            <a:ext cx="9067800" cy="4154984"/>
          </a:xfrm>
          <a:prstGeom prst="rect">
            <a:avLst/>
          </a:prstGeom>
          <a:noFill/>
          <a:ln w="9525">
            <a:noFill/>
            <a:miter lim="800000"/>
            <a:headEnd/>
            <a:tailEnd/>
          </a:ln>
          <a:effectLst/>
        </p:spPr>
        <p:txBody>
          <a:bodyPr>
            <a:spAutoFit/>
          </a:bodyPr>
          <a:lstStyle/>
          <a:p>
            <a:pPr>
              <a:defRPr/>
            </a:pPr>
            <a:r>
              <a:rPr lang="en-US" sz="2400" b="1" dirty="0">
                <a:solidFill>
                  <a:srgbClr val="000000"/>
                </a:solidFill>
                <a:effectLst>
                  <a:outerShdw blurRad="38100" dist="38100" dir="2700000" algn="tl">
                    <a:srgbClr val="FFFFFF"/>
                  </a:outerShdw>
                </a:effectLst>
                <a:latin typeface="Arial" charset="0"/>
                <a:cs typeface="Arial" charset="0"/>
              </a:rPr>
              <a:t>           </a:t>
            </a:r>
          </a:p>
          <a:p>
            <a:pPr>
              <a:buFontTx/>
              <a:buChar char="•"/>
              <a:defRPr/>
            </a:pPr>
            <a:endParaRPr lang="en-US" sz="2400" b="1" dirty="0">
              <a:solidFill>
                <a:srgbClr val="000000"/>
              </a:solidFill>
              <a:effectLst>
                <a:outerShdw blurRad="38100" dist="38100" dir="2700000" algn="tl">
                  <a:srgbClr val="FFFFFF"/>
                </a:outerShdw>
              </a:effectLst>
              <a:latin typeface="Arial" charset="0"/>
              <a:cs typeface="Arial" charset="0"/>
            </a:endParaRPr>
          </a:p>
          <a:p>
            <a:pPr>
              <a:buFontTx/>
              <a:buChar char="•"/>
              <a:defRPr/>
            </a:pPr>
            <a:endParaRPr lang="en-US" sz="2400" i="1" dirty="0">
              <a:solidFill>
                <a:srgbClr val="000000"/>
              </a:solidFill>
              <a:latin typeface="Arial" charset="0"/>
              <a:cs typeface="Arial" charset="0"/>
            </a:endParaRPr>
          </a:p>
          <a:p>
            <a:pPr>
              <a:defRPr/>
            </a:pPr>
            <a:r>
              <a:rPr lang="en-US" sz="2400" dirty="0">
                <a:latin typeface="Century Gothic" pitchFamily="34" charset="0"/>
                <a:cs typeface="Arial" charset="0"/>
              </a:rPr>
              <a:t>Light proof, to prevent light exposure to the film. </a:t>
            </a:r>
          </a:p>
          <a:p>
            <a:pPr>
              <a:defRPr/>
            </a:pPr>
            <a:endParaRPr lang="en-US" sz="2400" dirty="0">
              <a:latin typeface="Century Gothic" pitchFamily="34" charset="0"/>
              <a:cs typeface="Arial" charset="0"/>
            </a:endParaRPr>
          </a:p>
          <a:p>
            <a:pPr>
              <a:defRPr/>
            </a:pPr>
            <a:r>
              <a:rPr lang="en-US" sz="2400" u="sng" dirty="0">
                <a:solidFill>
                  <a:schemeClr val="accent1"/>
                </a:solidFill>
                <a:latin typeface="Century Gothic" pitchFamily="34" charset="0"/>
                <a:cs typeface="Arial" charset="0"/>
              </a:rPr>
              <a:t>Two way revolving door type</a:t>
            </a:r>
            <a:r>
              <a:rPr lang="en-US" sz="2400" dirty="0">
                <a:latin typeface="Century Gothic" pitchFamily="34" charset="0"/>
                <a:cs typeface="Arial" charset="0"/>
              </a:rPr>
              <a:t> is the ideal type in which two</a:t>
            </a:r>
          </a:p>
          <a:p>
            <a:pPr>
              <a:defRPr/>
            </a:pPr>
            <a:r>
              <a:rPr lang="en-US" sz="2400" dirty="0">
                <a:latin typeface="Century Gothic" pitchFamily="34" charset="0"/>
                <a:cs typeface="Arial" charset="0"/>
              </a:rPr>
              <a:t>  cylinders are present.</a:t>
            </a:r>
          </a:p>
          <a:p>
            <a:pPr>
              <a:defRPr/>
            </a:pPr>
            <a:endParaRPr lang="en-US" sz="2400" dirty="0">
              <a:latin typeface="Century Gothic" pitchFamily="34" charset="0"/>
              <a:cs typeface="Arial" charset="0"/>
            </a:endParaRPr>
          </a:p>
          <a:p>
            <a:pPr>
              <a:defRPr/>
            </a:pPr>
            <a:r>
              <a:rPr lang="en-US" sz="2400" dirty="0">
                <a:latin typeface="Century Gothic" pitchFamily="34" charset="0"/>
                <a:cs typeface="Arial" charset="0"/>
              </a:rPr>
              <a:t> The outer cylinder has two entry gates in it on opposite sides and the inner one has one gate.</a:t>
            </a:r>
          </a:p>
          <a:p>
            <a:pPr>
              <a:defRPr/>
            </a:pPr>
            <a:r>
              <a:rPr lang="en-US" sz="2400" dirty="0">
                <a:latin typeface="Century Gothic" pitchFamily="34" charset="0"/>
                <a:cs typeface="Arial" charset="0"/>
              </a:rPr>
              <a:t> </a:t>
            </a:r>
          </a:p>
        </p:txBody>
      </p:sp>
      <p:sp>
        <p:nvSpPr>
          <p:cNvPr id="15364" name="Text Box 7"/>
          <p:cNvSpPr txBox="1">
            <a:spLocks noChangeArrowheads="1"/>
          </p:cNvSpPr>
          <p:nvPr/>
        </p:nvSpPr>
        <p:spPr bwMode="auto">
          <a:xfrm>
            <a:off x="365125" y="4456113"/>
            <a:ext cx="263525" cy="366712"/>
          </a:xfrm>
          <a:prstGeom prst="rect">
            <a:avLst/>
          </a:prstGeom>
          <a:noFill/>
          <a:ln w="9525">
            <a:noFill/>
            <a:miter lim="800000"/>
            <a:headEnd/>
            <a:tailEnd/>
          </a:ln>
        </p:spPr>
        <p:txBody>
          <a:bodyPr wrap="none">
            <a:spAutoFit/>
          </a:bodyPr>
          <a:lstStyle/>
          <a:p>
            <a:pPr>
              <a:buFontTx/>
              <a:buChar char="•"/>
            </a:pPr>
            <a:endParaRPr lang="en-US">
              <a:solidFill>
                <a:srgbClr val="000000"/>
              </a:solidFill>
              <a:latin typeface="Arial" charset="0"/>
              <a:cs typeface="Arial" charset="0"/>
            </a:endParaRPr>
          </a:p>
        </p:txBody>
      </p:sp>
      <p:sp>
        <p:nvSpPr>
          <p:cNvPr id="15365" name="Text Box 9"/>
          <p:cNvSpPr txBox="1">
            <a:spLocks noChangeArrowheads="1"/>
          </p:cNvSpPr>
          <p:nvPr/>
        </p:nvSpPr>
        <p:spPr bwMode="auto">
          <a:xfrm>
            <a:off x="288925" y="5980113"/>
            <a:ext cx="263525" cy="366712"/>
          </a:xfrm>
          <a:prstGeom prst="rect">
            <a:avLst/>
          </a:prstGeom>
          <a:noFill/>
          <a:ln w="9525">
            <a:noFill/>
            <a:miter lim="800000"/>
            <a:headEnd/>
            <a:tailEnd/>
          </a:ln>
        </p:spPr>
        <p:txBody>
          <a:bodyPr wrap="none">
            <a:spAutoFit/>
          </a:bodyPr>
          <a:lstStyle/>
          <a:p>
            <a:pPr>
              <a:buFontTx/>
              <a:buChar char="•"/>
            </a:pPr>
            <a:endParaRPr lang="en-US">
              <a:solidFill>
                <a:srgbClr val="000000"/>
              </a:solidFill>
              <a:latin typeface="Arial" charset="0"/>
              <a:cs typeface="Arial" charset="0"/>
            </a:endParaRPr>
          </a:p>
        </p:txBody>
      </p:sp>
      <p:sp>
        <p:nvSpPr>
          <p:cNvPr id="5130" name="Text Box 10"/>
          <p:cNvSpPr txBox="1">
            <a:spLocks noChangeArrowheads="1"/>
          </p:cNvSpPr>
          <p:nvPr/>
        </p:nvSpPr>
        <p:spPr bwMode="auto">
          <a:xfrm>
            <a:off x="2133600" y="328613"/>
            <a:ext cx="3286125" cy="1446212"/>
          </a:xfrm>
          <a:prstGeom prst="rect">
            <a:avLst/>
          </a:prstGeom>
          <a:noFill/>
          <a:ln w="9525">
            <a:noFill/>
            <a:miter lim="800000"/>
            <a:headEnd/>
            <a:tailEnd/>
          </a:ln>
          <a:effectLst/>
        </p:spPr>
        <p:txBody>
          <a:bodyPr wrap="none">
            <a:spAutoFit/>
          </a:bodyPr>
          <a:lstStyle/>
          <a:p>
            <a:pPr>
              <a:defRPr/>
            </a:pPr>
            <a:endParaRPr lang="en-US" sz="4000" b="1" i="1" dirty="0">
              <a:solidFill>
                <a:srgbClr val="000000"/>
              </a:solidFill>
              <a:effectLst>
                <a:outerShdw blurRad="38100" dist="38100" dir="2700000" algn="tl">
                  <a:srgbClr val="FFFFFF"/>
                </a:outerShdw>
              </a:effectLst>
              <a:latin typeface="Comic Sans MS" pitchFamily="66" charset="0"/>
              <a:cs typeface="Arial" charset="0"/>
            </a:endParaRPr>
          </a:p>
          <a:p>
            <a:pPr>
              <a:defRPr/>
            </a:pPr>
            <a:r>
              <a:rPr lang="en-US" sz="4800" b="1" dirty="0">
                <a:solidFill>
                  <a:schemeClr val="accent1"/>
                </a:solidFill>
                <a:effectLst>
                  <a:outerShdw blurRad="38100" dist="38100" dir="2700000" algn="tl">
                    <a:srgbClr val="69676D"/>
                  </a:outerShdw>
                </a:effectLst>
                <a:latin typeface="Century Gothic" pitchFamily="34" charset="0"/>
                <a:cs typeface="Arial" charset="0"/>
              </a:rPr>
              <a:t>ENTRANCE</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fontScale="90000"/>
          </a:bodyPr>
          <a:lstStyle/>
          <a:p>
            <a:pPr marL="484632" fontAlgn="auto">
              <a:spcAft>
                <a:spcPts val="0"/>
              </a:spcAft>
              <a:defRPr/>
            </a:pPr>
            <a:r>
              <a:rPr lang="en-US" dirty="0" smtClean="0">
                <a:solidFill>
                  <a:schemeClr val="accent1">
                    <a:tint val="83000"/>
                    <a:satMod val="150000"/>
                  </a:schemeClr>
                </a:solidFill>
              </a:rPr>
              <a:t>REVOLVING DOOR- Advantage is it does not require a large floor area.</a:t>
            </a:r>
          </a:p>
        </p:txBody>
      </p:sp>
      <p:sp>
        <p:nvSpPr>
          <p:cNvPr id="16387" name="Rectangle 5"/>
          <p:cNvSpPr>
            <a:spLocks noChangeArrowheads="1"/>
          </p:cNvSpPr>
          <p:nvPr/>
        </p:nvSpPr>
        <p:spPr bwMode="auto">
          <a:xfrm>
            <a:off x="1600200" y="2438400"/>
            <a:ext cx="5486400" cy="3810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88" name="Line 6"/>
          <p:cNvSpPr>
            <a:spLocks noChangeShapeType="1"/>
          </p:cNvSpPr>
          <p:nvPr/>
        </p:nvSpPr>
        <p:spPr bwMode="auto">
          <a:xfrm>
            <a:off x="1600200" y="3505200"/>
            <a:ext cx="5486400" cy="0"/>
          </a:xfrm>
          <a:prstGeom prst="line">
            <a:avLst/>
          </a:prstGeom>
          <a:noFill/>
          <a:ln w="9525">
            <a:solidFill>
              <a:schemeClr val="tx1"/>
            </a:solidFill>
            <a:round/>
            <a:headEnd/>
            <a:tailEnd/>
          </a:ln>
        </p:spPr>
        <p:txBody>
          <a:bodyPr/>
          <a:lstStyle/>
          <a:p>
            <a:endParaRPr lang="en-IN"/>
          </a:p>
        </p:txBody>
      </p:sp>
      <p:sp>
        <p:nvSpPr>
          <p:cNvPr id="16389" name="Oval 7"/>
          <p:cNvSpPr>
            <a:spLocks noChangeArrowheads="1"/>
          </p:cNvSpPr>
          <p:nvPr/>
        </p:nvSpPr>
        <p:spPr bwMode="auto">
          <a:xfrm>
            <a:off x="3657600" y="3048000"/>
            <a:ext cx="990600" cy="990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0" name="Oval 8"/>
          <p:cNvSpPr>
            <a:spLocks noChangeArrowheads="1"/>
          </p:cNvSpPr>
          <p:nvPr/>
        </p:nvSpPr>
        <p:spPr bwMode="auto">
          <a:xfrm>
            <a:off x="3810000" y="3200400"/>
            <a:ext cx="685800" cy="685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7" name="Oval 9"/>
          <p:cNvSpPr>
            <a:spLocks noChangeArrowheads="1"/>
          </p:cNvSpPr>
          <p:nvPr/>
        </p:nvSpPr>
        <p:spPr bwMode="auto">
          <a:xfrm>
            <a:off x="1981200" y="2895600"/>
            <a:ext cx="381000" cy="304800"/>
          </a:xfrm>
          <a:prstGeom prst="ellipse">
            <a:avLst/>
          </a:prstGeom>
          <a:solidFill>
            <a:srgbClr val="FF0000"/>
          </a:solidFill>
          <a:ln w="9525">
            <a:solidFill>
              <a:schemeClr val="tx1"/>
            </a:solidFill>
            <a:round/>
            <a:headEnd/>
            <a:tailEnd/>
          </a:ln>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73472E-18 -4.44444E-6 L 0.18333 -4.44444E-6 " pathEditMode="relative" ptsTypes="AA">
                                      <p:cBhvr>
                                        <p:cTn id="6" dur="2000" fill="hold"/>
                                        <p:tgtEl>
                                          <p:spTgt spid="2057"/>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18333 2.59259E-6 C 0.20798 0.00324 0.23281 0.00671 0.24687 0.0213 C 0.26093 0.03588 0.26805 0.06921 0.26736 0.08796 C 0.26666 0.10671 0.25416 0.12685 0.24236 0.13334 C 0.23055 0.13982 0.20868 0.13334 0.19687 0.12732 C 0.18507 0.1213 0.18628 0.08843 0.17187 0.09699 C 0.15746 0.10556 0.13402 0.14213 0.11059 0.17894 " pathEditMode="relative" ptsTypes="aaaaaaA">
                                      <p:cBhvr>
                                        <p:cTn id="10" dur="2000" fill="hold"/>
                                        <p:tgtEl>
                                          <p:spTgt spid="205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p:txBody>
          <a:bodyPr/>
          <a:lstStyle/>
          <a:p>
            <a:pPr marL="484632" fontAlgn="auto">
              <a:spcAft>
                <a:spcPts val="0"/>
              </a:spcAft>
              <a:defRPr/>
            </a:pPr>
            <a:r>
              <a:rPr lang="en-US" dirty="0">
                <a:solidFill>
                  <a:schemeClr val="accent1">
                    <a:tint val="83000"/>
                    <a:satMod val="150000"/>
                  </a:schemeClr>
                </a:solidFill>
              </a:rPr>
              <a:t> </a:t>
            </a:r>
            <a:r>
              <a:rPr lang="en-US" dirty="0" smtClean="0">
                <a:solidFill>
                  <a:schemeClr val="accent1">
                    <a:tint val="83000"/>
                    <a:satMod val="150000"/>
                  </a:schemeClr>
                </a:solidFill>
              </a:rPr>
              <a:t>           DOUBLE DOOR</a:t>
            </a:r>
          </a:p>
        </p:txBody>
      </p:sp>
      <p:sp>
        <p:nvSpPr>
          <p:cNvPr id="18435" name="Rectangle 5"/>
          <p:cNvSpPr>
            <a:spLocks noChangeArrowheads="1"/>
          </p:cNvSpPr>
          <p:nvPr/>
        </p:nvSpPr>
        <p:spPr bwMode="auto">
          <a:xfrm>
            <a:off x="1524000" y="1981200"/>
            <a:ext cx="6400800" cy="434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6" name="Rectangle 6"/>
          <p:cNvSpPr>
            <a:spLocks noChangeArrowheads="1"/>
          </p:cNvSpPr>
          <p:nvPr/>
        </p:nvSpPr>
        <p:spPr bwMode="auto">
          <a:xfrm>
            <a:off x="1524000" y="1981200"/>
            <a:ext cx="2971800" cy="1752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7" name="Rectangle 7"/>
          <p:cNvSpPr>
            <a:spLocks noChangeArrowheads="1"/>
          </p:cNvSpPr>
          <p:nvPr/>
        </p:nvSpPr>
        <p:spPr bwMode="auto">
          <a:xfrm>
            <a:off x="1447800" y="2438400"/>
            <a:ext cx="1524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8" name="Rectangle 8"/>
          <p:cNvSpPr>
            <a:spLocks noChangeArrowheads="1"/>
          </p:cNvSpPr>
          <p:nvPr/>
        </p:nvSpPr>
        <p:spPr bwMode="auto">
          <a:xfrm>
            <a:off x="4419600" y="2362200"/>
            <a:ext cx="1524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9" name="Line 9"/>
          <p:cNvSpPr>
            <a:spLocks noChangeShapeType="1"/>
          </p:cNvSpPr>
          <p:nvPr/>
        </p:nvSpPr>
        <p:spPr bwMode="auto">
          <a:xfrm flipV="1">
            <a:off x="1600200" y="2819400"/>
            <a:ext cx="609600" cy="609600"/>
          </a:xfrm>
          <a:prstGeom prst="line">
            <a:avLst/>
          </a:prstGeom>
          <a:noFill/>
          <a:ln w="9525">
            <a:solidFill>
              <a:schemeClr val="tx1"/>
            </a:solidFill>
            <a:round/>
            <a:headEnd/>
            <a:tailEnd/>
          </a:ln>
        </p:spPr>
        <p:txBody>
          <a:bodyPr/>
          <a:lstStyle/>
          <a:p>
            <a:endParaRPr lang="en-IN"/>
          </a:p>
        </p:txBody>
      </p:sp>
      <p:sp>
        <p:nvSpPr>
          <p:cNvPr id="18440" name="Line 10"/>
          <p:cNvSpPr>
            <a:spLocks noChangeShapeType="1"/>
          </p:cNvSpPr>
          <p:nvPr/>
        </p:nvSpPr>
        <p:spPr bwMode="auto">
          <a:xfrm flipH="1">
            <a:off x="3733800" y="2362200"/>
            <a:ext cx="685800" cy="533400"/>
          </a:xfrm>
          <a:prstGeom prst="line">
            <a:avLst/>
          </a:prstGeom>
          <a:noFill/>
          <a:ln w="9525">
            <a:solidFill>
              <a:schemeClr val="tx1"/>
            </a:solidFill>
            <a:round/>
            <a:headEnd/>
            <a:tailEnd/>
          </a:ln>
        </p:spPr>
        <p:txBody>
          <a:bodyPr/>
          <a:lstStyle/>
          <a:p>
            <a:endParaRPr lang="en-IN"/>
          </a:p>
        </p:txBody>
      </p:sp>
      <p:sp>
        <p:nvSpPr>
          <p:cNvPr id="110603" name="Oval 11"/>
          <p:cNvSpPr>
            <a:spLocks noChangeArrowheads="1"/>
          </p:cNvSpPr>
          <p:nvPr/>
        </p:nvSpPr>
        <p:spPr bwMode="auto">
          <a:xfrm>
            <a:off x="457200" y="1143000"/>
            <a:ext cx="457200" cy="457200"/>
          </a:xfrm>
          <a:prstGeom prst="ellipse">
            <a:avLst/>
          </a:prstGeom>
          <a:solidFill>
            <a:srgbClr val="FF0000"/>
          </a:solidFill>
          <a:ln w="9525">
            <a:solidFill>
              <a:schemeClr val="tx1"/>
            </a:solidFill>
            <a:round/>
            <a:headEnd/>
            <a:tailEnd/>
          </a:ln>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8.33333E-7 -1.48148E-6 C -0.01059 0.10625 -0.02101 0.21273 0.00243 0.23496 C 0.02587 0.25718 0.09462 0.14815 0.14063 0.13333 C 0.18663 0.11852 0.25677 0.11968 0.27865 0.14607 C 0.30052 0.17246 0.23611 0.29051 0.27153 0.29213 C 0.30677 0.29375 0.42917 0.13912 0.49063 0.15556 C 0.55208 0.17199 0.65486 0.3169 0.64063 0.39051 C 0.62639 0.46412 0.44375 0.5625 0.40486 0.59699 " pathEditMode="relative" ptsTypes="aaaaaaaA">
                                      <p:cBhvr>
                                        <p:cTn id="6" dur="5000" fill="hold"/>
                                        <p:tgtEl>
                                          <p:spTgt spid="11060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68288"/>
            <a:ext cx="8229600" cy="1789112"/>
          </a:xfrm>
        </p:spPr>
        <p:txBody>
          <a:bodyPr>
            <a:normAutofit fontScale="90000"/>
          </a:bodyPr>
          <a:lstStyle/>
          <a:p>
            <a:pPr marL="484632" fontAlgn="auto">
              <a:spcAft>
                <a:spcPts val="0"/>
              </a:spcAft>
              <a:defRPr/>
            </a:pPr>
            <a:r>
              <a:rPr lang="en-US" dirty="0" smtClean="0">
                <a:solidFill>
                  <a:schemeClr val="accent1">
                    <a:tint val="83000"/>
                    <a:satMod val="150000"/>
                  </a:schemeClr>
                </a:solidFill>
              </a:rPr>
              <a:t>MAZE or LABYRINTH TYPE-</a:t>
            </a:r>
            <a:br>
              <a:rPr lang="en-US" dirty="0" smtClean="0">
                <a:solidFill>
                  <a:schemeClr val="accent1">
                    <a:tint val="83000"/>
                    <a:satMod val="150000"/>
                  </a:schemeClr>
                </a:solidFill>
              </a:rPr>
            </a:br>
            <a:r>
              <a:rPr lang="en-US" dirty="0" smtClean="0">
                <a:solidFill>
                  <a:schemeClr val="accent1">
                    <a:tint val="83000"/>
                    <a:satMod val="150000"/>
                  </a:schemeClr>
                </a:solidFill>
              </a:rPr>
              <a:t>dis </a:t>
            </a:r>
            <a:r>
              <a:rPr lang="en-US" dirty="0" err="1" smtClean="0">
                <a:solidFill>
                  <a:schemeClr val="accent1">
                    <a:tint val="83000"/>
                    <a:satMod val="150000"/>
                  </a:schemeClr>
                </a:solidFill>
              </a:rPr>
              <a:t>adv</a:t>
            </a:r>
            <a:r>
              <a:rPr lang="en-US" dirty="0" smtClean="0">
                <a:solidFill>
                  <a:schemeClr val="accent1">
                    <a:tint val="83000"/>
                    <a:satMod val="150000"/>
                  </a:schemeClr>
                </a:solidFill>
              </a:rPr>
              <a:t>- occupies a large floor area.</a:t>
            </a:r>
          </a:p>
        </p:txBody>
      </p:sp>
      <p:sp>
        <p:nvSpPr>
          <p:cNvPr id="19459" name="Rectangle 5"/>
          <p:cNvSpPr>
            <a:spLocks noChangeArrowheads="1"/>
          </p:cNvSpPr>
          <p:nvPr/>
        </p:nvSpPr>
        <p:spPr bwMode="auto">
          <a:xfrm>
            <a:off x="685800" y="2286000"/>
            <a:ext cx="7391400" cy="388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0" name="Line 6"/>
          <p:cNvSpPr>
            <a:spLocks noChangeShapeType="1"/>
          </p:cNvSpPr>
          <p:nvPr/>
        </p:nvSpPr>
        <p:spPr bwMode="auto">
          <a:xfrm>
            <a:off x="685800" y="3352800"/>
            <a:ext cx="4267200" cy="0"/>
          </a:xfrm>
          <a:prstGeom prst="line">
            <a:avLst/>
          </a:prstGeom>
          <a:noFill/>
          <a:ln w="9525">
            <a:solidFill>
              <a:schemeClr val="tx1"/>
            </a:solidFill>
            <a:round/>
            <a:headEnd/>
            <a:tailEnd/>
          </a:ln>
        </p:spPr>
        <p:txBody>
          <a:bodyPr/>
          <a:lstStyle/>
          <a:p>
            <a:endParaRPr lang="en-IN"/>
          </a:p>
        </p:txBody>
      </p:sp>
      <p:sp>
        <p:nvSpPr>
          <p:cNvPr id="19461" name="Line 7"/>
          <p:cNvSpPr>
            <a:spLocks noChangeShapeType="1"/>
          </p:cNvSpPr>
          <p:nvPr/>
        </p:nvSpPr>
        <p:spPr bwMode="auto">
          <a:xfrm>
            <a:off x="5791200" y="2286000"/>
            <a:ext cx="0" cy="2057400"/>
          </a:xfrm>
          <a:prstGeom prst="line">
            <a:avLst/>
          </a:prstGeom>
          <a:noFill/>
          <a:ln w="9525">
            <a:solidFill>
              <a:schemeClr val="tx1"/>
            </a:solidFill>
            <a:round/>
            <a:headEnd/>
            <a:tailEnd/>
          </a:ln>
        </p:spPr>
        <p:txBody>
          <a:bodyPr/>
          <a:lstStyle/>
          <a:p>
            <a:endParaRPr lang="en-IN"/>
          </a:p>
        </p:txBody>
      </p:sp>
      <p:sp>
        <p:nvSpPr>
          <p:cNvPr id="19462" name="Line 8"/>
          <p:cNvSpPr>
            <a:spLocks noChangeShapeType="1"/>
          </p:cNvSpPr>
          <p:nvPr/>
        </p:nvSpPr>
        <p:spPr bwMode="auto">
          <a:xfrm flipH="1">
            <a:off x="3200400" y="4343400"/>
            <a:ext cx="2590800" cy="0"/>
          </a:xfrm>
          <a:prstGeom prst="line">
            <a:avLst/>
          </a:prstGeom>
          <a:noFill/>
          <a:ln w="9525">
            <a:solidFill>
              <a:schemeClr val="tx1"/>
            </a:solidFill>
            <a:round/>
            <a:headEnd/>
            <a:tailEnd/>
          </a:ln>
        </p:spPr>
        <p:txBody>
          <a:bodyPr/>
          <a:lstStyle/>
          <a:p>
            <a:endParaRPr lang="en-IN"/>
          </a:p>
        </p:txBody>
      </p:sp>
      <p:sp>
        <p:nvSpPr>
          <p:cNvPr id="112649" name="Oval 9"/>
          <p:cNvSpPr>
            <a:spLocks noChangeArrowheads="1"/>
          </p:cNvSpPr>
          <p:nvPr/>
        </p:nvSpPr>
        <p:spPr bwMode="auto">
          <a:xfrm>
            <a:off x="304800" y="990600"/>
            <a:ext cx="457200" cy="457200"/>
          </a:xfrm>
          <a:prstGeom prst="ellipse">
            <a:avLst/>
          </a:prstGeom>
          <a:solidFill>
            <a:srgbClr val="FF0000"/>
          </a:solidFill>
          <a:ln w="9525">
            <a:solidFill>
              <a:schemeClr val="tx1"/>
            </a:solidFill>
            <a:round/>
            <a:headEnd/>
            <a:tailEnd/>
          </a:ln>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5.55556E-7 -1.48148E-6 C -0.05937 0.08588 -0.11875 0.17199 -0.02829 0.20949 C 0.06216 0.24699 0.47396 0.19491 0.54306 0.22546 C 0.61216 0.25602 0.44705 0.36713 0.38594 0.39352 C 0.32483 0.41991 0.21771 0.35185 0.17639 0.38403 C 0.13507 0.4162 0.06094 0.55278 0.13837 0.58727 C 0.21563 0.62176 0.4283 0.60602 0.6408 0.59051 " pathEditMode="relative" ptsTypes="aaaaaaA">
                                      <p:cBhvr>
                                        <p:cTn id="6" dur="5000" fill="hold"/>
                                        <p:tgtEl>
                                          <p:spTgt spid="1126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a:bodyPr>
          <a:lstStyle/>
          <a:p>
            <a:pPr fontAlgn="auto">
              <a:spcAft>
                <a:spcPts val="0"/>
              </a:spcAft>
              <a:defRPr/>
            </a:pPr>
            <a:r>
              <a:rPr lang="en-US" dirty="0" smtClean="0">
                <a:solidFill>
                  <a:schemeClr val="tx2">
                    <a:satMod val="200000"/>
                  </a:schemeClr>
                </a:solidFill>
              </a:rPr>
              <a:t>    DARK ROOM EQUIPMENT </a:t>
            </a:r>
            <a:endParaRPr lang="en-US" dirty="0">
              <a:solidFill>
                <a:schemeClr val="tx2">
                  <a:satMod val="200000"/>
                </a:schemeClr>
              </a:solidFill>
            </a:endParaRPr>
          </a:p>
        </p:txBody>
      </p:sp>
      <p:sp>
        <p:nvSpPr>
          <p:cNvPr id="50179" name="Content Placeholder 2"/>
          <p:cNvSpPr>
            <a:spLocks noGrp="1"/>
          </p:cNvSpPr>
          <p:nvPr>
            <p:ph idx="1"/>
          </p:nvPr>
        </p:nvSpPr>
        <p:spPr/>
        <p:txBody>
          <a:bodyPr>
            <a:normAutofit/>
          </a:bodyPr>
          <a:lstStyle/>
          <a:p>
            <a:pPr marL="63500" indent="0" fontAlgn="auto">
              <a:spcAft>
                <a:spcPts val="0"/>
              </a:spcAft>
              <a:buFont typeface="Wingdings 2" pitchFamily="18" charset="2"/>
              <a:buNone/>
              <a:defRPr/>
            </a:pPr>
            <a:r>
              <a:rPr lang="en-US" dirty="0" smtClean="0"/>
              <a:t>Dark room has the following.:-</a:t>
            </a:r>
          </a:p>
          <a:p>
            <a:pPr marL="577850" indent="-514350" fontAlgn="auto">
              <a:spcAft>
                <a:spcPts val="0"/>
              </a:spcAft>
              <a:buFont typeface="Wingdings 2"/>
              <a:buChar char=""/>
              <a:defRPr/>
            </a:pPr>
            <a:r>
              <a:rPr lang="en-US" dirty="0" smtClean="0"/>
              <a:t>Cassette hatches </a:t>
            </a:r>
          </a:p>
          <a:p>
            <a:pPr marL="577850" indent="-514350" fontAlgn="auto">
              <a:spcAft>
                <a:spcPts val="0"/>
              </a:spcAft>
              <a:buFont typeface="Wingdings 2"/>
              <a:buChar char=""/>
              <a:defRPr/>
            </a:pPr>
            <a:r>
              <a:rPr lang="en-US" dirty="0" smtClean="0"/>
              <a:t>Film hangers </a:t>
            </a:r>
          </a:p>
          <a:p>
            <a:pPr marL="577850" indent="-514350" fontAlgn="auto">
              <a:spcAft>
                <a:spcPts val="0"/>
              </a:spcAft>
              <a:buFont typeface="Wingdings 2"/>
              <a:buChar char=""/>
              <a:defRPr/>
            </a:pPr>
            <a:r>
              <a:rPr lang="en-US" dirty="0" smtClean="0"/>
              <a:t>Light proof storage bins</a:t>
            </a:r>
          </a:p>
          <a:p>
            <a:pPr marL="577850" indent="-514350" fontAlgn="auto">
              <a:spcAft>
                <a:spcPts val="0"/>
              </a:spcAft>
              <a:buFont typeface="Wingdings 2"/>
              <a:buChar char=""/>
              <a:defRPr/>
            </a:pPr>
            <a:r>
              <a:rPr lang="en-US" dirty="0" smtClean="0"/>
              <a:t>Safelight</a:t>
            </a:r>
          </a:p>
          <a:p>
            <a:pPr marL="577850" indent="-514350" fontAlgn="auto">
              <a:spcAft>
                <a:spcPts val="0"/>
              </a:spcAft>
              <a:buFont typeface="Wingdings 2"/>
              <a:buChar char=""/>
              <a:defRPr/>
            </a:pPr>
            <a:r>
              <a:rPr lang="en-US" dirty="0"/>
              <a:t>P</a:t>
            </a:r>
            <a:r>
              <a:rPr lang="en-US" dirty="0" smtClean="0"/>
              <a:t>rocessing tanks </a:t>
            </a:r>
          </a:p>
          <a:p>
            <a:pPr marL="63500" indent="0" fontAlgn="auto">
              <a:spcAft>
                <a:spcPts val="0"/>
              </a:spcAft>
              <a:buFont typeface="Wingdings 2"/>
              <a:buChar char=""/>
              <a:defRPr/>
            </a:pPr>
            <a:r>
              <a:rPr lang="en-US" dirty="0" smtClean="0"/>
              <a:t>   Drying devices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39000" cy="1143000"/>
          </a:xfrm>
        </p:spPr>
        <p:txBody>
          <a:bodyPr/>
          <a:lstStyle/>
          <a:p>
            <a:pPr fontAlgn="auto">
              <a:spcAft>
                <a:spcPts val="0"/>
              </a:spcAft>
              <a:defRPr/>
            </a:pPr>
            <a:r>
              <a:rPr lang="en-US" dirty="0" smtClean="0">
                <a:solidFill>
                  <a:schemeClr val="tx2">
                    <a:satMod val="200000"/>
                  </a:schemeClr>
                </a:solidFill>
              </a:rPr>
              <a:t>  </a:t>
            </a:r>
            <a:r>
              <a:rPr lang="en-US" sz="3200" dirty="0" smtClean="0">
                <a:solidFill>
                  <a:schemeClr val="tx2">
                    <a:satMod val="200000"/>
                  </a:schemeClr>
                </a:solidFill>
              </a:rPr>
              <a:t>LIGHT PROOF STORAGE BINS</a:t>
            </a:r>
            <a:endParaRPr lang="en-US" sz="3200" dirty="0">
              <a:solidFill>
                <a:schemeClr val="tx2">
                  <a:satMod val="200000"/>
                </a:schemeClr>
              </a:solidFill>
            </a:endParaRPr>
          </a:p>
        </p:txBody>
      </p:sp>
      <p:sp>
        <p:nvSpPr>
          <p:cNvPr id="25603" name="Content Placeholder 4"/>
          <p:cNvSpPr>
            <a:spLocks noGrp="1"/>
          </p:cNvSpPr>
          <p:nvPr>
            <p:ph idx="1"/>
          </p:nvPr>
        </p:nvSpPr>
        <p:spPr/>
        <p:txBody>
          <a:bodyPr/>
          <a:lstStyle/>
          <a:p>
            <a:pPr marL="63500" indent="0">
              <a:buFont typeface="Wingdings 2" pitchFamily="18" charset="2"/>
              <a:buNone/>
            </a:pPr>
            <a:r>
              <a:rPr lang="en-US" smtClean="0"/>
              <a:t>It is used to store </a:t>
            </a:r>
          </a:p>
          <a:p>
            <a:pPr marL="63500" indent="0">
              <a:buFont typeface="Wingdings 2" pitchFamily="18" charset="2"/>
              <a:buNone/>
            </a:pPr>
            <a:r>
              <a:rPr lang="en-US" smtClean="0"/>
              <a:t>Unused films. </a:t>
            </a:r>
          </a:p>
          <a:p>
            <a:pPr marL="63500" indent="0">
              <a:buFont typeface="Wingdings 2" pitchFamily="18" charset="2"/>
              <a:buNone/>
            </a:pPr>
            <a:r>
              <a:rPr lang="en-US" smtClean="0"/>
              <a:t>Vertical partitions </a:t>
            </a:r>
          </a:p>
          <a:p>
            <a:pPr marL="63500" indent="0">
              <a:buFont typeface="Wingdings 2" pitchFamily="18" charset="2"/>
              <a:buNone/>
            </a:pPr>
            <a:r>
              <a:rPr lang="en-US" smtClean="0"/>
              <a:t>Subdivide the bin to </a:t>
            </a:r>
          </a:p>
          <a:p>
            <a:pPr marL="63500" indent="0">
              <a:buFont typeface="Wingdings 2" pitchFamily="18" charset="2"/>
              <a:buNone/>
            </a:pPr>
            <a:r>
              <a:rPr lang="en-US" smtClean="0"/>
              <a:t>Accommodate film </a:t>
            </a:r>
          </a:p>
          <a:p>
            <a:pPr marL="63500" indent="0">
              <a:buFont typeface="Wingdings 2" pitchFamily="18" charset="2"/>
              <a:buNone/>
            </a:pPr>
            <a:r>
              <a:rPr lang="en-US" smtClean="0"/>
              <a:t>Boxes of different sizes.</a:t>
            </a:r>
          </a:p>
        </p:txBody>
      </p:sp>
      <p:pic>
        <p:nvPicPr>
          <p:cNvPr id="25604" name="Picture 5" descr="DDD3"/>
          <p:cNvPicPr>
            <a:picLocks noChangeAspect="1" noChangeArrowheads="1"/>
          </p:cNvPicPr>
          <p:nvPr/>
        </p:nvPicPr>
        <p:blipFill>
          <a:blip r:embed="rId2"/>
          <a:srcRect/>
          <a:stretch>
            <a:fillRect/>
          </a:stretch>
        </p:blipFill>
        <p:spPr bwMode="auto">
          <a:xfrm>
            <a:off x="4876800" y="1981200"/>
            <a:ext cx="4114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685800" y="609600"/>
            <a:ext cx="7772400" cy="2057400"/>
          </a:xfrm>
        </p:spPr>
        <p:txBody>
          <a:bodyPr/>
          <a:lstStyle/>
          <a:p>
            <a:pPr marL="484632" fontAlgn="auto">
              <a:spcAft>
                <a:spcPts val="0"/>
              </a:spcAft>
              <a:defRPr/>
            </a:pPr>
            <a:r>
              <a:rPr lang="en-US" dirty="0" smtClean="0">
                <a:solidFill>
                  <a:schemeClr val="accent1">
                    <a:tint val="83000"/>
                    <a:satMod val="150000"/>
                  </a:schemeClr>
                </a:solidFill>
              </a:rPr>
              <a:t> </a:t>
            </a:r>
          </a:p>
        </p:txBody>
      </p:sp>
      <p:pic>
        <p:nvPicPr>
          <p:cNvPr id="26627" name="Picture 6" descr="DA3"/>
          <p:cNvPicPr>
            <a:picLocks noChangeAspect="1" noChangeArrowheads="1"/>
          </p:cNvPicPr>
          <p:nvPr/>
        </p:nvPicPr>
        <p:blipFill>
          <a:blip r:embed="rId2"/>
          <a:srcRect/>
          <a:stretch>
            <a:fillRect/>
          </a:stretch>
        </p:blipFill>
        <p:spPr bwMode="auto">
          <a:xfrm>
            <a:off x="304800" y="4038600"/>
            <a:ext cx="2362200" cy="2000250"/>
          </a:xfrm>
          <a:prstGeom prst="rect">
            <a:avLst/>
          </a:prstGeom>
          <a:noFill/>
          <a:ln w="9525">
            <a:noFill/>
            <a:miter lim="800000"/>
            <a:headEnd/>
            <a:tailEnd/>
          </a:ln>
        </p:spPr>
      </p:pic>
      <p:pic>
        <p:nvPicPr>
          <p:cNvPr id="26628" name="Picture 7" descr="DARK 3"/>
          <p:cNvPicPr>
            <a:picLocks noChangeAspect="1" noChangeArrowheads="1"/>
          </p:cNvPicPr>
          <p:nvPr/>
        </p:nvPicPr>
        <p:blipFill>
          <a:blip r:embed="rId3"/>
          <a:srcRect/>
          <a:stretch>
            <a:fillRect/>
          </a:stretch>
        </p:blipFill>
        <p:spPr bwMode="auto">
          <a:xfrm>
            <a:off x="3352800" y="3962400"/>
            <a:ext cx="2159000" cy="2362200"/>
          </a:xfrm>
          <a:prstGeom prst="rect">
            <a:avLst/>
          </a:prstGeom>
          <a:noFill/>
          <a:ln w="9525">
            <a:noFill/>
            <a:miter lim="800000"/>
            <a:headEnd/>
            <a:tailEnd/>
          </a:ln>
        </p:spPr>
      </p:pic>
      <p:pic>
        <p:nvPicPr>
          <p:cNvPr id="26629" name="Picture 8" descr="DARK 2"/>
          <p:cNvPicPr>
            <a:picLocks noChangeAspect="1" noChangeArrowheads="1"/>
          </p:cNvPicPr>
          <p:nvPr/>
        </p:nvPicPr>
        <p:blipFill>
          <a:blip r:embed="rId4"/>
          <a:srcRect/>
          <a:stretch>
            <a:fillRect/>
          </a:stretch>
        </p:blipFill>
        <p:spPr bwMode="auto">
          <a:xfrm>
            <a:off x="6172200" y="3657600"/>
            <a:ext cx="2540000" cy="2514600"/>
          </a:xfrm>
          <a:prstGeom prst="rect">
            <a:avLst/>
          </a:prstGeom>
          <a:noFill/>
          <a:ln w="9525">
            <a:noFill/>
            <a:miter lim="800000"/>
            <a:headEnd/>
            <a:tailEnd/>
          </a:ln>
        </p:spPr>
      </p:pic>
      <p:sp>
        <p:nvSpPr>
          <p:cNvPr id="7" name="Content Placeholder 2"/>
          <p:cNvSpPr txBox="1">
            <a:spLocks/>
          </p:cNvSpPr>
          <p:nvPr/>
        </p:nvSpPr>
        <p:spPr bwMode="auto">
          <a:xfrm>
            <a:off x="1219200" y="1524000"/>
            <a:ext cx="6934200" cy="1600200"/>
          </a:xfrm>
          <a:prstGeom prst="rect">
            <a:avLst/>
          </a:prstGeom>
          <a:noFill/>
          <a:ln w="9525">
            <a:noFill/>
            <a:miter lim="800000"/>
            <a:headEnd/>
            <a:tailEnd/>
          </a:ln>
        </p:spPr>
        <p:txBody>
          <a:bodyPr lIns="100584" anchor="b"/>
          <a:lstStyle/>
          <a:p>
            <a:pPr eaLnBrk="1" hangingPunct="1">
              <a:spcBef>
                <a:spcPts val="0"/>
              </a:spcBef>
              <a:buClr>
                <a:schemeClr val="tx2"/>
              </a:buClr>
              <a:buSzPct val="95000"/>
              <a:buFont typeface="Wingdings" pitchFamily="2" charset="2"/>
              <a:buNone/>
              <a:defRPr/>
            </a:pPr>
            <a:r>
              <a:rPr lang="en-US" sz="3600" dirty="0">
                <a:latin typeface="+mn-lt"/>
              </a:rPr>
              <a:t>Provides adequate illumination under processing condition but does not fog the film</a:t>
            </a:r>
            <a:r>
              <a:rPr lang="en-US" sz="2000" dirty="0">
                <a:latin typeface="+mn-lt"/>
              </a:rPr>
              <a:t>.</a:t>
            </a:r>
          </a:p>
        </p:txBody>
      </p:sp>
      <p:sp>
        <p:nvSpPr>
          <p:cNvPr id="9" name="Rectangle 8"/>
          <p:cNvSpPr/>
          <p:nvPr/>
        </p:nvSpPr>
        <p:spPr>
          <a:xfrm>
            <a:off x="2286000" y="381000"/>
            <a:ext cx="412805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SAFELIGHT</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solidFill>
                  <a:schemeClr val="tx2">
                    <a:satMod val="200000"/>
                  </a:schemeClr>
                </a:solidFill>
              </a:rPr>
              <a:t>HOW DOES A SAFE LIGHT WORK..</a:t>
            </a:r>
            <a:endParaRPr lang="en-US" dirty="0">
              <a:solidFill>
                <a:schemeClr val="tx2">
                  <a:satMod val="200000"/>
                </a:schemeClr>
              </a:solidFill>
            </a:endParaRPr>
          </a:p>
        </p:txBody>
      </p:sp>
      <p:sp>
        <p:nvSpPr>
          <p:cNvPr id="27651" name="Content Placeholder 2"/>
          <p:cNvSpPr>
            <a:spLocks noGrp="1"/>
          </p:cNvSpPr>
          <p:nvPr>
            <p:ph idx="1"/>
          </p:nvPr>
        </p:nvSpPr>
        <p:spPr/>
        <p:txBody>
          <a:bodyPr/>
          <a:lstStyle/>
          <a:p>
            <a:r>
              <a:rPr lang="en-US" sz="3600" smtClean="0"/>
              <a:t>When a white light is passed through colored filters , certain wavelengths(or colors )are  absorbed by the filters, whilst those wavelengths which correspond to the color of the filters will be transmitted.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solidFill>
                  <a:schemeClr val="tx2">
                    <a:satMod val="200000"/>
                  </a:schemeClr>
                </a:solidFill>
              </a:rPr>
              <a:t>SAFELIGHT HAS THREE BASIC PARTS</a:t>
            </a:r>
            <a:endParaRPr lang="en-US" dirty="0">
              <a:solidFill>
                <a:schemeClr val="tx2">
                  <a:satMod val="200000"/>
                </a:schemeClr>
              </a:solidFill>
            </a:endParaRPr>
          </a:p>
        </p:txBody>
      </p:sp>
      <p:sp>
        <p:nvSpPr>
          <p:cNvPr id="37891" name="Content Placeholder 2"/>
          <p:cNvSpPr>
            <a:spLocks noGrp="1"/>
          </p:cNvSpPr>
          <p:nvPr>
            <p:ph idx="1"/>
          </p:nvPr>
        </p:nvSpPr>
        <p:spPr/>
        <p:txBody>
          <a:bodyPr>
            <a:normAutofit/>
          </a:bodyPr>
          <a:lstStyle/>
          <a:p>
            <a:pPr marL="411480" indent="-274320" fontAlgn="auto">
              <a:spcAft>
                <a:spcPts val="0"/>
              </a:spcAft>
              <a:buFont typeface="Wingdings"/>
              <a:buChar char=""/>
              <a:defRPr/>
            </a:pPr>
            <a:r>
              <a:rPr lang="en-US" sz="2800" u="sng" dirty="0" smtClean="0">
                <a:solidFill>
                  <a:schemeClr val="accent1"/>
                </a:solidFill>
              </a:rPr>
              <a:t>Lamp housing</a:t>
            </a:r>
            <a:r>
              <a:rPr lang="en-US" sz="2800" dirty="0" smtClean="0"/>
              <a:t>:- This holds the bulb and filter.</a:t>
            </a:r>
          </a:p>
          <a:p>
            <a:pPr marL="65087" indent="0" fontAlgn="auto">
              <a:spcAft>
                <a:spcPts val="0"/>
              </a:spcAft>
              <a:buFont typeface="Wingdings 2" pitchFamily="18" charset="2"/>
              <a:buNone/>
              <a:defRPr/>
            </a:pPr>
            <a:endParaRPr lang="en-US" sz="2800" dirty="0" smtClean="0"/>
          </a:p>
          <a:p>
            <a:pPr marL="411480" indent="-274320" fontAlgn="auto">
              <a:spcAft>
                <a:spcPts val="0"/>
              </a:spcAft>
              <a:buFont typeface="Wingdings"/>
              <a:buChar char=""/>
              <a:defRPr/>
            </a:pPr>
            <a:r>
              <a:rPr lang="en-US" sz="2800" u="sng" dirty="0" smtClean="0">
                <a:solidFill>
                  <a:schemeClr val="accent1"/>
                </a:solidFill>
              </a:rPr>
              <a:t>Safelight filter</a:t>
            </a:r>
            <a:r>
              <a:rPr lang="en-US" sz="2800" dirty="0" smtClean="0"/>
              <a:t>:- This absorbs light of some colors and transmits light of others to varying degrees.</a:t>
            </a:r>
          </a:p>
          <a:p>
            <a:pPr marL="65087" indent="0" fontAlgn="auto">
              <a:spcAft>
                <a:spcPts val="0"/>
              </a:spcAft>
              <a:buFont typeface="Wingdings 2" pitchFamily="18" charset="2"/>
              <a:buNone/>
              <a:defRPr/>
            </a:pPr>
            <a:endParaRPr lang="en-US" sz="2800" dirty="0" smtClean="0"/>
          </a:p>
          <a:p>
            <a:pPr marL="411480" indent="-274320" fontAlgn="auto">
              <a:spcAft>
                <a:spcPts val="0"/>
              </a:spcAft>
              <a:buFont typeface="Wingdings"/>
              <a:buChar char=""/>
              <a:defRPr/>
            </a:pPr>
            <a:r>
              <a:rPr lang="en-US" sz="2800" u="sng" dirty="0" smtClean="0">
                <a:solidFill>
                  <a:schemeClr val="accent1"/>
                </a:solidFill>
              </a:rPr>
              <a:t>The bulb</a:t>
            </a:r>
            <a:r>
              <a:rPr lang="en-US" sz="2800" dirty="0" smtClean="0"/>
              <a:t>:- </a:t>
            </a:r>
            <a:r>
              <a:rPr lang="en-US" sz="2800" dirty="0"/>
              <a:t> </a:t>
            </a:r>
            <a:r>
              <a:rPr lang="en-US" sz="2800" dirty="0" smtClean="0"/>
              <a:t>25 W pearl lamp is the recommended standard.</a:t>
            </a:r>
            <a:endParaRPr lang="en-US" sz="2800" u="sng" dirty="0" smtClean="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381000"/>
            <a:ext cx="8305800" cy="1295400"/>
          </a:xfrm>
        </p:spPr>
        <p:txBody>
          <a:bodyPr/>
          <a:lstStyle/>
          <a:p>
            <a:pPr marL="484632" fontAlgn="auto">
              <a:spcAft>
                <a:spcPts val="0"/>
              </a:spcAft>
              <a:defRPr/>
            </a:pPr>
            <a:r>
              <a:rPr lang="en-US" dirty="0" smtClean="0">
                <a:solidFill>
                  <a:schemeClr val="accent1">
                    <a:tint val="83000"/>
                    <a:satMod val="150000"/>
                  </a:schemeClr>
                </a:solidFill>
              </a:rPr>
              <a:t>SAFELIGHT FILTERS..</a:t>
            </a:r>
          </a:p>
        </p:txBody>
      </p:sp>
      <p:sp>
        <p:nvSpPr>
          <p:cNvPr id="29699" name="Rectangle 3"/>
          <p:cNvSpPr>
            <a:spLocks noGrp="1" noChangeArrowheads="1"/>
          </p:cNvSpPr>
          <p:nvPr>
            <p:ph idx="1"/>
          </p:nvPr>
        </p:nvSpPr>
        <p:spPr>
          <a:xfrm>
            <a:off x="152400" y="2667000"/>
            <a:ext cx="8153400" cy="3429000"/>
          </a:xfrm>
        </p:spPr>
        <p:txBody>
          <a:bodyPr/>
          <a:lstStyle/>
          <a:p>
            <a:pPr>
              <a:lnSpc>
                <a:spcPct val="150000"/>
              </a:lnSpc>
            </a:pPr>
            <a:r>
              <a:rPr lang="en-US" sz="2800" smtClean="0"/>
              <a:t>It consists of a gelatin dyed to the appropriate color and sandwiched between two sheets of glass for protection.</a:t>
            </a:r>
          </a:p>
          <a:p>
            <a:endParaRPr lang="en-US" sz="3200"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fontAlgn="auto">
              <a:spcAft>
                <a:spcPts val="0"/>
              </a:spcAft>
              <a:defRPr/>
            </a:pPr>
            <a:r>
              <a:rPr lang="en-US" dirty="0" smtClean="0">
                <a:solidFill>
                  <a:schemeClr val="tx2">
                    <a:satMod val="200000"/>
                  </a:schemeClr>
                </a:solidFill>
              </a:rPr>
              <a:t>DARKROOM</a:t>
            </a:r>
            <a:endParaRPr lang="en-US" dirty="0">
              <a:solidFill>
                <a:schemeClr val="tx2">
                  <a:satMod val="200000"/>
                </a:schemeClr>
              </a:solidFill>
            </a:endParaRPr>
          </a:p>
        </p:txBody>
      </p:sp>
      <p:sp>
        <p:nvSpPr>
          <p:cNvPr id="7171" name="Content Placeholder 2"/>
          <p:cNvSpPr>
            <a:spLocks noGrp="1"/>
          </p:cNvSpPr>
          <p:nvPr>
            <p:ph idx="1"/>
          </p:nvPr>
        </p:nvSpPr>
        <p:spPr/>
        <p:txBody>
          <a:bodyPr/>
          <a:lstStyle/>
          <a:p>
            <a:r>
              <a:rPr lang="en-US" sz="3600" smtClean="0"/>
              <a:t>A darkroom is a place where the necessary handling and processing of film can be carried out safely and efficiently, without the hazard of producing film fog by accidental exposure  to light rays.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solidFill>
                  <a:schemeClr val="tx2">
                    <a:satMod val="200000"/>
                  </a:schemeClr>
                </a:solidFill>
              </a:rPr>
              <a:t>TYPES OF SAFE LIGHTING..</a:t>
            </a:r>
            <a:endParaRPr lang="en-US" dirty="0">
              <a:solidFill>
                <a:schemeClr val="tx2">
                  <a:satMod val="200000"/>
                </a:schemeClr>
              </a:solidFill>
            </a:endParaRPr>
          </a:p>
        </p:txBody>
      </p:sp>
      <p:sp>
        <p:nvSpPr>
          <p:cNvPr id="30723" name="Content Placeholder 2"/>
          <p:cNvSpPr>
            <a:spLocks noGrp="1"/>
          </p:cNvSpPr>
          <p:nvPr>
            <p:ph idx="1"/>
          </p:nvPr>
        </p:nvSpPr>
        <p:spPr>
          <a:xfrm>
            <a:off x="228600" y="1609725"/>
            <a:ext cx="7924800" cy="4846638"/>
          </a:xfrm>
        </p:spPr>
        <p:txBody>
          <a:bodyPr/>
          <a:lstStyle/>
          <a:p>
            <a:pPr>
              <a:lnSpc>
                <a:spcPct val="150000"/>
              </a:lnSpc>
            </a:pPr>
            <a:r>
              <a:rPr lang="en-US" u="sng" smtClean="0">
                <a:solidFill>
                  <a:schemeClr val="accent1"/>
                </a:solidFill>
              </a:rPr>
              <a:t>Direct safe lighting</a:t>
            </a:r>
            <a:r>
              <a:rPr lang="en-US" smtClean="0"/>
              <a:t>:- light from the safe lamp falls directly onto the work surface. Such illumination should be sited a minimum distance of </a:t>
            </a:r>
            <a:r>
              <a:rPr lang="en-US" u="sng" smtClean="0"/>
              <a:t>1.2 m (4ft) </a:t>
            </a:r>
            <a:r>
              <a:rPr lang="en-US" smtClean="0"/>
              <a:t>from the working surface. It is the best lighting for film loading and unloading areas.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solidFill>
                  <a:schemeClr val="tx2">
                    <a:satMod val="200000"/>
                  </a:schemeClr>
                </a:solidFill>
              </a:rPr>
              <a:t>INDIRECT LIGHTING..</a:t>
            </a:r>
            <a:br>
              <a:rPr lang="en-US" dirty="0" smtClean="0">
                <a:solidFill>
                  <a:schemeClr val="tx2">
                    <a:satMod val="200000"/>
                  </a:schemeClr>
                </a:solidFill>
              </a:rPr>
            </a:br>
            <a:endParaRPr lang="en-US" dirty="0">
              <a:solidFill>
                <a:schemeClr val="tx2">
                  <a:satMod val="200000"/>
                </a:schemeClr>
              </a:solidFill>
            </a:endParaRPr>
          </a:p>
        </p:txBody>
      </p:sp>
      <p:sp>
        <p:nvSpPr>
          <p:cNvPr id="31747" name="Content Placeholder 5"/>
          <p:cNvSpPr>
            <a:spLocks noGrp="1"/>
          </p:cNvSpPr>
          <p:nvPr>
            <p:ph idx="1"/>
          </p:nvPr>
        </p:nvSpPr>
        <p:spPr/>
        <p:txBody>
          <a:bodyPr/>
          <a:lstStyle/>
          <a:p>
            <a:r>
              <a:rPr lang="en-US" sz="3600" smtClean="0"/>
              <a:t>It is intended to provide general illumination of the darkroom. The safe lamp directs the light towards ceiling, which consequently should be painted in light color in order to reflect light back into the room.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p:txBody>
          <a:bodyPr>
            <a:normAutofit/>
          </a:bodyPr>
          <a:lstStyle/>
          <a:p>
            <a:pPr marL="411480" indent="-274320" fontAlgn="auto">
              <a:spcAft>
                <a:spcPts val="0"/>
              </a:spcAft>
              <a:buFont typeface="Wingdings"/>
              <a:buChar char=""/>
              <a:defRPr/>
            </a:pPr>
            <a:r>
              <a:rPr lang="en-US" sz="3200" dirty="0" smtClean="0"/>
              <a:t>RED FILTER-- KODAK GBX-2 for most blue and green sensitive medical and dental x-ray films.</a:t>
            </a:r>
          </a:p>
          <a:p>
            <a:pPr marL="411480" indent="-274320" fontAlgn="auto">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lstStyle/>
          <a:p>
            <a:pPr fontAlgn="auto">
              <a:spcAft>
                <a:spcPts val="0"/>
              </a:spcAft>
              <a:defRPr/>
            </a:pPr>
            <a:r>
              <a:rPr lang="en-US" dirty="0" smtClean="0">
                <a:solidFill>
                  <a:schemeClr val="tx2">
                    <a:satMod val="200000"/>
                  </a:schemeClr>
                </a:solidFill>
              </a:rPr>
              <a:t>FACTS ABOUT SAFE LIGHT..</a:t>
            </a:r>
            <a:endParaRPr lang="en-US" dirty="0">
              <a:solidFill>
                <a:schemeClr val="tx2">
                  <a:satMod val="200000"/>
                </a:schemeClr>
              </a:solidFill>
            </a:endParaRPr>
          </a:p>
        </p:txBody>
      </p:sp>
      <p:sp>
        <p:nvSpPr>
          <p:cNvPr id="35843" name="Content Placeholder 3"/>
          <p:cNvSpPr>
            <a:spLocks noGrp="1"/>
          </p:cNvSpPr>
          <p:nvPr>
            <p:ph idx="1"/>
          </p:nvPr>
        </p:nvSpPr>
        <p:spPr>
          <a:xfrm>
            <a:off x="457200" y="838200"/>
            <a:ext cx="8229600" cy="5616575"/>
          </a:xfrm>
        </p:spPr>
        <p:txBody>
          <a:bodyPr>
            <a:normAutofit/>
          </a:bodyPr>
          <a:lstStyle/>
          <a:p>
            <a:pPr marL="411480" indent="-274320" fontAlgn="auto">
              <a:spcAft>
                <a:spcPts val="0"/>
              </a:spcAft>
              <a:buFont typeface="Wingdings"/>
              <a:buChar char=""/>
              <a:defRPr/>
            </a:pPr>
            <a:endParaRPr lang="en-US" sz="800" dirty="0" smtClean="0"/>
          </a:p>
          <a:p>
            <a:pPr marL="411480" indent="-274320" fontAlgn="auto">
              <a:spcAft>
                <a:spcPts val="0"/>
              </a:spcAft>
              <a:buFont typeface="Wingdings"/>
              <a:buChar char=""/>
              <a:defRPr/>
            </a:pPr>
            <a:r>
              <a:rPr lang="en-US" sz="3200" dirty="0" smtClean="0"/>
              <a:t>No safe light provides completely safe exposure for an indefinite period of time.</a:t>
            </a:r>
          </a:p>
          <a:p>
            <a:pPr marL="411480" indent="-274320" fontAlgn="auto">
              <a:spcAft>
                <a:spcPts val="0"/>
              </a:spcAft>
              <a:buFont typeface="Wingdings"/>
              <a:buChar char=""/>
              <a:defRPr/>
            </a:pPr>
            <a:endParaRPr lang="en-US" sz="800" dirty="0" smtClean="0"/>
          </a:p>
          <a:p>
            <a:pPr marL="411480" indent="-274320" fontAlgn="auto">
              <a:spcAft>
                <a:spcPts val="0"/>
              </a:spcAft>
              <a:buFont typeface="Wingdings"/>
              <a:buChar char=""/>
              <a:defRPr/>
            </a:pPr>
            <a:r>
              <a:rPr lang="en-US" sz="3200" dirty="0" smtClean="0"/>
              <a:t>Safelight filters are designed for specific types of paper and film.</a:t>
            </a:r>
          </a:p>
          <a:p>
            <a:pPr marL="65087" indent="0" fontAlgn="auto">
              <a:spcAft>
                <a:spcPts val="0"/>
              </a:spcAft>
              <a:buFont typeface="Wingdings 2" pitchFamily="18" charset="2"/>
              <a:buNone/>
              <a:defRPr/>
            </a:pPr>
            <a:endParaRPr lang="en-US" sz="800" dirty="0" smtClean="0"/>
          </a:p>
          <a:p>
            <a:pPr marL="411480" indent="-274320" fontAlgn="auto">
              <a:spcAft>
                <a:spcPts val="0"/>
              </a:spcAft>
              <a:buFont typeface="Wingdings"/>
              <a:buChar char=""/>
              <a:defRPr/>
            </a:pPr>
            <a:r>
              <a:rPr lang="en-US" sz="3200" dirty="0" smtClean="0"/>
              <a:t>Safelight filters fade with use.</a:t>
            </a:r>
          </a:p>
          <a:p>
            <a:pPr marL="411480" indent="-274320" fontAlgn="auto">
              <a:spcAft>
                <a:spcPts val="0"/>
              </a:spcAft>
              <a:buFont typeface="Wingdings"/>
              <a:buChar char=""/>
              <a:defRPr/>
            </a:pPr>
            <a:endParaRPr lang="en-US" sz="800" dirty="0" smtClean="0"/>
          </a:p>
          <a:p>
            <a:pPr marL="411480" indent="-274320" fontAlgn="auto">
              <a:spcAft>
                <a:spcPts val="0"/>
              </a:spcAft>
              <a:buFont typeface="Wingdings"/>
              <a:buChar char=""/>
              <a:defRPr/>
            </a:pPr>
            <a:r>
              <a:rPr lang="en-US" sz="3200" dirty="0" smtClean="0"/>
              <a:t>Poor </a:t>
            </a:r>
            <a:r>
              <a:rPr lang="en-US" sz="3200" dirty="0"/>
              <a:t>safelight conditions can produce a loss in radiographic quality before actual fogging is visible</a:t>
            </a:r>
            <a:endParaRPr lang="en-US" sz="3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sz="3200" dirty="0" smtClean="0">
                <a:solidFill>
                  <a:schemeClr val="tx2">
                    <a:satMod val="200000"/>
                  </a:schemeClr>
                </a:solidFill>
              </a:rPr>
              <a:t>INTENSITY OF THE UNDESIRABLE WAVELENGTHS TRANSMITTED BY THE FILTER IS INCREASED  BY..</a:t>
            </a:r>
            <a:endParaRPr lang="en-US" sz="3200" dirty="0">
              <a:solidFill>
                <a:schemeClr val="tx2">
                  <a:satMod val="200000"/>
                </a:schemeClr>
              </a:solidFill>
            </a:endParaRPr>
          </a:p>
        </p:txBody>
      </p:sp>
      <p:sp>
        <p:nvSpPr>
          <p:cNvPr id="43011" name="Content Placeholder 2"/>
          <p:cNvSpPr>
            <a:spLocks noGrp="1"/>
          </p:cNvSpPr>
          <p:nvPr>
            <p:ph idx="1"/>
          </p:nvPr>
        </p:nvSpPr>
        <p:spPr>
          <a:xfrm>
            <a:off x="533400" y="1828800"/>
            <a:ext cx="7772400" cy="4572000"/>
          </a:xfrm>
        </p:spPr>
        <p:txBody>
          <a:bodyPr>
            <a:normAutofit/>
          </a:bodyPr>
          <a:lstStyle/>
          <a:p>
            <a:pPr marL="411480" indent="-274320" fontAlgn="auto">
              <a:spcAft>
                <a:spcPts val="0"/>
              </a:spcAft>
              <a:buFont typeface="Wingdings"/>
              <a:buChar char=""/>
              <a:defRPr/>
            </a:pPr>
            <a:r>
              <a:rPr lang="en-US" sz="3200" dirty="0" smtClean="0"/>
              <a:t>Using too small a safelight to film distance(intensity increased due to inverse square law)</a:t>
            </a:r>
          </a:p>
          <a:p>
            <a:pPr marL="65087" indent="0" fontAlgn="auto">
              <a:spcAft>
                <a:spcPts val="0"/>
              </a:spcAft>
              <a:buFont typeface="Wingdings 2" pitchFamily="18" charset="2"/>
              <a:buNone/>
              <a:defRPr/>
            </a:pPr>
            <a:endParaRPr lang="en-US" sz="3200" dirty="0" smtClean="0"/>
          </a:p>
          <a:p>
            <a:pPr marL="411480" indent="-274320" fontAlgn="auto">
              <a:spcAft>
                <a:spcPts val="0"/>
              </a:spcAft>
              <a:buFont typeface="Wingdings"/>
              <a:buChar char=""/>
              <a:defRPr/>
            </a:pPr>
            <a:r>
              <a:rPr lang="en-US" sz="3200" dirty="0" smtClean="0"/>
              <a:t>Using too high a wattage lamp inside the safe light(a 25 W pearl lamp sited a minimum of 1.2m from the film is the recommended standard)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fontAlgn="auto">
              <a:spcAft>
                <a:spcPts val="0"/>
              </a:spcAft>
              <a:defRPr/>
            </a:pPr>
            <a:r>
              <a:rPr lang="en-US" dirty="0" smtClean="0">
                <a:solidFill>
                  <a:schemeClr val="tx2">
                    <a:satMod val="200000"/>
                  </a:schemeClr>
                </a:solidFill>
              </a:rPr>
              <a:t>HOW SAFE IS SAFE LIGHTING?</a:t>
            </a:r>
            <a:endParaRPr lang="en-US" dirty="0">
              <a:solidFill>
                <a:schemeClr val="tx2">
                  <a:satMod val="200000"/>
                </a:schemeClr>
              </a:solidFill>
            </a:endParaRPr>
          </a:p>
        </p:txBody>
      </p:sp>
      <p:sp>
        <p:nvSpPr>
          <p:cNvPr id="44035" name="Content Placeholder 2"/>
          <p:cNvSpPr>
            <a:spLocks noGrp="1"/>
          </p:cNvSpPr>
          <p:nvPr>
            <p:ph idx="1"/>
          </p:nvPr>
        </p:nvSpPr>
        <p:spPr>
          <a:xfrm>
            <a:off x="0" y="1600200"/>
            <a:ext cx="8229600" cy="4800600"/>
          </a:xfrm>
        </p:spPr>
        <p:txBody>
          <a:bodyPr>
            <a:normAutofit/>
          </a:bodyPr>
          <a:lstStyle/>
          <a:p>
            <a:pPr marL="411480" indent="-274320" fontAlgn="auto">
              <a:spcAft>
                <a:spcPts val="0"/>
              </a:spcAft>
              <a:buFont typeface="Wingdings"/>
              <a:buChar char=""/>
              <a:defRPr/>
            </a:pPr>
            <a:r>
              <a:rPr lang="en-US" dirty="0" smtClean="0"/>
              <a:t>Safe lighting is not completely safe; as  all films will become significantly fogged if exposed to safe light for long time.</a:t>
            </a:r>
          </a:p>
          <a:p>
            <a:pPr marL="65087" indent="0" fontAlgn="auto">
              <a:spcAft>
                <a:spcPts val="0"/>
              </a:spcAft>
              <a:buFont typeface="Wingdings 2" pitchFamily="18" charset="2"/>
              <a:buNone/>
              <a:defRPr/>
            </a:pPr>
            <a:endParaRPr lang="en-US" dirty="0" smtClean="0"/>
          </a:p>
          <a:p>
            <a:pPr marL="411480" indent="-274320" fontAlgn="auto">
              <a:spcAft>
                <a:spcPts val="0"/>
              </a:spcAft>
              <a:buFont typeface="Wingdings"/>
              <a:buChar char=""/>
              <a:defRPr/>
            </a:pPr>
            <a:r>
              <a:rPr lang="en-US" dirty="0" smtClean="0"/>
              <a:t> This is because safelight filters are not        perfect absorbers of the undesirable wavelengths.</a:t>
            </a:r>
          </a:p>
          <a:p>
            <a:pPr marL="65087" indent="0" fontAlgn="auto">
              <a:spcAft>
                <a:spcPts val="0"/>
              </a:spcAft>
              <a:buFont typeface="Wingdings 2" pitchFamily="18" charset="2"/>
              <a:buNone/>
              <a:defRPr/>
            </a:pPr>
            <a:endParaRPr lang="en-US" dirty="0" smtClean="0"/>
          </a:p>
          <a:p>
            <a:pPr marL="411480" indent="-274320" fontAlgn="auto">
              <a:spcAft>
                <a:spcPts val="0"/>
              </a:spcAft>
              <a:buFont typeface="Wingdings"/>
              <a:buChar char=""/>
              <a:defRPr/>
            </a:pPr>
            <a:r>
              <a:rPr lang="en-US" dirty="0" smtClean="0"/>
              <a:t>So the intensity of illumination and film handling should be kept to a minimum if significant fogging is to be prevented.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solidFill>
                  <a:schemeClr val="tx2">
                    <a:satMod val="200000"/>
                  </a:schemeClr>
                </a:solidFill>
              </a:rPr>
              <a:t>SAFE FILM HANDLING TIME.</a:t>
            </a:r>
            <a:endParaRPr lang="en-US" dirty="0">
              <a:solidFill>
                <a:schemeClr val="tx2">
                  <a:satMod val="200000"/>
                </a:schemeClr>
              </a:solidFill>
            </a:endParaRPr>
          </a:p>
        </p:txBody>
      </p:sp>
      <p:sp>
        <p:nvSpPr>
          <p:cNvPr id="36867" name="Content Placeholder 2"/>
          <p:cNvSpPr>
            <a:spLocks noGrp="1"/>
          </p:cNvSpPr>
          <p:nvPr>
            <p:ph idx="1"/>
          </p:nvPr>
        </p:nvSpPr>
        <p:spPr/>
        <p:txBody>
          <a:bodyPr/>
          <a:lstStyle/>
          <a:p>
            <a:pPr>
              <a:lnSpc>
                <a:spcPct val="150000"/>
              </a:lnSpc>
            </a:pPr>
            <a:r>
              <a:rPr lang="en-US" sz="2800" smtClean="0"/>
              <a:t>Safe film handling time is  defined as the maximum time for which a film can be exposed to the safelights during the procedure without causing any appreciable degree of fogging.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a:xfrm>
            <a:off x="609600" y="381000"/>
            <a:ext cx="7772400" cy="1295400"/>
          </a:xfrm>
        </p:spPr>
        <p:txBody>
          <a:bodyPr>
            <a:normAutofit fontScale="90000"/>
          </a:bodyPr>
          <a:lstStyle/>
          <a:p>
            <a:pPr marL="484632" fontAlgn="auto">
              <a:spcAft>
                <a:spcPts val="0"/>
              </a:spcAft>
              <a:defRPr/>
            </a:pPr>
            <a:r>
              <a:rPr lang="en-US" dirty="0" smtClean="0">
                <a:solidFill>
                  <a:schemeClr val="accent1">
                    <a:tint val="83000"/>
                    <a:satMod val="150000"/>
                  </a:schemeClr>
                </a:solidFill>
              </a:rPr>
              <a:t>WHITE LIGHT IS USED FOR:</a:t>
            </a:r>
          </a:p>
        </p:txBody>
      </p:sp>
      <p:sp>
        <p:nvSpPr>
          <p:cNvPr id="38915" name="Rectangle 5"/>
          <p:cNvSpPr>
            <a:spLocks noGrp="1" noChangeArrowheads="1"/>
          </p:cNvSpPr>
          <p:nvPr>
            <p:ph type="subTitle" idx="1"/>
          </p:nvPr>
        </p:nvSpPr>
        <p:spPr>
          <a:xfrm>
            <a:off x="1295400" y="1828800"/>
            <a:ext cx="6400800" cy="1219200"/>
          </a:xfrm>
        </p:spPr>
        <p:txBody>
          <a:bodyPr/>
          <a:lstStyle/>
          <a:p>
            <a:pPr algn="ctr">
              <a:spcBef>
                <a:spcPct val="0"/>
              </a:spcBef>
            </a:pPr>
            <a:r>
              <a:rPr lang="en-US" smtClean="0">
                <a:solidFill>
                  <a:schemeClr val="tx1"/>
                </a:solidFill>
              </a:rPr>
              <a:t>EQUIPMENT REPAIR AND DARKROOM CLEANING</a:t>
            </a:r>
          </a:p>
        </p:txBody>
      </p:sp>
      <p:pic>
        <p:nvPicPr>
          <p:cNvPr id="38916" name="Picture 6" descr="DA4"/>
          <p:cNvPicPr>
            <a:picLocks noChangeAspect="1" noChangeArrowheads="1"/>
          </p:cNvPicPr>
          <p:nvPr/>
        </p:nvPicPr>
        <p:blipFill>
          <a:blip r:embed="rId2"/>
          <a:srcRect/>
          <a:stretch>
            <a:fillRect/>
          </a:stretch>
        </p:blipFill>
        <p:spPr bwMode="auto">
          <a:xfrm>
            <a:off x="0" y="2590800"/>
            <a:ext cx="9144000" cy="426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in production of radiograph</a:t>
            </a:r>
            <a:endParaRPr lang="en-US" dirty="0"/>
          </a:p>
        </p:txBody>
      </p:sp>
      <p:sp>
        <p:nvSpPr>
          <p:cNvPr id="3" name="Content Placeholder 2"/>
          <p:cNvSpPr>
            <a:spLocks noGrp="1"/>
          </p:cNvSpPr>
          <p:nvPr>
            <p:ph idx="1"/>
          </p:nvPr>
        </p:nvSpPr>
        <p:spPr/>
        <p:txBody>
          <a:bodyPr/>
          <a:lstStyle/>
          <a:p>
            <a:r>
              <a:rPr lang="en-US" dirty="0" smtClean="0"/>
              <a:t>Exposure</a:t>
            </a:r>
          </a:p>
          <a:p>
            <a:r>
              <a:rPr lang="en-US" dirty="0" smtClean="0"/>
              <a:t>Development</a:t>
            </a:r>
          </a:p>
          <a:p>
            <a:r>
              <a:rPr lang="en-US" dirty="0" smtClean="0"/>
              <a:t>Wash</a:t>
            </a:r>
          </a:p>
          <a:p>
            <a:r>
              <a:rPr lang="en-US" dirty="0" smtClean="0"/>
              <a:t>Fixing</a:t>
            </a:r>
          </a:p>
          <a:p>
            <a:r>
              <a:rPr lang="en-US" dirty="0" smtClean="0"/>
              <a:t>Washing</a:t>
            </a:r>
          </a:p>
          <a:p>
            <a:r>
              <a:rPr lang="en-US" dirty="0" smtClean="0"/>
              <a:t>Dry </a:t>
            </a:r>
            <a:endParaRPr lang="en-US" dirty="0"/>
          </a:p>
        </p:txBody>
      </p:sp>
    </p:spTree>
    <p:extLst>
      <p:ext uri="{BB962C8B-B14F-4D97-AF65-F5344CB8AC3E}">
        <p14:creationId xmlns:p14="http://schemas.microsoft.com/office/powerpoint/2010/main" val="2835050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processing:</a:t>
            </a:r>
            <a:endParaRPr lang="en-US" dirty="0"/>
          </a:p>
        </p:txBody>
      </p:sp>
      <p:sp>
        <p:nvSpPr>
          <p:cNvPr id="3" name="Content Placeholder 2"/>
          <p:cNvSpPr>
            <a:spLocks noGrp="1"/>
          </p:cNvSpPr>
          <p:nvPr>
            <p:ph idx="1"/>
          </p:nvPr>
        </p:nvSpPr>
        <p:spPr/>
        <p:txBody>
          <a:bodyPr/>
          <a:lstStyle/>
          <a:p>
            <a:r>
              <a:rPr lang="en-US" dirty="0" smtClean="0"/>
              <a:t>Manual </a:t>
            </a:r>
          </a:p>
          <a:p>
            <a:r>
              <a:rPr lang="en-US" dirty="0" smtClean="0"/>
              <a:t>Automatic : </a:t>
            </a:r>
          </a:p>
          <a:p>
            <a:pPr lvl="1"/>
            <a:r>
              <a:rPr lang="en-US" dirty="0" smtClean="0"/>
              <a:t>with </a:t>
            </a:r>
            <a:r>
              <a:rPr lang="en-US" dirty="0" err="1" smtClean="0"/>
              <a:t>replenisher</a:t>
            </a:r>
            <a:r>
              <a:rPr lang="en-US" dirty="0" smtClean="0"/>
              <a:t>  </a:t>
            </a:r>
          </a:p>
          <a:p>
            <a:pPr lvl="1"/>
            <a:r>
              <a:rPr lang="en-US" dirty="0" smtClean="0"/>
              <a:t>without </a:t>
            </a:r>
            <a:r>
              <a:rPr lang="en-US" dirty="0" err="1" smtClean="0"/>
              <a:t>replenisher</a:t>
            </a:r>
            <a:endParaRPr lang="en-US" dirty="0" smtClean="0"/>
          </a:p>
        </p:txBody>
      </p:sp>
    </p:spTree>
    <p:extLst>
      <p:ext uri="{BB962C8B-B14F-4D97-AF65-F5344CB8AC3E}">
        <p14:creationId xmlns:p14="http://schemas.microsoft.com/office/powerpoint/2010/main" val="1649274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F9E9BF2-8FD3-483F-9274-4E8D1D74CEE6}" type="slidenum">
              <a:rPr lang="en-US">
                <a:solidFill>
                  <a:srgbClr val="C0B9C7"/>
                </a:solidFill>
              </a:rPr>
              <a:pPr/>
              <a:t>3</a:t>
            </a:fld>
            <a:endParaRPr lang="en-US">
              <a:solidFill>
                <a:srgbClr val="C0B9C7"/>
              </a:solidFill>
            </a:endParaRPr>
          </a:p>
        </p:txBody>
      </p:sp>
      <p:sp>
        <p:nvSpPr>
          <p:cNvPr id="8195" name="Rectangle 3"/>
          <p:cNvSpPr>
            <a:spLocks noGrp="1" noChangeArrowheads="1"/>
          </p:cNvSpPr>
          <p:nvPr>
            <p:ph idx="4294967295"/>
          </p:nvPr>
        </p:nvSpPr>
        <p:spPr>
          <a:xfrm>
            <a:off x="914400" y="1865313"/>
            <a:ext cx="8229600" cy="4114800"/>
          </a:xfrm>
        </p:spPr>
        <p:txBody>
          <a:bodyPr/>
          <a:lstStyle/>
          <a:p>
            <a:pPr>
              <a:buFontTx/>
              <a:buNone/>
            </a:pPr>
            <a:r>
              <a:rPr lang="en-US" sz="2400" smtClean="0"/>
              <a:t>Dark room is more accurately known as the </a:t>
            </a:r>
            <a:r>
              <a:rPr lang="en-US" sz="2400" b="1" smtClean="0"/>
              <a:t>“</a:t>
            </a:r>
            <a:r>
              <a:rPr lang="en-US" sz="2800" b="1" smtClean="0"/>
              <a:t>Processing Room”</a:t>
            </a:r>
            <a:r>
              <a:rPr lang="en-US" sz="2400" smtClean="0"/>
              <a:t>. It forms a very important part of radiography, such that radiography begins and ends here.</a:t>
            </a:r>
          </a:p>
        </p:txBody>
      </p:sp>
      <p:sp>
        <p:nvSpPr>
          <p:cNvPr id="8196" name="WordArt 7" descr="Paper bag"/>
          <p:cNvSpPr>
            <a:spLocks noChangeArrowheads="1" noChangeShapeType="1" noTextEdit="1"/>
          </p:cNvSpPr>
          <p:nvPr/>
        </p:nvSpPr>
        <p:spPr bwMode="auto">
          <a:xfrm>
            <a:off x="1676400" y="4724400"/>
            <a:ext cx="1905000" cy="685800"/>
          </a:xfrm>
          <a:prstGeom prst="rect">
            <a:avLst/>
          </a:prstGeom>
        </p:spPr>
        <p:txBody>
          <a:bodyPr wrap="none" fromWordArt="1">
            <a:prstTxWarp prst="textPlain">
              <a:avLst>
                <a:gd name="adj" fmla="val 50000"/>
              </a:avLst>
            </a:prstTxWarp>
          </a:bodyPr>
          <a:lstStyle/>
          <a:p>
            <a:pPr algn="ctr"/>
            <a:r>
              <a:rPr lang="en-IN"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Comic Sans MS"/>
              </a:rPr>
              <a:t>Dry side</a:t>
            </a:r>
          </a:p>
        </p:txBody>
      </p:sp>
      <p:sp>
        <p:nvSpPr>
          <p:cNvPr id="8197" name="WordArt 11" descr="Paper bag"/>
          <p:cNvSpPr>
            <a:spLocks noChangeArrowheads="1" noChangeShapeType="1" noTextEdit="1"/>
          </p:cNvSpPr>
          <p:nvPr/>
        </p:nvSpPr>
        <p:spPr bwMode="auto">
          <a:xfrm>
            <a:off x="5486400" y="4495800"/>
            <a:ext cx="1781175" cy="638175"/>
          </a:xfrm>
          <a:prstGeom prst="rect">
            <a:avLst/>
          </a:prstGeom>
        </p:spPr>
        <p:txBody>
          <a:bodyPr wrap="none" fromWordArt="1">
            <a:prstTxWarp prst="textPlain">
              <a:avLst>
                <a:gd name="adj" fmla="val 50000"/>
              </a:avLst>
            </a:prstTxWarp>
          </a:bodyPr>
          <a:lstStyle/>
          <a:p>
            <a:pPr algn="ctr"/>
            <a:r>
              <a:rPr lang="en-IN"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Comic Sans MS"/>
              </a:rPr>
              <a:t>wet side</a:t>
            </a:r>
          </a:p>
        </p:txBody>
      </p:sp>
      <p:sp>
        <p:nvSpPr>
          <p:cNvPr id="3084" name="Text Box 12"/>
          <p:cNvSpPr txBox="1">
            <a:spLocks noChangeArrowheads="1"/>
          </p:cNvSpPr>
          <p:nvPr/>
        </p:nvSpPr>
        <p:spPr bwMode="auto">
          <a:xfrm>
            <a:off x="1905000" y="5467350"/>
            <a:ext cx="1758950" cy="915988"/>
          </a:xfrm>
          <a:prstGeom prst="rect">
            <a:avLst/>
          </a:prstGeom>
          <a:noFill/>
          <a:ln w="9525">
            <a:noFill/>
            <a:miter lim="800000"/>
            <a:headEnd/>
            <a:tailEnd/>
          </a:ln>
          <a:effectLst/>
        </p:spPr>
        <p:txBody>
          <a:bodyPr wrap="none">
            <a:spAutoFit/>
          </a:bodyPr>
          <a:lstStyle/>
          <a:p>
            <a:pPr>
              <a:defRPr/>
            </a:pPr>
            <a:r>
              <a:rPr lang="en-US" b="1" i="1" dirty="0">
                <a:effectLst>
                  <a:outerShdw blurRad="38100" dist="38100" dir="2700000" algn="tl">
                    <a:srgbClr val="C0C0C0"/>
                  </a:outerShdw>
                </a:effectLst>
                <a:latin typeface="Arial" charset="0"/>
                <a:cs typeface="Arial" charset="0"/>
              </a:rPr>
              <a:t>*</a:t>
            </a:r>
            <a:r>
              <a:rPr lang="en-US" dirty="0">
                <a:latin typeface="Arial" charset="0"/>
                <a:cs typeface="Arial" charset="0"/>
              </a:rPr>
              <a:t> </a:t>
            </a:r>
            <a:r>
              <a:rPr lang="en-US" b="1" i="1" dirty="0">
                <a:effectLst>
                  <a:outerShdw blurRad="38100" dist="38100" dir="2700000" algn="tl">
                    <a:srgbClr val="C0C0C0"/>
                  </a:outerShdw>
                </a:effectLst>
                <a:latin typeface="Arial" charset="0"/>
                <a:cs typeface="Arial" charset="0"/>
              </a:rPr>
              <a:t>film handling</a:t>
            </a:r>
          </a:p>
          <a:p>
            <a:pPr>
              <a:defRPr/>
            </a:pPr>
            <a:r>
              <a:rPr lang="en-US" b="1" i="1" dirty="0">
                <a:effectLst>
                  <a:outerShdw blurRad="38100" dist="38100" dir="2700000" algn="tl">
                    <a:srgbClr val="C0C0C0"/>
                  </a:outerShdw>
                </a:effectLst>
                <a:latin typeface="Arial" charset="0"/>
                <a:cs typeface="Arial" charset="0"/>
              </a:rPr>
              <a:t>* loading</a:t>
            </a:r>
          </a:p>
          <a:p>
            <a:pPr>
              <a:defRPr/>
            </a:pPr>
            <a:r>
              <a:rPr lang="en-US" b="1" i="1" dirty="0">
                <a:effectLst>
                  <a:outerShdw blurRad="38100" dist="38100" dir="2700000" algn="tl">
                    <a:srgbClr val="C0C0C0"/>
                  </a:outerShdw>
                </a:effectLst>
                <a:latin typeface="Arial" charset="0"/>
                <a:cs typeface="Arial" charset="0"/>
              </a:rPr>
              <a:t>* unloading</a:t>
            </a:r>
          </a:p>
        </p:txBody>
      </p:sp>
      <p:sp>
        <p:nvSpPr>
          <p:cNvPr id="3085" name="Text Box 13"/>
          <p:cNvSpPr txBox="1">
            <a:spLocks noChangeArrowheads="1"/>
          </p:cNvSpPr>
          <p:nvPr/>
        </p:nvSpPr>
        <p:spPr bwMode="auto">
          <a:xfrm>
            <a:off x="5546725" y="5522913"/>
            <a:ext cx="1568450" cy="915987"/>
          </a:xfrm>
          <a:prstGeom prst="rect">
            <a:avLst/>
          </a:prstGeom>
          <a:noFill/>
          <a:ln w="9525">
            <a:noFill/>
            <a:miter lim="800000"/>
            <a:headEnd/>
            <a:tailEnd/>
          </a:ln>
          <a:effectLst/>
        </p:spPr>
        <p:txBody>
          <a:bodyPr wrap="none">
            <a:spAutoFit/>
          </a:bodyPr>
          <a:lstStyle/>
          <a:p>
            <a:pPr>
              <a:defRPr/>
            </a:pPr>
            <a:r>
              <a:rPr lang="en-US" b="1" i="1" dirty="0">
                <a:effectLst>
                  <a:outerShdw blurRad="38100" dist="38100" dir="2700000" algn="tl">
                    <a:srgbClr val="C0C0C0"/>
                  </a:outerShdw>
                </a:effectLst>
                <a:latin typeface="Arial" charset="0"/>
                <a:cs typeface="Arial" charset="0"/>
              </a:rPr>
              <a:t>* Processing</a:t>
            </a:r>
          </a:p>
          <a:p>
            <a:pPr>
              <a:buFontTx/>
              <a:buChar char="-"/>
              <a:defRPr/>
            </a:pPr>
            <a:r>
              <a:rPr lang="en-US" dirty="0">
                <a:latin typeface="Arial" charset="0"/>
                <a:cs typeface="Arial" charset="0"/>
              </a:rPr>
              <a:t> Manual</a:t>
            </a:r>
          </a:p>
          <a:p>
            <a:pPr>
              <a:buFontTx/>
              <a:buChar char="-"/>
              <a:defRPr/>
            </a:pPr>
            <a:r>
              <a:rPr lang="en-US" dirty="0">
                <a:latin typeface="Arial" charset="0"/>
                <a:cs typeface="Arial" charset="0"/>
              </a:rPr>
              <a:t> automatic</a:t>
            </a:r>
          </a:p>
        </p:txBody>
      </p:sp>
      <p:sp>
        <p:nvSpPr>
          <p:cNvPr id="3086" name="Text Box 14"/>
          <p:cNvSpPr txBox="1">
            <a:spLocks noChangeArrowheads="1"/>
          </p:cNvSpPr>
          <p:nvPr/>
        </p:nvSpPr>
        <p:spPr bwMode="auto">
          <a:xfrm>
            <a:off x="1905000" y="381000"/>
            <a:ext cx="4781550" cy="914400"/>
          </a:xfrm>
          <a:prstGeom prst="rect">
            <a:avLst/>
          </a:prstGeom>
          <a:noFill/>
          <a:ln w="9525">
            <a:noFill/>
            <a:miter lim="800000"/>
            <a:headEnd/>
            <a:tailEnd/>
          </a:ln>
          <a:effectLst/>
        </p:spPr>
        <p:txBody>
          <a:bodyPr>
            <a:spAutoFit/>
          </a:bodyPr>
          <a:lstStyle/>
          <a:p>
            <a:pPr>
              <a:defRPr/>
            </a:pPr>
            <a:r>
              <a:rPr lang="en-US" sz="5400" b="1" dirty="0">
                <a:solidFill>
                  <a:schemeClr val="accent1"/>
                </a:solidFill>
                <a:effectLst>
                  <a:outerShdw blurRad="38100" dist="38100" dir="2700000" algn="tl">
                    <a:srgbClr val="69676D"/>
                  </a:outerShdw>
                </a:effectLst>
                <a:latin typeface="Century Gothic" pitchFamily="34" charset="0"/>
                <a:cs typeface="Arial" charset="0"/>
              </a:rPr>
              <a:t>DARK ROOM</a:t>
            </a:r>
          </a:p>
        </p:txBody>
      </p:sp>
      <p:sp>
        <p:nvSpPr>
          <p:cNvPr id="3087" name="Text Box 15"/>
          <p:cNvSpPr txBox="1">
            <a:spLocks noChangeArrowheads="1"/>
          </p:cNvSpPr>
          <p:nvPr/>
        </p:nvSpPr>
        <p:spPr bwMode="auto">
          <a:xfrm>
            <a:off x="2346325" y="3302000"/>
            <a:ext cx="3622675" cy="579438"/>
          </a:xfrm>
          <a:prstGeom prst="rect">
            <a:avLst/>
          </a:prstGeom>
          <a:noFill/>
          <a:ln w="9525">
            <a:noFill/>
            <a:miter lim="800000"/>
            <a:headEnd/>
            <a:tailEnd/>
          </a:ln>
          <a:effectLst/>
        </p:spPr>
        <p:txBody>
          <a:bodyPr wrap="none">
            <a:spAutoFit/>
          </a:bodyPr>
          <a:lstStyle/>
          <a:p>
            <a:pPr>
              <a:defRPr/>
            </a:pPr>
            <a:r>
              <a:rPr lang="en-US" sz="3200" b="1" i="1" dirty="0">
                <a:effectLst>
                  <a:outerShdw blurRad="38100" dist="38100" dir="2700000" algn="tl">
                    <a:srgbClr val="C0C0C0"/>
                  </a:outerShdw>
                </a:effectLst>
                <a:latin typeface="Comic Sans MS" pitchFamily="66" charset="0"/>
                <a:cs typeface="Arial" charset="0"/>
              </a:rPr>
              <a:t>It has two sides</a:t>
            </a:r>
            <a:r>
              <a:rPr lang="en-US" sz="3200" b="1" i="1" dirty="0">
                <a:solidFill>
                  <a:srgbClr val="000000"/>
                </a:solidFill>
                <a:effectLst>
                  <a:outerShdw blurRad="38100" dist="38100" dir="2700000" algn="tl">
                    <a:srgbClr val="C0C0C0"/>
                  </a:outerShdw>
                </a:effectLst>
                <a:latin typeface="Comic Sans MS" pitchFamily="66" charset="0"/>
                <a:cs typeface="Arial" charset="0"/>
              </a:rPr>
              <a:t>:</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r>
              <a:rPr lang="en-US" sz="2800" dirty="0" smtClean="0"/>
              <a:t>Differences between manual and automatic processing </a:t>
            </a:r>
            <a:endParaRPr lang="en-US" sz="2800" dirty="0"/>
          </a:p>
        </p:txBody>
      </p:sp>
      <p:sp>
        <p:nvSpPr>
          <p:cNvPr id="3" name="Content Placeholder 2"/>
          <p:cNvSpPr>
            <a:spLocks noGrp="1"/>
          </p:cNvSpPr>
          <p:nvPr>
            <p:ph idx="1"/>
          </p:nvPr>
        </p:nvSpPr>
        <p:spPr/>
        <p:txBody>
          <a:bodyPr/>
          <a:lstStyle/>
          <a:p>
            <a:r>
              <a:rPr lang="en-US" dirty="0" smtClean="0"/>
              <a:t>No stop bath between developer and fixer</a:t>
            </a:r>
          </a:p>
          <a:p>
            <a:r>
              <a:rPr lang="en-US" dirty="0" err="1" smtClean="0"/>
              <a:t>Hardner</a:t>
            </a:r>
            <a:r>
              <a:rPr lang="en-US" dirty="0" smtClean="0"/>
              <a:t> is placed in developer</a:t>
            </a:r>
          </a:p>
          <a:p>
            <a:r>
              <a:rPr lang="en-US" dirty="0" smtClean="0"/>
              <a:t>Additional </a:t>
            </a:r>
            <a:r>
              <a:rPr lang="en-US" dirty="0" err="1" smtClean="0"/>
              <a:t>hardner</a:t>
            </a:r>
            <a:r>
              <a:rPr lang="en-US" dirty="0" smtClean="0"/>
              <a:t> is added to fixer solution</a:t>
            </a:r>
          </a:p>
          <a:p>
            <a:r>
              <a:rPr lang="en-US" dirty="0" smtClean="0"/>
              <a:t>Dark room is not required</a:t>
            </a:r>
          </a:p>
          <a:p>
            <a:r>
              <a:rPr lang="en-US" dirty="0" smtClean="0"/>
              <a:t>Automated processor is used in form of processing rollers hence dry to dry process.</a:t>
            </a:r>
            <a:endParaRPr lang="en-US" dirty="0"/>
          </a:p>
        </p:txBody>
      </p:sp>
    </p:spTree>
    <p:extLst>
      <p:ext uri="{BB962C8B-B14F-4D97-AF65-F5344CB8AC3E}">
        <p14:creationId xmlns:p14="http://schemas.microsoft.com/office/powerpoint/2010/main" val="786122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solidFill>
                  <a:schemeClr val="tx2">
                    <a:satMod val="200000"/>
                  </a:schemeClr>
                </a:solidFill>
              </a:rPr>
              <a:t>MANUAL PROCESSING TANKS</a:t>
            </a:r>
            <a:endParaRPr lang="en-US" dirty="0">
              <a:solidFill>
                <a:schemeClr val="tx2">
                  <a:satMod val="200000"/>
                </a:schemeClr>
              </a:solidFill>
            </a:endParaRPr>
          </a:p>
        </p:txBody>
      </p:sp>
      <p:sp>
        <p:nvSpPr>
          <p:cNvPr id="39939" name="Content Placeholder 5"/>
          <p:cNvSpPr>
            <a:spLocks noGrp="1"/>
          </p:cNvSpPr>
          <p:nvPr>
            <p:ph idx="1"/>
          </p:nvPr>
        </p:nvSpPr>
        <p:spPr/>
        <p:txBody>
          <a:bodyPr/>
          <a:lstStyle/>
          <a:p>
            <a:pPr>
              <a:lnSpc>
                <a:spcPct val="150000"/>
              </a:lnSpc>
            </a:pPr>
            <a:r>
              <a:rPr lang="en-US" smtClean="0"/>
              <a:t>The simplest type has three compartment tank</a:t>
            </a:r>
          </a:p>
          <a:p>
            <a:pPr>
              <a:lnSpc>
                <a:spcPct val="150000"/>
              </a:lnSpc>
            </a:pPr>
            <a:r>
              <a:rPr lang="en-US" smtClean="0"/>
              <a:t> One end  compartment being used for developing and the opposite one for fixing.</a:t>
            </a:r>
          </a:p>
          <a:p>
            <a:pPr>
              <a:lnSpc>
                <a:spcPct val="150000"/>
              </a:lnSpc>
            </a:pPr>
            <a:r>
              <a:rPr lang="en-US" smtClean="0"/>
              <a:t>The middle compartment serves both to rinse and wash the films and should be supplied with running water.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fontAlgn="auto">
              <a:spcAft>
                <a:spcPts val="0"/>
              </a:spcAft>
              <a:defRPr/>
            </a:pPr>
            <a:endParaRPr lang="en-IN" smtClean="0">
              <a:solidFill>
                <a:schemeClr val="tx2">
                  <a:satMod val="200000"/>
                </a:schemeClr>
              </a:solidFill>
            </a:endParaRPr>
          </a:p>
        </p:txBody>
      </p:sp>
      <p:sp>
        <p:nvSpPr>
          <p:cNvPr id="40963" name="Content Placeholder 2"/>
          <p:cNvSpPr>
            <a:spLocks noGrp="1"/>
          </p:cNvSpPr>
          <p:nvPr>
            <p:ph idx="1"/>
          </p:nvPr>
        </p:nvSpPr>
        <p:spPr/>
        <p:txBody>
          <a:bodyPr/>
          <a:lstStyle/>
          <a:p>
            <a:endParaRPr lang="en-IN" smtClean="0"/>
          </a:p>
        </p:txBody>
      </p:sp>
      <p:pic>
        <p:nvPicPr>
          <p:cNvPr id="40964" name="Picture 2" descr="C:\Users\Surabhi\Desktop\14092011269.jpg"/>
          <p:cNvPicPr>
            <a:picLocks noChangeAspect="1" noChangeArrowheads="1"/>
          </p:cNvPicPr>
          <p:nvPr/>
        </p:nvPicPr>
        <p:blipFill>
          <a:blip r:embed="rId2"/>
          <a:srcRect/>
          <a:stretch>
            <a:fillRect/>
          </a:stretch>
        </p:blipFill>
        <p:spPr bwMode="auto">
          <a:xfrm>
            <a:off x="6350" y="26988"/>
            <a:ext cx="9948863" cy="700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2E4B1E5-00BF-49D7-9437-FC8AFB9E3FDD}" type="slidenum">
              <a:rPr lang="en-US">
                <a:solidFill>
                  <a:srgbClr val="C0B9C7"/>
                </a:solidFill>
              </a:rPr>
              <a:pPr/>
              <a:t>33</a:t>
            </a:fld>
            <a:endParaRPr lang="en-US">
              <a:solidFill>
                <a:srgbClr val="C0B9C7"/>
              </a:solidFill>
            </a:endParaRPr>
          </a:p>
        </p:txBody>
      </p:sp>
      <p:sp>
        <p:nvSpPr>
          <p:cNvPr id="300034" name="Rectangle 2"/>
          <p:cNvSpPr>
            <a:spLocks noGrp="1" noChangeArrowheads="1"/>
          </p:cNvSpPr>
          <p:nvPr>
            <p:ph type="title" idx="4294967295"/>
          </p:nvPr>
        </p:nvSpPr>
        <p:spPr>
          <a:xfrm>
            <a:off x="900113" y="685800"/>
            <a:ext cx="8243887" cy="1314450"/>
          </a:xfrm>
        </p:spPr>
        <p:txBody>
          <a:bodyPr>
            <a:normAutofit fontScale="90000"/>
          </a:bodyPr>
          <a:lstStyle/>
          <a:p>
            <a:pPr marL="484632" fontAlgn="auto">
              <a:spcAft>
                <a:spcPts val="0"/>
              </a:spcAft>
              <a:defRPr/>
            </a:pPr>
            <a:r>
              <a:rPr lang="en-US" sz="4500" i="1" dirty="0" smtClean="0">
                <a:solidFill>
                  <a:schemeClr val="tx1"/>
                </a:solidFill>
              </a:rPr>
              <a:t>SIZE OF MANUAL PROCESSING TANK</a:t>
            </a:r>
          </a:p>
        </p:txBody>
      </p:sp>
      <p:graphicFrame>
        <p:nvGraphicFramePr>
          <p:cNvPr id="2" name="Diagram 1"/>
          <p:cNvGraphicFramePr/>
          <p:nvPr/>
        </p:nvGraphicFramePr>
        <p:xfrm>
          <a:off x="457200" y="2209800"/>
          <a:ext cx="8229600" cy="3541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0046" name="Text Box 14"/>
          <p:cNvSpPr txBox="1">
            <a:spLocks noChangeArrowheads="1"/>
          </p:cNvSpPr>
          <p:nvPr/>
        </p:nvSpPr>
        <p:spPr bwMode="auto">
          <a:xfrm>
            <a:off x="669925" y="5818188"/>
            <a:ext cx="5949950" cy="519112"/>
          </a:xfrm>
          <a:prstGeom prst="rect">
            <a:avLst/>
          </a:prstGeom>
          <a:noFill/>
          <a:ln w="9525">
            <a:noFill/>
            <a:miter lim="800000"/>
            <a:headEnd/>
            <a:tailEnd/>
          </a:ln>
          <a:effectLst/>
        </p:spPr>
        <p:txBody>
          <a:bodyPr wrap="none">
            <a:spAutoFit/>
          </a:bodyPr>
          <a:lstStyle/>
          <a:p>
            <a:pPr>
              <a:defRPr/>
            </a:pPr>
            <a:r>
              <a:rPr lang="en-US" sz="2800" b="1" i="1">
                <a:solidFill>
                  <a:srgbClr val="000000"/>
                </a:solidFill>
                <a:effectLst>
                  <a:outerShdw blurRad="38100" dist="38100" dir="2700000" algn="tl">
                    <a:srgbClr val="C0C0C0"/>
                  </a:outerShdw>
                </a:effectLst>
                <a:latin typeface="Vrinda" pitchFamily="2" charset="0"/>
                <a:cs typeface="Arial" charset="0"/>
              </a:rPr>
              <a:t>The ratio of size of tanks is 1:2:4 </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239000" cy="1143000"/>
          </a:xfrm>
        </p:spPr>
        <p:txBody>
          <a:bodyPr>
            <a:normAutofit fontScale="90000"/>
          </a:bodyPr>
          <a:lstStyle/>
          <a:p>
            <a:pPr algn="ctr" fontAlgn="auto">
              <a:spcAft>
                <a:spcPts val="0"/>
              </a:spcAft>
              <a:defRPr/>
            </a:pPr>
            <a:r>
              <a:rPr lang="en-US" dirty="0" smtClean="0">
                <a:solidFill>
                  <a:schemeClr val="tx2">
                    <a:satMod val="200000"/>
                  </a:schemeClr>
                </a:solidFill>
              </a:rPr>
              <a:t>MANUAL PROCESSING TANK</a:t>
            </a:r>
            <a:endParaRPr lang="en-US" dirty="0">
              <a:solidFill>
                <a:schemeClr val="tx2">
                  <a:satMod val="200000"/>
                </a:schemeClr>
              </a:solidFill>
            </a:endParaRPr>
          </a:p>
        </p:txBody>
      </p:sp>
      <p:sp>
        <p:nvSpPr>
          <p:cNvPr id="19459" name="Content Placeholder 2"/>
          <p:cNvSpPr>
            <a:spLocks noGrp="1"/>
          </p:cNvSpPr>
          <p:nvPr>
            <p:ph idx="1"/>
          </p:nvPr>
        </p:nvSpPr>
        <p:spPr>
          <a:xfrm>
            <a:off x="152400" y="1143000"/>
            <a:ext cx="8229600" cy="5921375"/>
          </a:xfrm>
        </p:spPr>
        <p:txBody>
          <a:bodyPr>
            <a:normAutofit lnSpcReduction="10000"/>
          </a:bodyPr>
          <a:lstStyle/>
          <a:p>
            <a:pPr marL="411480" indent="-274320" fontAlgn="auto">
              <a:lnSpc>
                <a:spcPct val="150000"/>
              </a:lnSpc>
              <a:spcAft>
                <a:spcPts val="0"/>
              </a:spcAft>
              <a:buFont typeface="Wingdings"/>
              <a:buChar char=""/>
              <a:defRPr/>
            </a:pPr>
            <a:r>
              <a:rPr lang="en-US" sz="3200" dirty="0" smtClean="0"/>
              <a:t>It is insulated outside to prevent condensation of water and to maintain temp inside.</a:t>
            </a:r>
          </a:p>
          <a:p>
            <a:pPr marL="411480" indent="-274320" fontAlgn="auto">
              <a:lnSpc>
                <a:spcPct val="150000"/>
              </a:lnSpc>
              <a:spcAft>
                <a:spcPts val="0"/>
              </a:spcAft>
              <a:buFont typeface="Wingdings"/>
              <a:buChar char=""/>
              <a:defRPr/>
            </a:pPr>
            <a:r>
              <a:rPr lang="en-US" sz="3200" dirty="0" smtClean="0"/>
              <a:t>Thermostatically controlled warm or refrigerated water (depending on the weather) should be circulated around the processing tank to maintain optimum temp.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357188"/>
            <a:ext cx="8572500" cy="5694362"/>
          </a:xfrm>
          <a:prstGeom prst="rect">
            <a:avLst/>
          </a:prstGeom>
        </p:spPr>
        <p:txBody>
          <a:bodyPr>
            <a:spAutoFit/>
          </a:bodyPr>
          <a:lstStyle/>
          <a:p>
            <a:pPr>
              <a:defRPr/>
            </a:pPr>
            <a:r>
              <a:rPr lang="en-IN" dirty="0"/>
              <a:t> </a:t>
            </a:r>
            <a:r>
              <a:rPr lang="en-IN" sz="2800" b="1" dirty="0"/>
              <a:t>Film Base</a:t>
            </a:r>
          </a:p>
          <a:p>
            <a:pPr>
              <a:buFont typeface="Arial" pitchFamily="34" charset="0"/>
              <a:buChar char="•"/>
              <a:defRPr/>
            </a:pPr>
            <a:r>
              <a:rPr lang="en-IN" sz="2800" b="1" dirty="0"/>
              <a:t> </a:t>
            </a:r>
            <a:r>
              <a:rPr lang="en-IN" sz="2800" dirty="0"/>
              <a:t>Supports the emulsion and provides the correct            degree of stiffness for handling purposes.</a:t>
            </a:r>
          </a:p>
          <a:p>
            <a:pPr>
              <a:buFont typeface="Arial" pitchFamily="34" charset="0"/>
              <a:buChar char="•"/>
              <a:defRPr/>
            </a:pPr>
            <a:r>
              <a:rPr lang="en-IN" sz="2800" dirty="0"/>
              <a:t> It is composed of either cellulose acetate or</a:t>
            </a:r>
          </a:p>
          <a:p>
            <a:pPr>
              <a:defRPr/>
            </a:pPr>
            <a:r>
              <a:rPr lang="en-IN" sz="2800" dirty="0"/>
              <a:t>  polyester, both of which are transparent and blue-   tinted.</a:t>
            </a:r>
          </a:p>
          <a:p>
            <a:pPr marL="342900" indent="-342900">
              <a:buFontTx/>
              <a:buAutoNum type="arabicParenBoth"/>
              <a:defRPr/>
            </a:pPr>
            <a:r>
              <a:rPr lang="en-IN" sz="2800" dirty="0"/>
              <a:t> </a:t>
            </a:r>
            <a:r>
              <a:rPr lang="en-IN" sz="2800" dirty="0">
                <a:solidFill>
                  <a:schemeClr val="accent3"/>
                </a:solidFill>
              </a:rPr>
              <a:t>Cellulose acetate</a:t>
            </a:r>
          </a:p>
          <a:p>
            <a:pPr marL="342900" indent="-342900">
              <a:buFont typeface="Arial" pitchFamily="34" charset="0"/>
              <a:buChar char="•"/>
              <a:defRPr/>
            </a:pPr>
            <a:r>
              <a:rPr lang="en-IN" sz="2800" dirty="0"/>
              <a:t> Dissolving cotton in acetic acid makes cellulose       acetate which is then dissolved in a volatile solvent containing blue dye. </a:t>
            </a:r>
          </a:p>
          <a:p>
            <a:pPr>
              <a:buFont typeface="Arial" pitchFamily="34" charset="0"/>
              <a:buChar char="•"/>
              <a:defRPr/>
            </a:pPr>
            <a:r>
              <a:rPr lang="en-IN" sz="2800" dirty="0"/>
              <a:t>   The solution of cellulose acetate is poured onto huge heated drums where it solidifies to a thickness of about </a:t>
            </a:r>
            <a:r>
              <a:rPr lang="en-IN" sz="2800" u="sng" dirty="0"/>
              <a:t>0.008 inch.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0"/>
            <a:ext cx="7643813" cy="5570538"/>
          </a:xfrm>
          <a:prstGeom prst="rect">
            <a:avLst/>
          </a:prstGeom>
        </p:spPr>
        <p:txBody>
          <a:bodyPr>
            <a:spAutoFit/>
          </a:bodyPr>
          <a:lstStyle/>
          <a:p>
            <a:pPr>
              <a:defRPr/>
            </a:pPr>
            <a:r>
              <a:rPr lang="en-IN" sz="2800" dirty="0"/>
              <a:t>(2)  </a:t>
            </a:r>
            <a:r>
              <a:rPr lang="en-IN" sz="2800" dirty="0">
                <a:solidFill>
                  <a:schemeClr val="accent3"/>
                </a:solidFill>
              </a:rPr>
              <a:t>Polyester. </a:t>
            </a:r>
          </a:p>
          <a:p>
            <a:pPr>
              <a:defRPr/>
            </a:pPr>
            <a:r>
              <a:rPr lang="en-IN" sz="2800" dirty="0"/>
              <a:t>The </a:t>
            </a:r>
            <a:r>
              <a:rPr lang="en-IN" sz="2800" dirty="0" err="1"/>
              <a:t>dimethyl-terebthalate</a:t>
            </a:r>
            <a:r>
              <a:rPr lang="en-IN" sz="2800" dirty="0"/>
              <a:t> (DMT)</a:t>
            </a:r>
          </a:p>
          <a:p>
            <a:pPr>
              <a:defRPr/>
            </a:pPr>
            <a:r>
              <a:rPr lang="en-US" sz="2800" dirty="0"/>
              <a:t> </a:t>
            </a:r>
          </a:p>
          <a:p>
            <a:pPr algn="ctr">
              <a:defRPr/>
            </a:pPr>
            <a:r>
              <a:rPr lang="en-US" sz="2800" dirty="0"/>
              <a:t>     DMT  + ETYLENE GLYCOL</a:t>
            </a:r>
          </a:p>
          <a:p>
            <a:pPr algn="ctr">
              <a:defRPr/>
            </a:pPr>
            <a:endParaRPr lang="en-US" sz="2800" dirty="0"/>
          </a:p>
          <a:p>
            <a:pPr algn="ctr">
              <a:defRPr/>
            </a:pPr>
            <a:endParaRPr lang="en-US" sz="2800" dirty="0"/>
          </a:p>
          <a:p>
            <a:pPr algn="ctr">
              <a:defRPr/>
            </a:pPr>
            <a:r>
              <a:rPr lang="en-US" sz="2800" dirty="0"/>
              <a:t> POLYSTER</a:t>
            </a:r>
          </a:p>
          <a:p>
            <a:pPr>
              <a:defRPr/>
            </a:pPr>
            <a:endParaRPr lang="en-US" sz="2800" dirty="0"/>
          </a:p>
          <a:p>
            <a:pPr>
              <a:defRPr/>
            </a:pPr>
            <a:r>
              <a:rPr lang="en-US" sz="2800" dirty="0"/>
              <a:t>ADV OF POLYESTER</a:t>
            </a:r>
          </a:p>
          <a:p>
            <a:pPr>
              <a:defRPr/>
            </a:pPr>
            <a:r>
              <a:rPr lang="en-US" sz="2800" dirty="0"/>
              <a:t> 1 increased dimensional stability</a:t>
            </a:r>
          </a:p>
          <a:p>
            <a:pPr>
              <a:defRPr/>
            </a:pPr>
            <a:r>
              <a:rPr lang="en-US" sz="2800" dirty="0"/>
              <a:t> 2 much stronger than acetate</a:t>
            </a:r>
          </a:p>
          <a:p>
            <a:pPr>
              <a:defRPr/>
            </a:pPr>
            <a:endParaRPr lang="en-US" sz="2400" dirty="0"/>
          </a:p>
          <a:p>
            <a:pPr>
              <a:defRPr/>
            </a:pPr>
            <a:endParaRPr lang="en-IN" sz="2400" dirty="0"/>
          </a:p>
        </p:txBody>
      </p:sp>
      <p:sp>
        <p:nvSpPr>
          <p:cNvPr id="4" name="Down Arrow 3"/>
          <p:cNvSpPr/>
          <p:nvPr/>
        </p:nvSpPr>
        <p:spPr>
          <a:xfrm flipH="1">
            <a:off x="4191000" y="2133600"/>
            <a:ext cx="239713"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0"/>
            <a:ext cx="8643937" cy="5940425"/>
          </a:xfrm>
          <a:prstGeom prst="rect">
            <a:avLst/>
          </a:prstGeom>
        </p:spPr>
        <p:txBody>
          <a:bodyPr>
            <a:spAutoFit/>
          </a:bodyPr>
          <a:lstStyle/>
          <a:p>
            <a:pPr marL="342900" indent="-342900">
              <a:defRPr/>
            </a:pPr>
            <a:endParaRPr lang="en-IN" sz="2000" dirty="0"/>
          </a:p>
          <a:p>
            <a:pPr marL="342900" indent="-342900">
              <a:defRPr/>
            </a:pPr>
            <a:endParaRPr lang="en-IN" sz="2000" dirty="0"/>
          </a:p>
          <a:p>
            <a:pPr marL="342900" indent="-342900">
              <a:defRPr/>
            </a:pPr>
            <a:endParaRPr lang="en-IN" sz="2000" dirty="0"/>
          </a:p>
          <a:p>
            <a:pPr marL="342900" indent="-342900">
              <a:defRPr/>
            </a:pPr>
            <a:r>
              <a:rPr lang="en-IN" sz="2000" dirty="0"/>
              <a:t>EMULSION</a:t>
            </a:r>
          </a:p>
          <a:p>
            <a:pPr marL="342900" indent="-342900">
              <a:defRPr/>
            </a:pPr>
            <a:r>
              <a:rPr lang="en-IN" sz="2000" dirty="0"/>
              <a:t>Formed by silver bromide and </a:t>
            </a:r>
            <a:r>
              <a:rPr lang="en-IN" sz="2000" dirty="0" err="1"/>
              <a:t>gelatin</a:t>
            </a:r>
            <a:endParaRPr lang="en-IN" sz="2000" dirty="0"/>
          </a:p>
          <a:p>
            <a:pPr marL="342900" indent="-342900">
              <a:defRPr/>
            </a:pPr>
            <a:r>
              <a:rPr lang="en-IN" sz="2000" dirty="0">
                <a:solidFill>
                  <a:schemeClr val="accent3"/>
                </a:solidFill>
              </a:rPr>
              <a:t>Silver bromide crystal.</a:t>
            </a:r>
          </a:p>
          <a:p>
            <a:pPr marL="342900" indent="-342900">
              <a:defRPr/>
            </a:pPr>
            <a:r>
              <a:rPr lang="en-IN" sz="2000" dirty="0">
                <a:solidFill>
                  <a:schemeClr val="accent3"/>
                </a:solidFill>
              </a:rPr>
              <a:t> </a:t>
            </a:r>
            <a:r>
              <a:rPr lang="en-IN" sz="2000" dirty="0"/>
              <a:t>In the early stages of emulsion manufacturing, </a:t>
            </a:r>
          </a:p>
          <a:p>
            <a:pPr algn="ctr">
              <a:defRPr/>
            </a:pPr>
            <a:r>
              <a:rPr lang="en-IN" sz="2000" dirty="0"/>
              <a:t> silver nitrate   +potassium bromide </a:t>
            </a:r>
          </a:p>
          <a:p>
            <a:pPr>
              <a:defRPr/>
            </a:pPr>
            <a:endParaRPr lang="en-IN" sz="2000" dirty="0"/>
          </a:p>
          <a:p>
            <a:pPr>
              <a:defRPr/>
            </a:pPr>
            <a:endParaRPr lang="en-IN" sz="2000" dirty="0"/>
          </a:p>
          <a:p>
            <a:pPr>
              <a:defRPr/>
            </a:pPr>
            <a:r>
              <a:rPr lang="en-IN" sz="2000" dirty="0"/>
              <a:t>silver bromide crystals   +   potassium nitrate. </a:t>
            </a:r>
          </a:p>
          <a:p>
            <a:pPr>
              <a:defRPr/>
            </a:pPr>
            <a:endParaRPr lang="en-IN" sz="2000" dirty="0"/>
          </a:p>
          <a:p>
            <a:pPr>
              <a:defRPr/>
            </a:pPr>
            <a:r>
              <a:rPr lang="en-IN" sz="2000" dirty="0"/>
              <a:t>The potassium nitrate is then washed out and the result is a silver bromide crystal consisting of bound atoms of silver and bromide.</a:t>
            </a:r>
          </a:p>
          <a:p>
            <a:pPr>
              <a:defRPr/>
            </a:pPr>
            <a:r>
              <a:rPr lang="en-US" sz="2000" dirty="0"/>
              <a:t> </a:t>
            </a:r>
          </a:p>
          <a:p>
            <a:pPr>
              <a:defRPr/>
            </a:pPr>
            <a:r>
              <a:rPr lang="en-US" sz="2000" dirty="0"/>
              <a:t>In medical film </a:t>
            </a:r>
          </a:p>
          <a:p>
            <a:pPr marL="457200" indent="-457200">
              <a:buFontTx/>
              <a:buAutoNum type="arabicPlain" startAt="90"/>
              <a:defRPr/>
            </a:pPr>
            <a:r>
              <a:rPr lang="en-US" sz="2000" dirty="0"/>
              <a:t>-  99  %   -    </a:t>
            </a:r>
            <a:r>
              <a:rPr lang="en-US" sz="2000" dirty="0" err="1"/>
              <a:t>AgBr</a:t>
            </a:r>
            <a:endParaRPr lang="en-US" sz="2000" dirty="0"/>
          </a:p>
          <a:p>
            <a:pPr marL="457200" indent="-457200">
              <a:buFontTx/>
              <a:buAutoNum type="arabicPlain"/>
              <a:defRPr/>
            </a:pPr>
            <a:r>
              <a:rPr lang="en-US" sz="2000" dirty="0"/>
              <a:t>-  10  %   -   </a:t>
            </a:r>
            <a:r>
              <a:rPr lang="en-US" sz="2000" dirty="0" err="1"/>
              <a:t>AgI</a:t>
            </a:r>
            <a:r>
              <a:rPr lang="en-US" sz="2000" dirty="0"/>
              <a:t> </a:t>
            </a:r>
          </a:p>
          <a:p>
            <a:pPr marL="457200" indent="-457200">
              <a:defRPr/>
            </a:pPr>
            <a:r>
              <a:rPr lang="en-US" sz="2000" dirty="0"/>
              <a:t>Crystal size of silver halide  </a:t>
            </a:r>
            <a:r>
              <a:rPr lang="en-US" sz="2000" b="1" u="sng" dirty="0"/>
              <a:t>1 – 1.5  microns</a:t>
            </a:r>
          </a:p>
        </p:txBody>
      </p:sp>
      <p:sp>
        <p:nvSpPr>
          <p:cNvPr id="3" name="Down Arrow 2"/>
          <p:cNvSpPr/>
          <p:nvPr/>
        </p:nvSpPr>
        <p:spPr>
          <a:xfrm>
            <a:off x="3886200" y="2514600"/>
            <a:ext cx="285750"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143875" cy="2370138"/>
          </a:xfrm>
          <a:prstGeom prst="rect">
            <a:avLst/>
          </a:prstGeom>
        </p:spPr>
        <p:txBody>
          <a:bodyPr>
            <a:spAutoFit/>
          </a:bodyPr>
          <a:lstStyle/>
          <a:p>
            <a:pPr algn="ctr">
              <a:defRPr/>
            </a:pPr>
            <a:r>
              <a:rPr lang="en-IN" sz="2800" b="1" u="sng" dirty="0">
                <a:solidFill>
                  <a:schemeClr val="accent3"/>
                </a:solidFill>
              </a:rPr>
              <a:t>REMOVAL OF FILM FROM CARTON</a:t>
            </a:r>
          </a:p>
          <a:p>
            <a:pPr>
              <a:defRPr/>
            </a:pPr>
            <a:r>
              <a:rPr lang="en-IN" sz="2400" dirty="0">
                <a:solidFill>
                  <a:schemeClr val="tx2">
                    <a:lumMod val="75000"/>
                  </a:schemeClr>
                </a:solidFill>
              </a:rPr>
              <a:t>Always remove the film slowly</a:t>
            </a:r>
            <a:r>
              <a:rPr lang="en-IN" sz="2400" dirty="0"/>
              <a:t>.</a:t>
            </a:r>
          </a:p>
          <a:p>
            <a:pPr>
              <a:defRPr/>
            </a:pPr>
            <a:r>
              <a:rPr lang="en-IN" sz="2400" dirty="0"/>
              <a:t> </a:t>
            </a:r>
          </a:p>
          <a:p>
            <a:pPr>
              <a:buFont typeface="Arial" pitchFamily="34" charset="0"/>
              <a:buChar char="•"/>
              <a:defRPr/>
            </a:pPr>
            <a:r>
              <a:rPr lang="en-IN" sz="2400" dirty="0"/>
              <a:t>Rapid movement can cause a build-up of static electricity. </a:t>
            </a:r>
          </a:p>
          <a:p>
            <a:pPr>
              <a:buFont typeface="Arial" pitchFamily="34" charset="0"/>
              <a:buChar char="•"/>
              <a:defRPr/>
            </a:pPr>
            <a:r>
              <a:rPr lang="en-IN" sz="2400" dirty="0"/>
              <a:t>Careful handling will prevent  many kinds of marks on the film</a:t>
            </a:r>
          </a:p>
        </p:txBody>
      </p:sp>
      <p:sp>
        <p:nvSpPr>
          <p:cNvPr id="3" name="Rectangle 2"/>
          <p:cNvSpPr/>
          <p:nvPr/>
        </p:nvSpPr>
        <p:spPr>
          <a:xfrm>
            <a:off x="457200" y="2971800"/>
            <a:ext cx="7715250" cy="3016250"/>
          </a:xfrm>
          <a:prstGeom prst="rect">
            <a:avLst/>
          </a:prstGeom>
        </p:spPr>
        <p:txBody>
          <a:bodyPr>
            <a:spAutoFit/>
          </a:bodyPr>
          <a:lstStyle/>
          <a:p>
            <a:pPr>
              <a:defRPr/>
            </a:pPr>
            <a:r>
              <a:rPr lang="en-IN" dirty="0"/>
              <a:t> </a:t>
            </a:r>
          </a:p>
          <a:p>
            <a:pPr algn="ctr">
              <a:defRPr/>
            </a:pPr>
            <a:r>
              <a:rPr lang="en-IN" sz="2800" b="1" u="sng" dirty="0">
                <a:solidFill>
                  <a:schemeClr val="accent3"/>
                </a:solidFill>
              </a:rPr>
              <a:t>LOADING </a:t>
            </a:r>
          </a:p>
          <a:p>
            <a:pPr>
              <a:buFont typeface="Arial" pitchFamily="34" charset="0"/>
              <a:buChar char="•"/>
              <a:defRPr/>
            </a:pPr>
            <a:r>
              <a:rPr lang="en-IN" sz="2400" dirty="0"/>
              <a:t>The film is placed in the bottom of the cassette on the front intensifying screen.</a:t>
            </a:r>
          </a:p>
          <a:p>
            <a:pPr>
              <a:buFont typeface="Arial" pitchFamily="34" charset="0"/>
              <a:buChar char="•"/>
              <a:defRPr/>
            </a:pPr>
            <a:r>
              <a:rPr lang="en-IN" sz="2400" dirty="0"/>
              <a:t> The lid carrying the back screen is </a:t>
            </a:r>
            <a:r>
              <a:rPr lang="en-IN" sz="2400" dirty="0">
                <a:solidFill>
                  <a:schemeClr val="tx2">
                    <a:lumMod val="75000"/>
                  </a:schemeClr>
                </a:solidFill>
              </a:rPr>
              <a:t>gently closed </a:t>
            </a:r>
            <a:r>
              <a:rPr lang="en-IN" sz="2400" dirty="0"/>
              <a:t>and locked by means of the back springs. </a:t>
            </a:r>
          </a:p>
          <a:p>
            <a:pPr>
              <a:buFont typeface="Arial" pitchFamily="34" charset="0"/>
              <a:buChar char="•"/>
              <a:defRPr/>
            </a:pPr>
            <a:r>
              <a:rPr lang="en-IN" sz="2400" dirty="0">
                <a:solidFill>
                  <a:schemeClr val="accent4"/>
                </a:solidFill>
              </a:rPr>
              <a:t>Avoid scraping or sliding the film over the edges of the </a:t>
            </a:r>
            <a:r>
              <a:rPr lang="en-IN" sz="2400" dirty="0"/>
              <a:t>cassettes or the surface of the screen</a:t>
            </a:r>
            <a:r>
              <a:rPr lang="en-IN" dirty="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715375" cy="1427163"/>
          </a:xfrm>
        </p:spPr>
        <p:txBody>
          <a:bodyPr>
            <a:normAutofit fontScale="90000"/>
          </a:bodyPr>
          <a:lstStyle/>
          <a:p>
            <a:pPr fontAlgn="auto">
              <a:spcAft>
                <a:spcPts val="0"/>
              </a:spcAft>
              <a:defRPr/>
            </a:pPr>
            <a:r>
              <a:rPr lang="en-US" dirty="0" smtClean="0"/>
              <a:t>HANDLING and STORAGE OF XRAY FILMS</a:t>
            </a:r>
            <a:endParaRPr lang="en-IN" dirty="0"/>
          </a:p>
        </p:txBody>
      </p:sp>
      <p:sp>
        <p:nvSpPr>
          <p:cNvPr id="3" name="Content Placeholder 2"/>
          <p:cNvSpPr>
            <a:spLocks noGrp="1"/>
          </p:cNvSpPr>
          <p:nvPr>
            <p:ph idx="1"/>
          </p:nvPr>
        </p:nvSpPr>
        <p:spPr>
          <a:xfrm>
            <a:off x="914400" y="1357313"/>
            <a:ext cx="7772400" cy="5500687"/>
          </a:xfrm>
        </p:spPr>
        <p:txBody>
          <a:bodyPr>
            <a:normAutofit/>
          </a:bodyPr>
          <a:lstStyle/>
          <a:p>
            <a:pPr marL="274320" indent="-274320" fontAlgn="auto">
              <a:spcAft>
                <a:spcPts val="0"/>
              </a:spcAft>
              <a:buFont typeface="Wingdings 2"/>
              <a:buChar char=""/>
              <a:defRPr/>
            </a:pPr>
            <a:r>
              <a:rPr lang="en-IN" dirty="0" smtClean="0"/>
              <a:t>Unexposed and unprocessed x-ray film should always be kept in a cool, dry place.</a:t>
            </a:r>
          </a:p>
          <a:p>
            <a:pPr marL="274320" indent="-274320" fontAlgn="auto">
              <a:spcAft>
                <a:spcPts val="0"/>
              </a:spcAft>
              <a:buFont typeface="Wingdings 2"/>
              <a:buChar char=""/>
              <a:defRPr/>
            </a:pPr>
            <a:r>
              <a:rPr lang="en-IN" dirty="0" smtClean="0"/>
              <a:t> It should never be stored in basements or near steam pipes or other sources of heat. </a:t>
            </a:r>
          </a:p>
          <a:p>
            <a:pPr marL="274320" indent="-274320" fontAlgn="auto">
              <a:spcAft>
                <a:spcPts val="0"/>
              </a:spcAft>
              <a:buFont typeface="Wingdings 2"/>
              <a:buChar char=""/>
              <a:defRPr/>
            </a:pPr>
            <a:r>
              <a:rPr lang="en-IN" dirty="0" smtClean="0"/>
              <a:t> High temperatures damage the emulsion, causing fog and lack of contrast</a:t>
            </a:r>
          </a:p>
          <a:p>
            <a:pPr marL="274320" indent="-274320" fontAlgn="auto">
              <a:spcAft>
                <a:spcPts val="0"/>
              </a:spcAft>
              <a:buFont typeface="Wingdings 2"/>
              <a:buChar char=""/>
              <a:defRPr/>
            </a:pPr>
            <a:r>
              <a:rPr lang="en-IN" dirty="0" smtClean="0"/>
              <a:t> </a:t>
            </a:r>
            <a:r>
              <a:rPr lang="en-IN" dirty="0" smtClean="0">
                <a:solidFill>
                  <a:schemeClr val="accent3"/>
                </a:solidFill>
              </a:rPr>
              <a:t>Ideal storage conditions prevail at temperatures of </a:t>
            </a:r>
            <a:r>
              <a:rPr lang="en-IN" b="1" u="sng" dirty="0" smtClean="0">
                <a:solidFill>
                  <a:schemeClr val="accent3"/>
                </a:solidFill>
              </a:rPr>
              <a:t>50º to 75ºF </a:t>
            </a:r>
            <a:r>
              <a:rPr lang="en-IN" dirty="0" smtClean="0">
                <a:solidFill>
                  <a:schemeClr val="accent3"/>
                </a:solidFill>
              </a:rPr>
              <a:t>with relative humidity of </a:t>
            </a:r>
            <a:r>
              <a:rPr lang="en-IN" b="1" u="sng" dirty="0" smtClean="0">
                <a:solidFill>
                  <a:schemeClr val="accent3"/>
                </a:solidFill>
              </a:rPr>
              <a:t>40 to 60 percent</a:t>
            </a:r>
          </a:p>
          <a:p>
            <a:pPr marL="274320" indent="-274320" fontAlgn="auto">
              <a:spcAft>
                <a:spcPts val="0"/>
              </a:spcAft>
              <a:buFont typeface="Wingdings 2"/>
              <a:buChar char=""/>
              <a:defRPr/>
            </a:pPr>
            <a:endParaRPr lang="en-IN" dirty="0" smtClean="0"/>
          </a:p>
          <a:p>
            <a:pPr marL="274320" indent="-274320" fontAlgn="auto">
              <a:spcAft>
                <a:spcPts val="0"/>
              </a:spcAft>
              <a:buFont typeface="Wingdings 2"/>
              <a:buChar char=""/>
              <a:defRPr/>
            </a:pP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457200" y="320040"/>
            <a:ext cx="7239000" cy="1143000"/>
          </a:xfrm>
        </p:spPr>
        <p:txBody>
          <a:bodyPr>
            <a:normAutofit fontScale="90000"/>
          </a:bodyPr>
          <a:lstStyle/>
          <a:p>
            <a:pPr marL="484632" algn="ctr" fontAlgn="auto">
              <a:spcAft>
                <a:spcPts val="0"/>
              </a:spcAft>
              <a:defRPr/>
            </a:pPr>
            <a:r>
              <a:rPr lang="en-US" dirty="0" smtClean="0">
                <a:solidFill>
                  <a:schemeClr val="accent1"/>
                </a:solidFill>
                <a:latin typeface="Comic Sans MS" pitchFamily="66" charset="0"/>
              </a:rPr>
              <a:t>DRY SIDE OF DARK ROOM</a:t>
            </a:r>
          </a:p>
        </p:txBody>
      </p:sp>
      <p:sp>
        <p:nvSpPr>
          <p:cNvPr id="6" name="Content Placeholder 5"/>
          <p:cNvSpPr>
            <a:spLocks noGrp="1"/>
          </p:cNvSpPr>
          <p:nvPr>
            <p:ph idx="1"/>
          </p:nvPr>
        </p:nvSpPr>
        <p:spPr/>
        <p:txBody>
          <a:bodyPr>
            <a:normAutofit lnSpcReduction="10000"/>
          </a:bodyPr>
          <a:lstStyle/>
          <a:p>
            <a:pPr marL="448056" indent="-384048" fontAlgn="auto">
              <a:spcAft>
                <a:spcPts val="0"/>
              </a:spcAft>
              <a:buFont typeface="Wingdings 2"/>
              <a:buChar char=""/>
              <a:defRPr/>
            </a:pPr>
            <a:r>
              <a:rPr lang="en-US" dirty="0" smtClean="0"/>
              <a:t>The shelves: For storing the films and film boxes. They should be away from tanks containing chemicals and from the entrance, preferably behind the door.</a:t>
            </a:r>
          </a:p>
          <a:p>
            <a:pPr marL="448056" indent="-384048" fontAlgn="auto">
              <a:spcAft>
                <a:spcPts val="0"/>
              </a:spcAft>
              <a:buFont typeface="Wingdings 2" pitchFamily="18" charset="2"/>
              <a:buNone/>
              <a:defRPr/>
            </a:pPr>
            <a:r>
              <a:rPr lang="en-US" dirty="0" smtClean="0"/>
              <a:t>    The film boxes should be set vertically, not one over the other.</a:t>
            </a:r>
          </a:p>
          <a:p>
            <a:pPr marL="448056" indent="-384048" fontAlgn="auto">
              <a:spcAft>
                <a:spcPts val="0"/>
              </a:spcAft>
              <a:buFont typeface="Wingdings 2"/>
              <a:buChar char=""/>
              <a:defRPr/>
            </a:pPr>
            <a:r>
              <a:rPr lang="en-US" dirty="0" smtClean="0"/>
              <a:t>Pass Box: To transfer the films</a:t>
            </a:r>
          </a:p>
          <a:p>
            <a:pPr marL="448056" indent="-384048" fontAlgn="auto">
              <a:spcAft>
                <a:spcPts val="0"/>
              </a:spcAft>
              <a:buFont typeface="Wingdings 2"/>
              <a:buChar char=""/>
              <a:defRPr/>
            </a:pPr>
            <a:r>
              <a:rPr lang="en-US" dirty="0" smtClean="0"/>
              <a:t>Other apparatus like- </a:t>
            </a:r>
            <a:endParaRPr lang="en-US" sz="2800" b="1" dirty="0" smtClean="0">
              <a:effectLst>
                <a:outerShdw blurRad="38100" dist="38100" dir="2700000" algn="tl">
                  <a:srgbClr val="FFFFFF"/>
                </a:outerShdw>
              </a:effectLst>
              <a:latin typeface="Comic Sans MS" pitchFamily="66" charset="0"/>
            </a:endParaRPr>
          </a:p>
          <a:p>
            <a:pPr marL="448056" indent="-384048" fontAlgn="auto">
              <a:spcAft>
                <a:spcPts val="0"/>
              </a:spcAft>
              <a:buClr>
                <a:schemeClr val="bg1"/>
              </a:buClr>
              <a:buFont typeface="Wingdings" pitchFamily="2" charset="2"/>
              <a:buChar char="ü"/>
              <a:defRPr/>
            </a:pPr>
            <a:r>
              <a:rPr lang="en-US" sz="2400" dirty="0" smtClean="0"/>
              <a:t>Light proof storage bin for unexposed film</a:t>
            </a:r>
          </a:p>
          <a:p>
            <a:pPr marL="448056" indent="-384048" fontAlgn="auto">
              <a:spcAft>
                <a:spcPts val="0"/>
              </a:spcAft>
              <a:buClr>
                <a:schemeClr val="bg1"/>
              </a:buClr>
              <a:buFont typeface="Wingdings" pitchFamily="2" charset="2"/>
              <a:buChar char="ü"/>
              <a:defRPr/>
            </a:pPr>
            <a:r>
              <a:rPr lang="en-US" sz="2400" dirty="0" smtClean="0"/>
              <a:t>Drying devices</a:t>
            </a:r>
          </a:p>
          <a:p>
            <a:pPr marL="448056" indent="-384048" fontAlgn="auto">
              <a:spcAft>
                <a:spcPts val="0"/>
              </a:spcAft>
              <a:buClr>
                <a:schemeClr val="bg1"/>
              </a:buClr>
              <a:buFont typeface="Wingdings" pitchFamily="2" charset="2"/>
              <a:buChar char="ü"/>
              <a:defRPr/>
            </a:pPr>
            <a:r>
              <a:rPr lang="en-US" sz="2400" dirty="0" smtClean="0"/>
              <a:t>Film hangers of proper size</a:t>
            </a:r>
          </a:p>
          <a:p>
            <a:pPr marL="448056" indent="-384048" fontAlgn="auto">
              <a:spcAft>
                <a:spcPts val="0"/>
              </a:spcAft>
              <a:buClr>
                <a:schemeClr val="bg1"/>
              </a:buClr>
              <a:buFont typeface="Wingdings" pitchFamily="2" charset="2"/>
              <a:buChar char="ü"/>
              <a:defRPr/>
            </a:pPr>
            <a:endParaRPr lang="en-US" dirty="0" smtClean="0"/>
          </a:p>
          <a:p>
            <a:pPr marL="448056" indent="-384048" fontAlgn="auto">
              <a:spcAft>
                <a:spcPts val="0"/>
              </a:spcAft>
              <a:buFont typeface="Wingdings 2"/>
              <a:buChar char=""/>
              <a:defRPr/>
            </a:pPr>
            <a:endParaRPr lang="en-US" dirty="0" smtClean="0"/>
          </a:p>
        </p:txBody>
      </p:sp>
      <p:sp>
        <p:nvSpPr>
          <p:cNvPr id="1126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normAutofit/>
          </a:bodyPr>
          <a:lstStyle/>
          <a:p>
            <a:pPr>
              <a:defRPr/>
            </a:pPr>
            <a:fld id="{3395408D-C1AA-4821-AC2C-20F14D62FD66}" type="slidenum">
              <a:rPr lang="en-US">
                <a:solidFill>
                  <a:srgbClr val="C0B9C7"/>
                </a:solidFill>
              </a:rPr>
              <a:pPr>
                <a:defRPr/>
              </a:pPr>
              <a:t>4</a:t>
            </a:fld>
            <a:endParaRPr lang="en-US">
              <a:solidFill>
                <a:srgbClr val="C0B9C7"/>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4294967295"/>
          </p:nvPr>
        </p:nvSpPr>
        <p:spPr>
          <a:xfrm>
            <a:off x="357188" y="571500"/>
            <a:ext cx="8786812" cy="5784850"/>
          </a:xfrm>
        </p:spPr>
        <p:txBody>
          <a:bodyPr>
            <a:normAutofit/>
          </a:bodyPr>
          <a:lstStyle/>
          <a:p>
            <a:pPr algn="ctr">
              <a:buFont typeface="Wingdings" pitchFamily="2" charset="2"/>
              <a:buNone/>
            </a:pPr>
            <a:r>
              <a:rPr lang="en-IN" b="1" u="sng" dirty="0" smtClean="0">
                <a:solidFill>
                  <a:srgbClr val="FFC000"/>
                </a:solidFill>
              </a:rPr>
              <a:t>PRESSURE</a:t>
            </a:r>
            <a:endParaRPr lang="en-IN" b="1" u="sng" dirty="0" smtClean="0"/>
          </a:p>
          <a:p>
            <a:r>
              <a:rPr lang="en-IN" dirty="0" smtClean="0"/>
              <a:t>Should never be subjected to extreme pressure such as wrinkling, bending, or rolling, because changes take place in the emulsion, which, upon development, appear as tree-like artefacts on the finished film. </a:t>
            </a:r>
          </a:p>
          <a:p>
            <a:r>
              <a:rPr lang="en-IN" dirty="0" smtClean="0"/>
              <a:t> To avoid pressure  markings, packages of unexposed film should always be stored on edge; they should  never be stacked one upon another.</a:t>
            </a:r>
          </a:p>
          <a:p>
            <a:endParaRPr lang="en-IN" b="1" dirty="0" smtClean="0"/>
          </a:p>
          <a:p>
            <a:r>
              <a:rPr lang="en-IN" b="1" dirty="0" smtClean="0"/>
              <a:t> </a:t>
            </a:r>
            <a:r>
              <a:rPr lang="en-IN" dirty="0" smtClean="0"/>
              <a:t>All film should be used before its expiration date</a:t>
            </a:r>
          </a:p>
          <a:p>
            <a:endParaRPr lang="en-IN"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285750" y="357188"/>
            <a:ext cx="8429625" cy="5694362"/>
          </a:xfrm>
          <a:prstGeom prst="rect">
            <a:avLst/>
          </a:prstGeom>
          <a:noFill/>
          <a:ln w="9525">
            <a:noFill/>
            <a:miter lim="800000"/>
            <a:headEnd/>
            <a:tailEnd/>
          </a:ln>
        </p:spPr>
        <p:txBody>
          <a:bodyPr>
            <a:spAutoFit/>
          </a:bodyPr>
          <a:lstStyle/>
          <a:p>
            <a:r>
              <a:rPr lang="en-IN" sz="2800" b="1" dirty="0"/>
              <a:t>PRODUCTION OF THE LATENT IMAGE</a:t>
            </a:r>
            <a:endParaRPr lang="en-IN" sz="2800" dirty="0"/>
          </a:p>
          <a:p>
            <a:pPr>
              <a:buFont typeface="Arial" charset="0"/>
              <a:buChar char="•"/>
            </a:pPr>
            <a:r>
              <a:rPr lang="en-IN" sz="2800" dirty="0"/>
              <a:t>When the x-ray film emulsion is sensitized during manufacture, the </a:t>
            </a:r>
            <a:r>
              <a:rPr lang="en-IN" sz="2800" b="1" u="sng" dirty="0"/>
              <a:t>SILVER BROMIDE </a:t>
            </a:r>
            <a:r>
              <a:rPr lang="en-IN" sz="2800" dirty="0"/>
              <a:t>crystals are left in a state of suspended animation awaiting the x-ray stimulus to start them on their way to becoming a radiographic image. </a:t>
            </a:r>
          </a:p>
          <a:p>
            <a:r>
              <a:rPr lang="en-IN" sz="2800" dirty="0"/>
              <a:t> </a:t>
            </a:r>
          </a:p>
          <a:p>
            <a:pPr>
              <a:buFont typeface="Arial" charset="0"/>
              <a:buChar char="•"/>
            </a:pPr>
            <a:r>
              <a:rPr lang="en-IN" sz="2800" dirty="0"/>
              <a:t>The potentiality for this activity exists in the tiny sensitization "specks" at the surface of the crystal </a:t>
            </a:r>
          </a:p>
          <a:p>
            <a:r>
              <a:rPr lang="en-US" sz="2800" dirty="0"/>
              <a:t>which are actually </a:t>
            </a:r>
            <a:r>
              <a:rPr lang="en-US" sz="2800" b="1" u="sng" dirty="0"/>
              <a:t>SILVER SULFIDE </a:t>
            </a:r>
            <a:r>
              <a:rPr lang="en-US" sz="2800" dirty="0" err="1"/>
              <a:t>coumpound</a:t>
            </a:r>
            <a:endParaRPr lang="en-US" sz="2800" dirty="0"/>
          </a:p>
          <a:p>
            <a:pPr>
              <a:buFont typeface="Arial" charset="0"/>
              <a:buChar char="•"/>
            </a:pPr>
            <a:endParaRPr lang="en-IN" sz="2800" dirty="0"/>
          </a:p>
          <a:p>
            <a:pPr>
              <a:buFont typeface="Arial" charset="0"/>
              <a:buChar char="•"/>
            </a:pPr>
            <a:r>
              <a:rPr lang="en-IN" sz="2800" dirty="0"/>
              <a:t> When x-ray exposure occurs, the latent image is produced.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4294967295"/>
          </p:nvPr>
        </p:nvSpPr>
        <p:spPr>
          <a:xfrm>
            <a:off x="214313" y="428625"/>
            <a:ext cx="8929687" cy="5927725"/>
          </a:xfrm>
        </p:spPr>
        <p:txBody>
          <a:bodyPr/>
          <a:lstStyle/>
          <a:p>
            <a:pPr algn="ctr">
              <a:buFont typeface="Wingdings" pitchFamily="2" charset="2"/>
              <a:buNone/>
            </a:pPr>
            <a:r>
              <a:rPr lang="en-US" dirty="0" err="1" smtClean="0"/>
              <a:t>AgBr</a:t>
            </a:r>
            <a:r>
              <a:rPr lang="en-US" dirty="0" smtClean="0"/>
              <a:t>  +  silver </a:t>
            </a:r>
            <a:r>
              <a:rPr lang="en-US" dirty="0" err="1" smtClean="0"/>
              <a:t>sulphide</a:t>
            </a:r>
            <a:endParaRPr lang="en-US" dirty="0" smtClean="0"/>
          </a:p>
          <a:p>
            <a:pPr algn="ctr">
              <a:buFont typeface="Wingdings" pitchFamily="2" charset="2"/>
              <a:buNone/>
            </a:pPr>
            <a:r>
              <a:rPr lang="en-US" dirty="0" smtClean="0"/>
              <a:t>                        (  sensitivity speck)</a:t>
            </a:r>
          </a:p>
          <a:p>
            <a:pPr algn="ctr">
              <a:buFont typeface="Wingdings" pitchFamily="2" charset="2"/>
              <a:buNone/>
            </a:pPr>
            <a:endParaRPr lang="en-US" dirty="0" smtClean="0"/>
          </a:p>
          <a:p>
            <a:pPr algn="ctr">
              <a:buFont typeface="Wingdings" pitchFamily="2" charset="2"/>
              <a:buNone/>
            </a:pPr>
            <a:r>
              <a:rPr lang="en-US" dirty="0" smtClean="0"/>
              <a:t>When exposure of film to light from intensifying</a:t>
            </a:r>
          </a:p>
          <a:p>
            <a:pPr algn="ctr">
              <a:buFont typeface="Wingdings" pitchFamily="2" charset="2"/>
              <a:buNone/>
            </a:pPr>
            <a:r>
              <a:rPr lang="en-US" dirty="0" smtClean="0"/>
              <a:t>Screen or to direct action of x ray  ,  energy from photon is trapped by BROMIDE ION </a:t>
            </a:r>
          </a:p>
          <a:p>
            <a:pPr algn="ctr">
              <a:buFont typeface="Wingdings" pitchFamily="2" charset="2"/>
              <a:buNone/>
            </a:pPr>
            <a:endParaRPr lang="en-US" dirty="0" smtClean="0"/>
          </a:p>
          <a:p>
            <a:pPr algn="ctr">
              <a:buFont typeface="Wingdings" pitchFamily="2" charset="2"/>
              <a:buNone/>
            </a:pPr>
            <a:r>
              <a:rPr lang="en-US" dirty="0" smtClean="0"/>
              <a:t> BROMIDE ION  loose electron </a:t>
            </a:r>
          </a:p>
          <a:p>
            <a:pPr algn="ctr">
              <a:buFont typeface="Wingdings" pitchFamily="2" charset="2"/>
              <a:buNone/>
            </a:pPr>
            <a:r>
              <a:rPr lang="en-US" dirty="0" smtClean="0"/>
              <a:t>Br  ion  +   photon        Br atom +  electron</a:t>
            </a:r>
          </a:p>
          <a:p>
            <a:pPr algn="ctr">
              <a:buFont typeface="Wingdings" pitchFamily="2" charset="2"/>
              <a:buNone/>
            </a:pPr>
            <a:r>
              <a:rPr lang="en-US" dirty="0" smtClean="0"/>
              <a:t>                                                              </a:t>
            </a:r>
          </a:p>
        </p:txBody>
      </p:sp>
      <p:sp>
        <p:nvSpPr>
          <p:cNvPr id="4" name="Down Arrow 3"/>
          <p:cNvSpPr/>
          <p:nvPr/>
        </p:nvSpPr>
        <p:spPr>
          <a:xfrm>
            <a:off x="4357686" y="1357298"/>
            <a:ext cx="484187"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5" name="Down Arrow 4"/>
          <p:cNvSpPr/>
          <p:nvPr/>
        </p:nvSpPr>
        <p:spPr>
          <a:xfrm>
            <a:off x="4500562" y="3286124"/>
            <a:ext cx="428625"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 name="Right Arrow 7"/>
          <p:cNvSpPr/>
          <p:nvPr/>
        </p:nvSpPr>
        <p:spPr>
          <a:xfrm flipV="1">
            <a:off x="4357686" y="4357694"/>
            <a:ext cx="428625" cy="142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1371600" y="785813"/>
            <a:ext cx="7772400" cy="5570537"/>
          </a:xfrm>
        </p:spPr>
        <p:txBody>
          <a:bodyPr>
            <a:normAutofit/>
          </a:bodyPr>
          <a:lstStyle/>
          <a:p>
            <a:pPr algn="ctr">
              <a:buFont typeface="Wingdings" pitchFamily="2" charset="2"/>
              <a:buNone/>
            </a:pPr>
            <a:r>
              <a:rPr lang="en-US" smtClean="0"/>
              <a:t>Electron  trapped by silver sulphide </a:t>
            </a:r>
          </a:p>
          <a:p>
            <a:pPr algn="ctr">
              <a:buFont typeface="Wingdings" pitchFamily="2" charset="2"/>
              <a:buNone/>
            </a:pPr>
            <a:r>
              <a:rPr lang="en-US" smtClean="0"/>
              <a:t>Which become negatively charged</a:t>
            </a:r>
          </a:p>
          <a:p>
            <a:pPr algn="ctr">
              <a:buFont typeface="Wingdings" pitchFamily="2" charset="2"/>
              <a:buNone/>
            </a:pPr>
            <a:endParaRPr lang="en-US" smtClean="0"/>
          </a:p>
          <a:p>
            <a:pPr algn="ctr">
              <a:buFont typeface="Wingdings" pitchFamily="2" charset="2"/>
              <a:buNone/>
            </a:pPr>
            <a:r>
              <a:rPr lang="en-US" smtClean="0"/>
              <a:t>Attracts  Ag  ion  and give electrons to them</a:t>
            </a:r>
          </a:p>
          <a:p>
            <a:pPr algn="ctr">
              <a:buFont typeface="Wingdings" pitchFamily="2" charset="2"/>
              <a:buNone/>
            </a:pPr>
            <a:r>
              <a:rPr lang="en-US" smtClean="0"/>
              <a:t>Ag ion +  electron              Ag atom</a:t>
            </a:r>
          </a:p>
          <a:p>
            <a:pPr algn="ctr">
              <a:buFont typeface="Wingdings" pitchFamily="2" charset="2"/>
              <a:buNone/>
            </a:pPr>
            <a:endParaRPr lang="en-US" smtClean="0"/>
          </a:p>
          <a:p>
            <a:pPr algn="ctr">
              <a:buFont typeface="Wingdings" pitchFamily="2" charset="2"/>
              <a:buNone/>
            </a:pPr>
            <a:r>
              <a:rPr lang="en-US" smtClean="0"/>
              <a:t>This process is repeated many times</a:t>
            </a:r>
          </a:p>
          <a:p>
            <a:pPr algn="ctr">
              <a:buFont typeface="Wingdings" pitchFamily="2" charset="2"/>
              <a:buNone/>
            </a:pPr>
            <a:endParaRPr lang="en-US" smtClean="0"/>
          </a:p>
          <a:p>
            <a:pPr algn="ctr">
              <a:buFont typeface="Wingdings" pitchFamily="2" charset="2"/>
              <a:buNone/>
            </a:pPr>
            <a:r>
              <a:rPr lang="en-US" smtClean="0"/>
              <a:t>Crystal in which sensitivity specks has acquired Ag atoms during exposure remain invisible and constitute LATENT IMAGE</a:t>
            </a:r>
          </a:p>
          <a:p>
            <a:pPr algn="ctr">
              <a:buFont typeface="Wingdings" pitchFamily="2" charset="2"/>
              <a:buNone/>
            </a:pPr>
            <a:endParaRPr lang="en-US" smtClean="0"/>
          </a:p>
        </p:txBody>
      </p:sp>
      <p:sp>
        <p:nvSpPr>
          <p:cNvPr id="4" name="Down Arrow 3"/>
          <p:cNvSpPr/>
          <p:nvPr/>
        </p:nvSpPr>
        <p:spPr>
          <a:xfrm>
            <a:off x="4500563" y="1857375"/>
            <a:ext cx="357187"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5" name="Right Arrow 4"/>
          <p:cNvSpPr/>
          <p:nvPr/>
        </p:nvSpPr>
        <p:spPr>
          <a:xfrm>
            <a:off x="5929313" y="2857500"/>
            <a:ext cx="357187"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 name="Down Arrow 5"/>
          <p:cNvSpPr/>
          <p:nvPr/>
        </p:nvSpPr>
        <p:spPr>
          <a:xfrm>
            <a:off x="4500562" y="3214686"/>
            <a:ext cx="357187"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 name="Down Arrow 6"/>
          <p:cNvSpPr/>
          <p:nvPr/>
        </p:nvSpPr>
        <p:spPr>
          <a:xfrm>
            <a:off x="4429124" y="4143380"/>
            <a:ext cx="428627" cy="500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515672" cy="914400"/>
          </a:xfrm>
        </p:spPr>
        <p:txBody>
          <a:bodyPr>
            <a:normAutofit fontScale="90000"/>
          </a:bodyPr>
          <a:lstStyle/>
          <a:p>
            <a:pPr fontAlgn="auto">
              <a:spcAft>
                <a:spcPts val="0"/>
              </a:spcAft>
              <a:defRPr/>
            </a:pPr>
            <a:r>
              <a:rPr lang="en-US" dirty="0" smtClean="0"/>
              <a:t>CHEMICAL DEVELOPER CONTAINS</a:t>
            </a:r>
            <a:endParaRPr lang="en-US" dirty="0"/>
          </a:p>
        </p:txBody>
      </p:sp>
      <p:sp>
        <p:nvSpPr>
          <p:cNvPr id="58371" name="Content Placeholder 2"/>
          <p:cNvSpPr>
            <a:spLocks noGrp="1"/>
          </p:cNvSpPr>
          <p:nvPr>
            <p:ph idx="1"/>
          </p:nvPr>
        </p:nvSpPr>
        <p:spPr>
          <a:xfrm>
            <a:off x="1066800" y="1981200"/>
            <a:ext cx="7010400" cy="3581400"/>
          </a:xfrm>
        </p:spPr>
        <p:txBody>
          <a:bodyPr>
            <a:normAutofit lnSpcReduction="10000"/>
          </a:bodyPr>
          <a:lstStyle/>
          <a:p>
            <a:pPr marL="274320" indent="-274320" fontAlgn="auto">
              <a:spcAft>
                <a:spcPts val="0"/>
              </a:spcAft>
              <a:buFont typeface="Wingdings 2"/>
              <a:buChar char=""/>
              <a:defRPr/>
            </a:pPr>
            <a:r>
              <a:rPr lang="en-US" sz="2000" dirty="0" smtClean="0"/>
              <a:t>PHENIDONE</a:t>
            </a:r>
          </a:p>
          <a:p>
            <a:pPr marL="274320" indent="-274320" fontAlgn="auto">
              <a:spcAft>
                <a:spcPts val="0"/>
              </a:spcAft>
              <a:buFont typeface="Wingdings 2"/>
              <a:buChar char=""/>
              <a:defRPr/>
            </a:pPr>
            <a:r>
              <a:rPr lang="en-US" sz="2000" dirty="0" smtClean="0"/>
              <a:t>HYDROQUINONE</a:t>
            </a:r>
          </a:p>
          <a:p>
            <a:pPr marL="274320" indent="-274320" fontAlgn="auto">
              <a:spcAft>
                <a:spcPts val="0"/>
              </a:spcAft>
              <a:buFont typeface="Wingdings 2"/>
              <a:buChar char=""/>
              <a:defRPr/>
            </a:pPr>
            <a:r>
              <a:rPr lang="en-US" sz="2000" dirty="0" smtClean="0"/>
              <a:t>ACCELERATOR</a:t>
            </a:r>
          </a:p>
          <a:p>
            <a:pPr marL="274320" indent="-274320" fontAlgn="auto">
              <a:spcAft>
                <a:spcPts val="0"/>
              </a:spcAft>
              <a:buFont typeface="Wingdings 2"/>
              <a:buChar char=""/>
              <a:defRPr/>
            </a:pPr>
            <a:r>
              <a:rPr lang="en-US" sz="2000" dirty="0" smtClean="0"/>
              <a:t>BUFFER AGENT</a:t>
            </a:r>
          </a:p>
          <a:p>
            <a:pPr marL="274320" indent="-274320" fontAlgn="auto">
              <a:spcAft>
                <a:spcPts val="0"/>
              </a:spcAft>
              <a:buFont typeface="Wingdings 2"/>
              <a:buChar char=""/>
              <a:defRPr/>
            </a:pPr>
            <a:r>
              <a:rPr lang="en-US" sz="2000" dirty="0" smtClean="0"/>
              <a:t>PRESERVATIVES</a:t>
            </a:r>
          </a:p>
          <a:p>
            <a:pPr marL="274320" indent="-274320" fontAlgn="auto">
              <a:spcAft>
                <a:spcPts val="0"/>
              </a:spcAft>
              <a:buFont typeface="Wingdings 2"/>
              <a:buChar char=""/>
              <a:defRPr/>
            </a:pPr>
            <a:r>
              <a:rPr lang="en-US" sz="2000" dirty="0" smtClean="0"/>
              <a:t>RESTRAINERS</a:t>
            </a:r>
          </a:p>
          <a:p>
            <a:pPr marL="274320" indent="-274320" fontAlgn="auto">
              <a:spcAft>
                <a:spcPts val="0"/>
              </a:spcAft>
              <a:buFont typeface="Wingdings 2"/>
              <a:buChar char=""/>
              <a:defRPr/>
            </a:pPr>
            <a:r>
              <a:rPr lang="en-US" sz="2000" dirty="0" smtClean="0"/>
              <a:t>HARDENERS</a:t>
            </a:r>
          </a:p>
          <a:p>
            <a:pPr marL="274320" indent="-274320" fontAlgn="auto">
              <a:spcAft>
                <a:spcPts val="0"/>
              </a:spcAft>
              <a:buFont typeface="Wingdings 2"/>
              <a:buChar char=""/>
              <a:defRPr/>
            </a:pPr>
            <a:r>
              <a:rPr lang="en-US" sz="2000" dirty="0" smtClean="0"/>
              <a:t>SEQUESTERING AGENT</a:t>
            </a:r>
          </a:p>
          <a:p>
            <a:pPr marL="274320" indent="-274320" fontAlgn="auto">
              <a:spcAft>
                <a:spcPts val="0"/>
              </a:spcAft>
              <a:buFont typeface="Wingdings 2"/>
              <a:buChar char=""/>
              <a:defRPr/>
            </a:pPr>
            <a:r>
              <a:rPr lang="en-US" sz="2000" dirty="0" smtClean="0"/>
              <a:t>FUNGICIDE</a:t>
            </a:r>
          </a:p>
          <a:p>
            <a:pPr marL="274320" indent="-274320" fontAlgn="auto">
              <a:spcAft>
                <a:spcPts val="0"/>
              </a:spcAft>
              <a:buFont typeface="Wingdings 2"/>
              <a:buChar char=""/>
              <a:defRPr/>
            </a:pPr>
            <a:r>
              <a:rPr lang="en-US" sz="2000" dirty="0" smtClean="0"/>
              <a:t>ANTI FROTHANT</a:t>
            </a:r>
          </a:p>
          <a:p>
            <a:pPr marL="274320" indent="-274320" fontAlgn="auto">
              <a:spcAft>
                <a:spcPts val="0"/>
              </a:spcAft>
              <a:buFont typeface="Wingdings" pitchFamily="2" charset="2"/>
              <a:buNone/>
              <a:defRPr/>
            </a:pPr>
            <a:endParaRPr lang="en-US" sz="2000" dirty="0" smtClean="0"/>
          </a:p>
          <a:p>
            <a:pPr marL="274320" indent="-274320" fontAlgn="auto">
              <a:spcAft>
                <a:spcPts val="0"/>
              </a:spcAft>
              <a:buFont typeface="Wingdings 2"/>
              <a:buChar char=""/>
              <a:defRPr/>
            </a:pPr>
            <a:endParaRPr lang="en-US" sz="2000" dirty="0" smtClean="0"/>
          </a:p>
          <a:p>
            <a:pPr marL="274320" indent="-274320" fontAlgn="auto">
              <a:spcAft>
                <a:spcPts val="0"/>
              </a:spcAft>
              <a:buFont typeface="Wingdings 2"/>
              <a:buChar char=""/>
              <a:defRPr/>
            </a:pPr>
            <a:endParaRPr lang="en-US" sz="20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algn="ctr" fontAlgn="auto">
              <a:spcAft>
                <a:spcPts val="0"/>
              </a:spcAft>
              <a:defRPr/>
            </a:pPr>
            <a:r>
              <a:rPr lang="en-US" dirty="0" smtClean="0"/>
              <a:t>DEVELOPER ACTIVITY DEPENDS UPON</a:t>
            </a:r>
            <a:endParaRPr lang="en-US" dirty="0"/>
          </a:p>
        </p:txBody>
      </p:sp>
      <p:sp>
        <p:nvSpPr>
          <p:cNvPr id="57347" name="Content Placeholder 2"/>
          <p:cNvSpPr>
            <a:spLocks noGrp="1"/>
          </p:cNvSpPr>
          <p:nvPr>
            <p:ph idx="1"/>
          </p:nvPr>
        </p:nvSpPr>
        <p:spPr/>
        <p:txBody>
          <a:bodyPr/>
          <a:lstStyle/>
          <a:p>
            <a:r>
              <a:rPr lang="en-US" dirty="0" smtClean="0"/>
              <a:t>PH</a:t>
            </a:r>
          </a:p>
          <a:p>
            <a:r>
              <a:rPr lang="en-US" dirty="0" smtClean="0"/>
              <a:t>TEMPERATURE</a:t>
            </a:r>
          </a:p>
          <a:p>
            <a:r>
              <a:rPr lang="en-US" dirty="0" smtClean="0"/>
              <a:t>EVAPORATION</a:t>
            </a:r>
          </a:p>
          <a:p>
            <a:r>
              <a:rPr lang="en-US" dirty="0" smtClean="0"/>
              <a:t>OXIDATION</a:t>
            </a:r>
          </a:p>
          <a:p>
            <a:r>
              <a:rPr lang="en-US" dirty="0" smtClean="0"/>
              <a:t>PROCESSING  BYPRODUCTS (BROMIDE)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0"/>
            <a:ext cx="8715375" cy="5786199"/>
          </a:xfrm>
          <a:prstGeom prst="rect">
            <a:avLst/>
          </a:prstGeom>
        </p:spPr>
        <p:txBody>
          <a:bodyPr>
            <a:spAutoFit/>
          </a:bodyPr>
          <a:lstStyle/>
          <a:p>
            <a:pPr>
              <a:defRPr/>
            </a:pPr>
            <a:r>
              <a:rPr lang="en-IN" sz="4000" dirty="0">
                <a:solidFill>
                  <a:schemeClr val="accent3"/>
                </a:solidFill>
              </a:rPr>
              <a:t>DEVELOPEMENT</a:t>
            </a:r>
          </a:p>
          <a:p>
            <a:pPr>
              <a:defRPr/>
            </a:pPr>
            <a:r>
              <a:rPr lang="en-IN" sz="2400" dirty="0"/>
              <a:t> Process that amplifies the latent image by a factor of</a:t>
            </a:r>
          </a:p>
          <a:p>
            <a:pPr>
              <a:defRPr/>
            </a:pPr>
            <a:r>
              <a:rPr lang="en-IN" sz="2400" dirty="0"/>
              <a:t>millions to form a visible silver pattern </a:t>
            </a:r>
            <a:r>
              <a:rPr lang="en-IN" sz="2400" dirty="0" smtClean="0"/>
              <a:t>.</a:t>
            </a:r>
            <a:endParaRPr lang="en-IN" sz="2800" b="1" i="1" dirty="0">
              <a:solidFill>
                <a:schemeClr val="accent3"/>
              </a:solidFill>
            </a:endParaRPr>
          </a:p>
          <a:p>
            <a:pPr>
              <a:defRPr/>
            </a:pPr>
            <a:endParaRPr lang="en-IN" sz="2400" dirty="0"/>
          </a:p>
          <a:p>
            <a:pPr marL="342900" indent="-342900">
              <a:defRPr/>
            </a:pPr>
            <a:r>
              <a:rPr lang="en-IN" sz="2400" b="1" dirty="0">
                <a:solidFill>
                  <a:schemeClr val="accent3"/>
                </a:solidFill>
              </a:rPr>
              <a:t>Activator</a:t>
            </a:r>
          </a:p>
          <a:p>
            <a:pPr marL="342900" indent="-342900">
              <a:buFont typeface="Arial" pitchFamily="34" charset="0"/>
              <a:buChar char="•"/>
              <a:defRPr/>
            </a:pPr>
            <a:r>
              <a:rPr lang="en-IN" sz="2400" b="1" dirty="0"/>
              <a:t> </a:t>
            </a:r>
            <a:r>
              <a:rPr lang="en-IN" sz="2400" dirty="0"/>
              <a:t>The activator (or alkali), </a:t>
            </a:r>
            <a:r>
              <a:rPr lang="en-IN" sz="2400" b="1" dirty="0">
                <a:solidFill>
                  <a:schemeClr val="accent4"/>
                </a:solidFill>
              </a:rPr>
              <a:t>SODIUM CARBONATE</a:t>
            </a:r>
            <a:r>
              <a:rPr lang="en-IN" sz="2400" dirty="0"/>
              <a:t>, softens the </a:t>
            </a:r>
            <a:r>
              <a:rPr lang="en-IN" sz="2400" dirty="0" err="1"/>
              <a:t>gelatin</a:t>
            </a:r>
            <a:r>
              <a:rPr lang="en-IN" sz="2400" dirty="0"/>
              <a:t> </a:t>
            </a:r>
          </a:p>
          <a:p>
            <a:pPr marL="342900" indent="-342900">
              <a:buFont typeface="Arial" pitchFamily="34" charset="0"/>
              <a:buChar char="•"/>
              <a:defRPr/>
            </a:pPr>
            <a:r>
              <a:rPr lang="en-IN" sz="2400" dirty="0"/>
              <a:t>And provides the necessary alkaline medium so that the reducing agents can diffuse into the emulsion and attack the exposed silver bromide crystals.</a:t>
            </a:r>
          </a:p>
          <a:p>
            <a:pPr>
              <a:buFont typeface="Arial" pitchFamily="34" charset="0"/>
              <a:buChar char="•"/>
              <a:defRPr/>
            </a:pPr>
            <a:r>
              <a:rPr lang="en-IN" sz="2400" dirty="0"/>
              <a:t>  Other </a:t>
            </a:r>
            <a:r>
              <a:rPr lang="en-IN" sz="2400" dirty="0" err="1"/>
              <a:t>alkalies</a:t>
            </a:r>
            <a:r>
              <a:rPr lang="en-IN" sz="2400" dirty="0"/>
              <a:t> used are </a:t>
            </a:r>
            <a:r>
              <a:rPr lang="en-IN" sz="2400" b="1" dirty="0"/>
              <a:t>SODIUM HYDROXIDE , SODIUM TETRABORATE </a:t>
            </a:r>
          </a:p>
          <a:p>
            <a:pPr>
              <a:buFont typeface="Arial" pitchFamily="34" charset="0"/>
              <a:buChar char="•"/>
              <a:defRPr/>
            </a:pPr>
            <a:r>
              <a:rPr lang="en-IN" sz="2400" dirty="0"/>
              <a:t>  In general, the more alkaline the developer, the more powerful and rapid is its action. </a:t>
            </a:r>
          </a:p>
          <a:p>
            <a:pPr>
              <a:defRPr/>
            </a:pP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214313" y="642938"/>
            <a:ext cx="8286750" cy="4894262"/>
          </a:xfrm>
          <a:prstGeom prst="rect">
            <a:avLst/>
          </a:prstGeom>
          <a:noFill/>
          <a:ln w="9525">
            <a:noFill/>
            <a:miter lim="800000"/>
            <a:headEnd/>
            <a:tailEnd/>
          </a:ln>
        </p:spPr>
        <p:txBody>
          <a:bodyPr>
            <a:spAutoFit/>
          </a:bodyPr>
          <a:lstStyle/>
          <a:p>
            <a:r>
              <a:rPr lang="en-IN" sz="2400"/>
              <a:t> </a:t>
            </a:r>
            <a:r>
              <a:rPr lang="en-IN" sz="2400" b="1">
                <a:solidFill>
                  <a:srgbClr val="FFC000"/>
                </a:solidFill>
              </a:rPr>
              <a:t>DISADVANTAGE OF SODIUM CARBONATE </a:t>
            </a:r>
          </a:p>
          <a:p>
            <a:endParaRPr lang="en-IN" sz="2400" b="1">
              <a:solidFill>
                <a:srgbClr val="FFC000"/>
              </a:solidFill>
            </a:endParaRPr>
          </a:p>
          <a:p>
            <a:pPr>
              <a:buFont typeface="Arial" charset="0"/>
              <a:buChar char="•"/>
            </a:pPr>
            <a:r>
              <a:rPr lang="en-IN" sz="2400"/>
              <a:t>When a film is processed in an x-ray developer containing it and then transferred to a warm acid-fixing bath, tiny bubbles of carbon dioxide gas may form in the soft gelatin. </a:t>
            </a:r>
          </a:p>
          <a:p>
            <a:pPr>
              <a:buFont typeface="Arial" charset="0"/>
              <a:buChar char="•"/>
            </a:pPr>
            <a:endParaRPr lang="en-IN" sz="2400"/>
          </a:p>
          <a:p>
            <a:pPr>
              <a:buFont typeface="Arial" charset="0"/>
              <a:buChar char="•"/>
            </a:pPr>
            <a:r>
              <a:rPr lang="en-IN" sz="2400"/>
              <a:t>As the bubbles escape, they form tiny  craters or pits in the emulsion, thereby breaking up the normal character of the silver image. The finished film or radiograph is blistered.</a:t>
            </a:r>
          </a:p>
          <a:p>
            <a:pPr>
              <a:buFont typeface="Arial" charset="0"/>
              <a:buChar char="•"/>
            </a:pPr>
            <a:endParaRPr lang="en-IN" sz="2400"/>
          </a:p>
          <a:p>
            <a:pPr>
              <a:buFont typeface="Arial" charset="0"/>
              <a:buChar char="•"/>
            </a:pPr>
            <a:r>
              <a:rPr lang="en-IN" sz="2400"/>
              <a:t>To overcome this effect, the  temperature of the developer, rinse, and fixer solutions should be approximately the</a:t>
            </a:r>
          </a:p>
          <a:p>
            <a:r>
              <a:rPr lang="en-IN" sz="2400"/>
              <a:t>same.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85750"/>
            <a:ext cx="8143875" cy="6062663"/>
          </a:xfrm>
          <a:prstGeom prst="rect">
            <a:avLst/>
          </a:prstGeom>
        </p:spPr>
        <p:txBody>
          <a:bodyPr>
            <a:spAutoFit/>
          </a:bodyPr>
          <a:lstStyle/>
          <a:p>
            <a:pPr>
              <a:defRPr/>
            </a:pPr>
            <a:r>
              <a:rPr lang="en-IN" dirty="0"/>
              <a:t> </a:t>
            </a:r>
            <a:r>
              <a:rPr lang="en-IN" sz="2800" b="1" dirty="0">
                <a:solidFill>
                  <a:schemeClr val="accent3"/>
                </a:solidFill>
              </a:rPr>
              <a:t>Reducers</a:t>
            </a:r>
            <a:endParaRPr lang="en-IN" dirty="0"/>
          </a:p>
          <a:p>
            <a:pPr marL="342900" indent="-342900">
              <a:defRPr/>
            </a:pPr>
            <a:endParaRPr lang="en-IN" sz="2400" dirty="0"/>
          </a:p>
          <a:p>
            <a:pPr marL="342900" indent="-342900">
              <a:buFont typeface="Arial" pitchFamily="34" charset="0"/>
              <a:buChar char="•"/>
              <a:defRPr/>
            </a:pPr>
            <a:r>
              <a:rPr lang="en-IN" sz="2400" dirty="0"/>
              <a:t>The latent image site provides a place where the reducers accomplish the process of breaking down the </a:t>
            </a:r>
            <a:r>
              <a:rPr lang="en-IN" sz="2400" u="sng" dirty="0"/>
              <a:t>silver bromide crystal to black metallic silver. </a:t>
            </a:r>
          </a:p>
          <a:p>
            <a:pPr marL="342900" indent="-342900">
              <a:buFont typeface="Arial" pitchFamily="34" charset="0"/>
              <a:buChar char="•"/>
              <a:defRPr/>
            </a:pPr>
            <a:endParaRPr lang="en-IN" sz="2400" dirty="0"/>
          </a:p>
          <a:p>
            <a:pPr marL="342900" indent="-342900">
              <a:buFont typeface="Arial" pitchFamily="34" charset="0"/>
              <a:buChar char="•"/>
              <a:defRPr/>
            </a:pPr>
            <a:r>
              <a:rPr lang="en-IN" sz="2400" dirty="0"/>
              <a:t>The reducing agents act as </a:t>
            </a:r>
            <a:r>
              <a:rPr lang="en-IN" sz="2400" u="sng" dirty="0"/>
              <a:t>electron donors </a:t>
            </a:r>
            <a:r>
              <a:rPr lang="en-IN" sz="2400" dirty="0"/>
              <a:t>to the latent image site.</a:t>
            </a:r>
          </a:p>
          <a:p>
            <a:pPr marL="342900" indent="-342900">
              <a:buFont typeface="Arial" pitchFamily="34" charset="0"/>
              <a:buChar char="•"/>
              <a:defRPr/>
            </a:pPr>
            <a:endParaRPr lang="en-IN" sz="2400" dirty="0"/>
          </a:p>
          <a:p>
            <a:pPr marL="342900" indent="-342900">
              <a:buFont typeface="Arial" pitchFamily="34" charset="0"/>
              <a:buChar char="•"/>
              <a:defRPr/>
            </a:pPr>
            <a:r>
              <a:rPr lang="en-IN" sz="2400" dirty="0"/>
              <a:t>Thus the positively charged silver ions may move into the areas of the sensitivity speck and become attracted to it. </a:t>
            </a:r>
          </a:p>
          <a:p>
            <a:pPr marL="342900" indent="-342900">
              <a:buFont typeface="Arial" pitchFamily="34" charset="0"/>
              <a:buChar char="•"/>
              <a:defRPr/>
            </a:pPr>
            <a:endParaRPr lang="en-IN" sz="2400" dirty="0"/>
          </a:p>
          <a:p>
            <a:pPr marL="342900" indent="-342900">
              <a:buFont typeface="Arial" pitchFamily="34" charset="0"/>
              <a:buChar char="•"/>
              <a:defRPr/>
            </a:pPr>
            <a:r>
              <a:rPr lang="en-IN" sz="2400" dirty="0"/>
              <a:t>As this process continues, more silver ions are attracted and deposited as atoms of silver. The final result is the formation of black silver crystal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8670"/>
            <a:ext cx="9144000" cy="5694363"/>
          </a:xfrm>
          <a:prstGeom prst="rect">
            <a:avLst/>
          </a:prstGeom>
        </p:spPr>
        <p:txBody>
          <a:bodyPr>
            <a:spAutoFit/>
          </a:bodyPr>
          <a:lstStyle/>
          <a:p>
            <a:pPr>
              <a:defRPr/>
            </a:pPr>
            <a:r>
              <a:rPr lang="en-IN" dirty="0"/>
              <a:t>  </a:t>
            </a:r>
            <a:r>
              <a:rPr lang="en-IN" sz="2800" dirty="0">
                <a:solidFill>
                  <a:schemeClr val="accent3"/>
                </a:solidFill>
              </a:rPr>
              <a:t>Reducing agents</a:t>
            </a:r>
          </a:p>
          <a:p>
            <a:pPr>
              <a:buFont typeface="Arial" pitchFamily="34" charset="0"/>
              <a:buChar char="•"/>
              <a:defRPr/>
            </a:pPr>
            <a:r>
              <a:rPr lang="en-IN" sz="2400" dirty="0"/>
              <a:t> </a:t>
            </a:r>
            <a:r>
              <a:rPr lang="en-IN" sz="2400" dirty="0" err="1">
                <a:solidFill>
                  <a:schemeClr val="accent4"/>
                </a:solidFill>
              </a:rPr>
              <a:t>ElonTM</a:t>
            </a:r>
            <a:r>
              <a:rPr lang="en-IN" sz="2400" dirty="0">
                <a:solidFill>
                  <a:schemeClr val="accent4"/>
                </a:solidFill>
              </a:rPr>
              <a:t> </a:t>
            </a:r>
            <a:r>
              <a:rPr lang="en-IN" sz="2400" dirty="0"/>
              <a:t>(another </a:t>
            </a:r>
            <a:r>
              <a:rPr lang="en-IN" sz="2400" dirty="0" err="1"/>
              <a:t>tradename</a:t>
            </a:r>
            <a:r>
              <a:rPr lang="en-IN" sz="2400" dirty="0"/>
              <a:t> is </a:t>
            </a:r>
            <a:r>
              <a:rPr lang="en-IN" sz="2400" dirty="0" err="1"/>
              <a:t>MetolTM</a:t>
            </a:r>
            <a:r>
              <a:rPr lang="en-IN" sz="2400" dirty="0"/>
              <a:t>) </a:t>
            </a:r>
            <a:r>
              <a:rPr lang="en-IN" sz="2400" dirty="0">
                <a:solidFill>
                  <a:schemeClr val="accent4"/>
                </a:solidFill>
              </a:rPr>
              <a:t>and hydroquinone</a:t>
            </a:r>
            <a:r>
              <a:rPr lang="en-IN" sz="2400" dirty="0"/>
              <a:t>.</a:t>
            </a:r>
          </a:p>
          <a:p>
            <a:pPr>
              <a:defRPr/>
            </a:pPr>
            <a:r>
              <a:rPr lang="en-IN" sz="2400" dirty="0"/>
              <a:t> </a:t>
            </a:r>
          </a:p>
          <a:p>
            <a:pPr>
              <a:buFont typeface="Arial" pitchFamily="34" charset="0"/>
              <a:buChar char="•"/>
              <a:defRPr/>
            </a:pPr>
            <a:r>
              <a:rPr lang="en-IN" sz="2400" dirty="0"/>
              <a:t>The activity of these chemicals requires their presence in an                        alkaline solution.</a:t>
            </a:r>
          </a:p>
          <a:p>
            <a:pPr>
              <a:buFont typeface="Arial" pitchFamily="34" charset="0"/>
              <a:buChar char="•"/>
              <a:defRPr/>
            </a:pPr>
            <a:endParaRPr lang="en-IN" sz="2400" dirty="0"/>
          </a:p>
          <a:p>
            <a:pPr>
              <a:buFont typeface="Arial" pitchFamily="34" charset="0"/>
              <a:buChar char="•"/>
              <a:defRPr/>
            </a:pPr>
            <a:r>
              <a:rPr lang="en-IN" sz="2400" dirty="0" err="1"/>
              <a:t>ElonTM</a:t>
            </a:r>
            <a:r>
              <a:rPr lang="en-IN" sz="2400" dirty="0"/>
              <a:t> is unpredictable above 75ºF and hydroquinone ceases its activity below 60ºF.</a:t>
            </a:r>
          </a:p>
          <a:p>
            <a:pPr>
              <a:defRPr/>
            </a:pPr>
            <a:endParaRPr lang="en-IN" sz="2400" dirty="0"/>
          </a:p>
          <a:p>
            <a:pPr>
              <a:buFont typeface="Arial" pitchFamily="34" charset="0"/>
              <a:buChar char="•"/>
              <a:defRPr/>
            </a:pPr>
            <a:r>
              <a:rPr lang="en-IN" sz="2400" dirty="0"/>
              <a:t>The activity of the hydroquinone is slower, but it serves to build up the black tones required in the image. </a:t>
            </a:r>
          </a:p>
          <a:p>
            <a:pPr>
              <a:defRPr/>
            </a:pPr>
            <a:endParaRPr lang="en-IN" sz="2400" dirty="0"/>
          </a:p>
          <a:p>
            <a:pPr>
              <a:buFont typeface="Arial" pitchFamily="34" charset="0"/>
              <a:buChar char="•"/>
              <a:defRPr/>
            </a:pPr>
            <a:r>
              <a:rPr lang="en-IN" sz="2400" dirty="0"/>
              <a:t>Reducers are not too stable in the presence of oxygen, which they can readily absorb from the air , hence developer should always be kept covered.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E7976E6-3F1C-4B70-9FA2-791AEB20EA9B}" type="slidenum">
              <a:rPr lang="en-US">
                <a:solidFill>
                  <a:srgbClr val="C0B9C7"/>
                </a:solidFill>
              </a:rPr>
              <a:pPr/>
              <a:t>5</a:t>
            </a:fld>
            <a:endParaRPr lang="en-US">
              <a:solidFill>
                <a:srgbClr val="C0B9C7"/>
              </a:solidFill>
            </a:endParaRPr>
          </a:p>
        </p:txBody>
      </p:sp>
      <p:sp>
        <p:nvSpPr>
          <p:cNvPr id="10243" name="Text Box 5"/>
          <p:cNvSpPr txBox="1">
            <a:spLocks noChangeArrowheads="1"/>
          </p:cNvSpPr>
          <p:nvPr/>
        </p:nvSpPr>
        <p:spPr bwMode="auto">
          <a:xfrm>
            <a:off x="381000" y="1751013"/>
            <a:ext cx="8510588" cy="5447645"/>
          </a:xfrm>
          <a:prstGeom prst="rect">
            <a:avLst/>
          </a:prstGeom>
          <a:noFill/>
          <a:ln w="9525">
            <a:noFill/>
            <a:miter lim="800000"/>
            <a:headEnd/>
            <a:tailEnd/>
          </a:ln>
        </p:spPr>
        <p:txBody>
          <a:bodyPr>
            <a:spAutoFit/>
          </a:bodyPr>
          <a:lstStyle/>
          <a:p>
            <a:pPr>
              <a:buFontTx/>
              <a:buChar char="•"/>
            </a:pPr>
            <a:r>
              <a:rPr lang="en-US" sz="3600" dirty="0">
                <a:latin typeface="Century Gothic" pitchFamily="34" charset="0"/>
                <a:cs typeface="Arial" charset="0"/>
              </a:rPr>
              <a:t>Processing </a:t>
            </a:r>
            <a:r>
              <a:rPr lang="en-US" sz="3600" dirty="0" smtClean="0">
                <a:latin typeface="Century Gothic" pitchFamily="34" charset="0"/>
                <a:cs typeface="Arial" charset="0"/>
              </a:rPr>
              <a:t>tanks</a:t>
            </a:r>
            <a:endParaRPr lang="en-US" sz="3600" dirty="0">
              <a:latin typeface="Century Gothic" pitchFamily="34" charset="0"/>
              <a:cs typeface="Arial" charset="0"/>
            </a:endParaRPr>
          </a:p>
          <a:p>
            <a:pPr>
              <a:buFontTx/>
              <a:buChar char="•"/>
            </a:pPr>
            <a:endParaRPr lang="en-US" sz="800" dirty="0">
              <a:latin typeface="Century Gothic" pitchFamily="34" charset="0"/>
              <a:cs typeface="Arial" charset="0"/>
            </a:endParaRPr>
          </a:p>
          <a:p>
            <a:pPr>
              <a:buFontTx/>
              <a:buChar char="•"/>
            </a:pPr>
            <a:endParaRPr lang="en-US" sz="1200" dirty="0">
              <a:solidFill>
                <a:srgbClr val="000000"/>
              </a:solidFill>
              <a:latin typeface="Century Gothic" pitchFamily="34" charset="0"/>
              <a:cs typeface="Arial" charset="0"/>
            </a:endParaRPr>
          </a:p>
          <a:p>
            <a:pPr>
              <a:buFontTx/>
              <a:buChar char="•"/>
            </a:pPr>
            <a:r>
              <a:rPr lang="en-US" sz="3600" dirty="0">
                <a:latin typeface="Century Gothic" pitchFamily="34" charset="0"/>
                <a:cs typeface="Arial" charset="0"/>
              </a:rPr>
              <a:t>It has ready mixed processing chemicals.</a:t>
            </a:r>
          </a:p>
          <a:p>
            <a:pPr>
              <a:buFontTx/>
              <a:buChar char="•"/>
            </a:pPr>
            <a:endParaRPr lang="en-US" sz="800" dirty="0">
              <a:latin typeface="Century Gothic" pitchFamily="34" charset="0"/>
              <a:cs typeface="Arial" charset="0"/>
            </a:endParaRPr>
          </a:p>
          <a:p>
            <a:pPr>
              <a:buFontTx/>
              <a:buChar char="•"/>
            </a:pPr>
            <a:r>
              <a:rPr lang="en-US" sz="3600" dirty="0">
                <a:latin typeface="Century Gothic" pitchFamily="34" charset="0"/>
                <a:cs typeface="Arial" charset="0"/>
              </a:rPr>
              <a:t>Two stirring paddles one each for developer and fixer.</a:t>
            </a:r>
          </a:p>
          <a:p>
            <a:pPr>
              <a:buFontTx/>
              <a:buChar char="•"/>
            </a:pPr>
            <a:endParaRPr lang="en-US" sz="800" dirty="0">
              <a:latin typeface="Century Gothic" pitchFamily="34" charset="0"/>
              <a:cs typeface="Arial" charset="0"/>
            </a:endParaRPr>
          </a:p>
          <a:p>
            <a:pPr>
              <a:buFontTx/>
              <a:buChar char="•"/>
            </a:pPr>
            <a:r>
              <a:rPr lang="en-US" sz="3600" dirty="0">
                <a:latin typeface="Century Gothic" pitchFamily="34" charset="0"/>
                <a:cs typeface="Arial" charset="0"/>
              </a:rPr>
              <a:t>Thermometer to determine temperature of the solutions.</a:t>
            </a:r>
          </a:p>
          <a:p>
            <a:endParaRPr lang="en-US" sz="3600" dirty="0">
              <a:latin typeface="Arial" charset="0"/>
              <a:cs typeface="Arial" charset="0"/>
            </a:endParaRPr>
          </a:p>
          <a:p>
            <a:pPr>
              <a:buFontTx/>
              <a:buChar char="•"/>
            </a:pPr>
            <a:endParaRPr lang="en-US" sz="2400" dirty="0">
              <a:latin typeface="Arial" charset="0"/>
              <a:cs typeface="Arial" charset="0"/>
            </a:endParaRPr>
          </a:p>
        </p:txBody>
      </p:sp>
      <p:sp>
        <p:nvSpPr>
          <p:cNvPr id="7174" name="Text Box 6"/>
          <p:cNvSpPr txBox="1">
            <a:spLocks noChangeArrowheads="1"/>
          </p:cNvSpPr>
          <p:nvPr/>
        </p:nvSpPr>
        <p:spPr bwMode="auto">
          <a:xfrm>
            <a:off x="0" y="838200"/>
            <a:ext cx="7634288" cy="830263"/>
          </a:xfrm>
          <a:prstGeom prst="rect">
            <a:avLst/>
          </a:prstGeom>
          <a:noFill/>
          <a:ln w="9525">
            <a:noFill/>
            <a:miter lim="800000"/>
            <a:headEnd/>
            <a:tailEnd/>
          </a:ln>
          <a:effectLst/>
        </p:spPr>
        <p:txBody>
          <a:bodyPr wrap="none">
            <a:spAutoFit/>
          </a:bodyPr>
          <a:lstStyle/>
          <a:p>
            <a:pPr>
              <a:defRPr/>
            </a:pPr>
            <a:r>
              <a:rPr lang="en-US" sz="4800" b="1" i="1" dirty="0">
                <a:solidFill>
                  <a:schemeClr val="accent1"/>
                </a:solidFill>
                <a:effectLst>
                  <a:outerShdw blurRad="38100" dist="38100" dir="2700000" algn="tl">
                    <a:srgbClr val="69676D"/>
                  </a:outerShdw>
                </a:effectLst>
                <a:latin typeface="Century Gothic" pitchFamily="34" charset="0"/>
                <a:cs typeface="Arial" charset="0"/>
              </a:rPr>
              <a:t>WET SIDE OF DARK ROOM</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t>Basic chemical reaction in </a:t>
            </a:r>
            <a:br>
              <a:rPr lang="en-US" dirty="0" smtClean="0"/>
            </a:br>
            <a:r>
              <a:rPr lang="en-US" dirty="0" smtClean="0"/>
              <a:t>development process</a:t>
            </a:r>
            <a:endParaRPr lang="en-IN" dirty="0"/>
          </a:p>
        </p:txBody>
      </p:sp>
      <p:sp>
        <p:nvSpPr>
          <p:cNvPr id="63491" name="Content Placeholder 2"/>
          <p:cNvSpPr>
            <a:spLocks noGrp="1"/>
          </p:cNvSpPr>
          <p:nvPr>
            <p:ph idx="1"/>
          </p:nvPr>
        </p:nvSpPr>
        <p:spPr/>
        <p:txBody>
          <a:bodyPr/>
          <a:lstStyle/>
          <a:p>
            <a:endParaRPr lang="en-US" smtClean="0"/>
          </a:p>
          <a:p>
            <a:pPr>
              <a:buFont typeface="Wingdings" pitchFamily="2" charset="2"/>
              <a:buNone/>
            </a:pPr>
            <a:r>
              <a:rPr lang="en-US" smtClean="0"/>
              <a:t> DEVELOPER (HYDROQUINONE) + SILVER ION</a:t>
            </a:r>
          </a:p>
          <a:p>
            <a:pPr>
              <a:buFont typeface="Wingdings" pitchFamily="2" charset="2"/>
              <a:buNone/>
            </a:pPr>
            <a:r>
              <a:rPr lang="en-US" smtClean="0"/>
              <a:t>                                                   </a:t>
            </a:r>
          </a:p>
          <a:p>
            <a:pPr>
              <a:buFont typeface="Wingdings" pitchFamily="2" charset="2"/>
              <a:buNone/>
            </a:pPr>
            <a:r>
              <a:rPr lang="en-US" smtClean="0"/>
              <a:t>                                                         alkaline solution</a:t>
            </a:r>
          </a:p>
          <a:p>
            <a:pPr>
              <a:buFont typeface="Wingdings" pitchFamily="2" charset="2"/>
              <a:buNone/>
            </a:pPr>
            <a:endParaRPr lang="en-US" smtClean="0"/>
          </a:p>
          <a:p>
            <a:pPr>
              <a:buFont typeface="Wingdings" pitchFamily="2" charset="2"/>
              <a:buNone/>
            </a:pPr>
            <a:r>
              <a:rPr lang="en-US" smtClean="0"/>
              <a:t>OXIDISED DEVELOPER (quinone) + SILVER ATOM  + HYDROGEN ION</a:t>
            </a:r>
          </a:p>
        </p:txBody>
      </p:sp>
      <p:sp>
        <p:nvSpPr>
          <p:cNvPr id="4" name="Down Arrow 3"/>
          <p:cNvSpPr/>
          <p:nvPr/>
        </p:nvSpPr>
        <p:spPr>
          <a:xfrm>
            <a:off x="4357688" y="3000375"/>
            <a:ext cx="571500" cy="128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685800" y="1219200"/>
            <a:ext cx="7772400" cy="4572000"/>
          </a:xfrm>
        </p:spPr>
        <p:txBody>
          <a:bodyPr>
            <a:normAutofit/>
          </a:bodyPr>
          <a:lstStyle/>
          <a:p>
            <a:r>
              <a:rPr lang="en-US" b="1" u="sng" dirty="0" smtClean="0"/>
              <a:t>WETTER</a:t>
            </a:r>
          </a:p>
          <a:p>
            <a:pPr>
              <a:buFont typeface="Wingdings" pitchFamily="2" charset="2"/>
              <a:buNone/>
            </a:pPr>
            <a:r>
              <a:rPr lang="en-US" dirty="0" smtClean="0"/>
              <a:t>    FOR CHEMICALS TO PENETRATE THROUGH GELATIN EMULSION</a:t>
            </a:r>
          </a:p>
          <a:p>
            <a:r>
              <a:rPr lang="en-US" b="1" u="sng" dirty="0" smtClean="0"/>
              <a:t>PHENIDONE</a:t>
            </a:r>
          </a:p>
          <a:p>
            <a:pPr>
              <a:buFont typeface="Wingdings" pitchFamily="2" charset="2"/>
              <a:buNone/>
            </a:pPr>
            <a:r>
              <a:rPr lang="en-US" dirty="0" smtClean="0"/>
              <a:t>    PRODUCES GRAY SHADES RAPIDLY ON RADIOGRAPH</a:t>
            </a:r>
          </a:p>
          <a:p>
            <a:r>
              <a:rPr lang="en-US" b="1" u="sng" dirty="0" smtClean="0"/>
              <a:t>HYDROQUINONE</a:t>
            </a:r>
          </a:p>
          <a:p>
            <a:pPr>
              <a:buFont typeface="Wingdings" pitchFamily="2" charset="2"/>
              <a:buNone/>
            </a:pPr>
            <a:r>
              <a:rPr lang="en-US" b="1" u="sng" dirty="0" smtClean="0"/>
              <a:t>    </a:t>
            </a:r>
            <a:r>
              <a:rPr lang="en-US" dirty="0" smtClean="0"/>
              <a:t>PRODUCES BLACK SHADES SLOWLY ON RADIOGRAPH</a:t>
            </a:r>
          </a:p>
          <a:p>
            <a:pPr>
              <a:buFont typeface="Wingdings" pitchFamily="2" charset="2"/>
              <a:buNone/>
            </a:pPr>
            <a:endParaRPr lang="en-US" b="1" u="sng" dirty="0" smtClean="0"/>
          </a:p>
          <a:p>
            <a:pPr>
              <a:buFont typeface="Wingdings" pitchFamily="2" charset="2"/>
              <a:buNone/>
            </a:pPr>
            <a:endParaRPr lang="en-US" b="1" u="sng" dirty="0" smtClean="0"/>
          </a:p>
          <a:p>
            <a:pPr>
              <a:buFont typeface="Wingdings" pitchFamily="2" charset="2"/>
              <a:buNone/>
            </a:pPr>
            <a:endParaRPr lang="en-US" b="1" u="sng" dirty="0" smtClean="0"/>
          </a:p>
        </p:txBody>
      </p:sp>
      <p:sp>
        <p:nvSpPr>
          <p:cNvPr id="3" name="Title 2"/>
          <p:cNvSpPr>
            <a:spLocks noGrp="1"/>
          </p:cNvSpPr>
          <p:nvPr>
            <p:ph type="title"/>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p:txBody>
          <a:bodyPr/>
          <a:lstStyle/>
          <a:p>
            <a:r>
              <a:rPr lang="en-US" b="1" u="sng" dirty="0" smtClean="0"/>
              <a:t>ACCELERATOR</a:t>
            </a:r>
          </a:p>
          <a:p>
            <a:pPr>
              <a:buFont typeface="Wingdings" pitchFamily="2" charset="2"/>
              <a:buNone/>
            </a:pPr>
            <a:r>
              <a:rPr lang="en-US" dirty="0" smtClean="0"/>
              <a:t>     OXYGENATES THE SOLUTION TO SPEED UP DEVELOPMENT(TOO MUCH PRODUCES GRAINY IMAGE)</a:t>
            </a:r>
          </a:p>
          <a:p>
            <a:pPr>
              <a:buFont typeface="Wingdings" pitchFamily="2" charset="2"/>
              <a:buNone/>
            </a:pPr>
            <a:endParaRPr lang="en-US" dirty="0" smtClean="0"/>
          </a:p>
          <a:p>
            <a:r>
              <a:rPr lang="en-US" b="1" u="sng" dirty="0" smtClean="0"/>
              <a:t>BUFFER</a:t>
            </a:r>
          </a:p>
          <a:p>
            <a:pPr>
              <a:buFont typeface="Wingdings" pitchFamily="2" charset="2"/>
              <a:buNone/>
            </a:pPr>
            <a:r>
              <a:rPr lang="en-US" dirty="0" smtClean="0"/>
              <a:t>     CONTROLS </a:t>
            </a:r>
            <a:r>
              <a:rPr lang="en-US" dirty="0"/>
              <a:t>p</a:t>
            </a:r>
            <a:r>
              <a:rPr lang="en-US" dirty="0" smtClean="0"/>
              <a:t>H, MAINTAINS ALKALINITY.</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762000" y="1447800"/>
            <a:ext cx="7772400" cy="4572000"/>
          </a:xfrm>
        </p:spPr>
        <p:txBody>
          <a:bodyPr>
            <a:normAutofit lnSpcReduction="10000"/>
          </a:bodyPr>
          <a:lstStyle/>
          <a:p>
            <a:pPr marL="274320" indent="-274320" fontAlgn="auto">
              <a:spcAft>
                <a:spcPts val="0"/>
              </a:spcAft>
              <a:buFont typeface="Wingdings 2"/>
              <a:buChar char=""/>
              <a:defRPr/>
            </a:pPr>
            <a:r>
              <a:rPr lang="en-US" b="1" u="sng" dirty="0" smtClean="0"/>
              <a:t>RESTRAINER</a:t>
            </a:r>
          </a:p>
          <a:p>
            <a:pPr marL="274320" indent="-274320" fontAlgn="auto">
              <a:spcAft>
                <a:spcPts val="0"/>
              </a:spcAft>
              <a:buFont typeface="Wingdings 2"/>
              <a:buChar char=""/>
              <a:defRPr/>
            </a:pPr>
            <a:endParaRPr lang="en-IN" sz="3200" dirty="0" smtClean="0"/>
          </a:p>
          <a:p>
            <a:pPr marL="274320" indent="-274320" fontAlgn="auto">
              <a:spcAft>
                <a:spcPts val="0"/>
              </a:spcAft>
              <a:buFont typeface="Wingdings 2"/>
              <a:buChar char=""/>
              <a:defRPr/>
            </a:pPr>
            <a:r>
              <a:rPr lang="en-IN" sz="3200" dirty="0" smtClean="0"/>
              <a:t>If the </a:t>
            </a:r>
            <a:r>
              <a:rPr lang="en-IN" sz="3200" dirty="0" err="1" smtClean="0"/>
              <a:t>restrainer</a:t>
            </a:r>
            <a:r>
              <a:rPr lang="en-IN" sz="3200" dirty="0" smtClean="0"/>
              <a:t> is omitted, the reducers are hyperactive and break down the unexposed crystals, fogging the film. </a:t>
            </a:r>
          </a:p>
          <a:p>
            <a:pPr marL="274320" indent="-274320" fontAlgn="auto">
              <a:spcAft>
                <a:spcPts val="0"/>
              </a:spcAft>
              <a:buFont typeface="Wingdings" pitchFamily="2" charset="2"/>
              <a:buNone/>
              <a:defRPr/>
            </a:pPr>
            <a:endParaRPr lang="en-IN" sz="3200" dirty="0" smtClean="0"/>
          </a:p>
          <a:p>
            <a:pPr marL="274320" indent="-274320" fontAlgn="auto">
              <a:spcAft>
                <a:spcPts val="0"/>
              </a:spcAft>
              <a:buFont typeface="Wingdings 2"/>
              <a:buChar char=""/>
              <a:defRPr/>
            </a:pPr>
            <a:r>
              <a:rPr lang="en-IN" sz="3200" dirty="0" smtClean="0"/>
              <a:t>If the film is left in the developer too long, the reducers will override the </a:t>
            </a:r>
            <a:r>
              <a:rPr lang="en-IN" sz="3200" dirty="0" err="1" smtClean="0"/>
              <a:t>restrainer</a:t>
            </a:r>
            <a:r>
              <a:rPr lang="en-IN" sz="3200" dirty="0" smtClean="0"/>
              <a:t> and chemical fog will result</a:t>
            </a:r>
          </a:p>
          <a:p>
            <a:pPr marL="274320" indent="-274320" fontAlgn="auto">
              <a:spcAft>
                <a:spcPts val="0"/>
              </a:spcAft>
              <a:buFont typeface="Wingdings" pitchFamily="2" charset="2"/>
              <a:buNone/>
              <a:defRPr/>
            </a:pPr>
            <a:endParaRPr lang="en-US" dirty="0" smtClean="0"/>
          </a:p>
        </p:txBody>
      </p:sp>
      <p:sp>
        <p:nvSpPr>
          <p:cNvPr id="4" name="Rectangle 3"/>
          <p:cNvSpPr/>
          <p:nvPr/>
        </p:nvSpPr>
        <p:spPr>
          <a:xfrm>
            <a:off x="1000100" y="1785926"/>
            <a:ext cx="3560142" cy="461665"/>
          </a:xfrm>
          <a:prstGeom prst="rect">
            <a:avLst/>
          </a:prstGeom>
        </p:spPr>
        <p:txBody>
          <a:bodyPr wrap="none">
            <a:spAutoFit/>
          </a:bodyPr>
          <a:lstStyle/>
          <a:p>
            <a:pPr>
              <a:defRPr/>
            </a:pPr>
            <a:r>
              <a:rPr lang="en-IN" sz="2400" b="1" dirty="0">
                <a:solidFill>
                  <a:schemeClr val="accent4"/>
                </a:solidFill>
              </a:rPr>
              <a:t>POTASSIUM BROMIDE</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914400" y="1524000"/>
            <a:ext cx="7772400" cy="4572000"/>
          </a:xfrm>
        </p:spPr>
        <p:txBody>
          <a:bodyPr>
            <a:normAutofit/>
          </a:bodyPr>
          <a:lstStyle/>
          <a:p>
            <a:pPr>
              <a:buFont typeface="Wingdings" pitchFamily="2" charset="2"/>
              <a:buNone/>
            </a:pPr>
            <a:r>
              <a:rPr lang="en-US" b="1" u="sng" dirty="0" smtClean="0"/>
              <a:t>HARDENER</a:t>
            </a:r>
          </a:p>
          <a:p>
            <a:r>
              <a:rPr lang="en-US" dirty="0" smtClean="0"/>
              <a:t>CONTROLS EMULSION SWELLING, PROTECTS FILM FROM PROCESSING ARTEFACT </a:t>
            </a:r>
          </a:p>
          <a:p>
            <a:pPr marL="0" indent="0">
              <a:buNone/>
            </a:pPr>
            <a:endParaRPr lang="en-US" dirty="0" smtClean="0"/>
          </a:p>
          <a:p>
            <a:pPr>
              <a:buFont typeface="Wingdings" pitchFamily="2" charset="2"/>
              <a:buNone/>
            </a:pPr>
            <a:r>
              <a:rPr lang="en-US" b="1" u="sng" dirty="0" smtClean="0"/>
              <a:t> SEQUESTERING AGENT</a:t>
            </a:r>
          </a:p>
          <a:p>
            <a:r>
              <a:rPr lang="en-US" dirty="0" smtClean="0"/>
              <a:t>COUNTERACTS ADVERSE EFFECTS OF METALLIC IMPURITIES, CALCIUM AND IRON</a:t>
            </a:r>
          </a:p>
          <a:p>
            <a:r>
              <a:rPr lang="en-US" dirty="0" smtClean="0"/>
              <a:t>STABILISES DEVELOPING AGENTS</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500063"/>
            <a:ext cx="8501062" cy="5693866"/>
          </a:xfrm>
          <a:prstGeom prst="rect">
            <a:avLst/>
          </a:prstGeom>
        </p:spPr>
        <p:txBody>
          <a:bodyPr>
            <a:spAutoFit/>
          </a:bodyPr>
          <a:lstStyle/>
          <a:p>
            <a:pPr>
              <a:defRPr/>
            </a:pPr>
            <a:r>
              <a:rPr lang="en-IN" sz="2800" b="1" dirty="0" smtClean="0"/>
              <a:t>PRESERVATIVE. </a:t>
            </a:r>
          </a:p>
          <a:p>
            <a:pPr>
              <a:defRPr/>
            </a:pPr>
            <a:endParaRPr lang="en-IN" sz="2400" b="1" dirty="0" smtClean="0">
              <a:solidFill>
                <a:schemeClr val="accent4"/>
              </a:solidFill>
            </a:endParaRPr>
          </a:p>
          <a:p>
            <a:pPr>
              <a:defRPr/>
            </a:pPr>
            <a:r>
              <a:rPr lang="en-IN" sz="2400" b="1" dirty="0" smtClean="0">
                <a:solidFill>
                  <a:schemeClr val="accent4"/>
                </a:solidFill>
              </a:rPr>
              <a:t>SODIUM </a:t>
            </a:r>
            <a:r>
              <a:rPr lang="en-IN" sz="2400" b="1" dirty="0">
                <a:solidFill>
                  <a:schemeClr val="accent4"/>
                </a:solidFill>
              </a:rPr>
              <a:t>SULFITE</a:t>
            </a:r>
          </a:p>
          <a:p>
            <a:pPr>
              <a:defRPr/>
            </a:pPr>
            <a:endParaRPr lang="en-IN" sz="2400" dirty="0"/>
          </a:p>
          <a:p>
            <a:pPr>
              <a:buFont typeface="Arial" pitchFamily="34" charset="0"/>
              <a:buChar char="•"/>
              <a:defRPr/>
            </a:pPr>
            <a:r>
              <a:rPr lang="en-IN" sz="2400" dirty="0"/>
              <a:t>Sulphite removes oxygen from air dissolved in solution  or at the surface of solution , before it has time to oxidise the developing agent.</a:t>
            </a:r>
          </a:p>
          <a:p>
            <a:pPr>
              <a:buFont typeface="Arial" pitchFamily="34" charset="0"/>
              <a:buChar char="•"/>
              <a:defRPr/>
            </a:pPr>
            <a:endParaRPr lang="en-IN" sz="2400" dirty="0"/>
          </a:p>
          <a:p>
            <a:pPr>
              <a:buFont typeface="Arial" pitchFamily="34" charset="0"/>
              <a:buChar char="•"/>
              <a:defRPr/>
            </a:pPr>
            <a:r>
              <a:rPr lang="en-IN" sz="2400" dirty="0"/>
              <a:t>Sodium </a:t>
            </a:r>
            <a:r>
              <a:rPr lang="en-IN" sz="2400" dirty="0" err="1"/>
              <a:t>sulfate</a:t>
            </a:r>
            <a:r>
              <a:rPr lang="en-IN" sz="2400" dirty="0"/>
              <a:t> works very well as a</a:t>
            </a:r>
            <a:r>
              <a:rPr lang="en-IN" sz="2400" dirty="0">
                <a:solidFill>
                  <a:schemeClr val="accent4"/>
                </a:solidFill>
              </a:rPr>
              <a:t> preservative </a:t>
            </a:r>
            <a:r>
              <a:rPr lang="en-IN" sz="2400" dirty="0"/>
              <a:t>because it retards oxidation of the reducing agents and </a:t>
            </a:r>
            <a:r>
              <a:rPr lang="en-IN" sz="2400" dirty="0">
                <a:solidFill>
                  <a:schemeClr val="accent4"/>
                </a:solidFill>
              </a:rPr>
              <a:t>prevents the formation of stains on the film.</a:t>
            </a:r>
          </a:p>
          <a:p>
            <a:pPr>
              <a:buFont typeface="Arial" pitchFamily="34" charset="0"/>
              <a:buChar char="•"/>
              <a:defRPr/>
            </a:pPr>
            <a:endParaRPr lang="en-IN" sz="2400" dirty="0">
              <a:solidFill>
                <a:schemeClr val="accent4"/>
              </a:solidFill>
            </a:endParaRPr>
          </a:p>
          <a:p>
            <a:pPr>
              <a:buFont typeface="Arial" pitchFamily="34" charset="0"/>
              <a:buChar char="•"/>
              <a:defRPr/>
            </a:pPr>
            <a:r>
              <a:rPr lang="en-IN" sz="2400" dirty="0"/>
              <a:t>Oxidation Products of reducing agent  (which can stain the emulsion) react with sulphite to form colourless</a:t>
            </a:r>
            <a:r>
              <a:rPr lang="en-IN" sz="2400" b="1" u="sng" dirty="0"/>
              <a:t> SULPHONATE</a:t>
            </a:r>
            <a:r>
              <a:rPr lang="en-IN" sz="2400" dirty="0"/>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917912"/>
            <a:ext cx="8929718" cy="5940088"/>
          </a:xfrm>
          <a:prstGeom prst="rect">
            <a:avLst/>
          </a:prstGeom>
        </p:spPr>
        <p:txBody>
          <a:bodyPr wrap="square">
            <a:spAutoFit/>
          </a:bodyPr>
          <a:lstStyle/>
          <a:p>
            <a:pPr>
              <a:defRPr/>
            </a:pPr>
            <a:r>
              <a:rPr lang="en-IN" sz="2000" b="1" dirty="0">
                <a:solidFill>
                  <a:schemeClr val="accent3"/>
                </a:solidFill>
              </a:rPr>
              <a:t>RINSING PROCESS</a:t>
            </a:r>
            <a:endParaRPr lang="en-IN" sz="2000" dirty="0">
              <a:solidFill>
                <a:schemeClr val="accent3"/>
              </a:solidFill>
            </a:endParaRPr>
          </a:p>
          <a:p>
            <a:pPr>
              <a:defRPr/>
            </a:pPr>
            <a:r>
              <a:rPr lang="en-IN" sz="2000" dirty="0"/>
              <a:t>When the film is removed from the developer, the </a:t>
            </a:r>
            <a:r>
              <a:rPr lang="en-IN" sz="2000" dirty="0" err="1"/>
              <a:t>gelatin</a:t>
            </a:r>
            <a:r>
              <a:rPr lang="en-IN" sz="2000" dirty="0"/>
              <a:t> emulsion is swollen and like a sponge, saturated with all the soluble chemicals of the developer solution.</a:t>
            </a:r>
          </a:p>
          <a:p>
            <a:pPr>
              <a:defRPr/>
            </a:pPr>
            <a:r>
              <a:rPr lang="en-IN" sz="2000" dirty="0"/>
              <a:t>  </a:t>
            </a:r>
          </a:p>
          <a:p>
            <a:pPr>
              <a:defRPr/>
            </a:pPr>
            <a:r>
              <a:rPr lang="en-IN" sz="2000" dirty="0"/>
              <a:t>Also, the </a:t>
            </a:r>
            <a:r>
              <a:rPr lang="en-IN" sz="2000" dirty="0" err="1"/>
              <a:t>gelatin</a:t>
            </a:r>
            <a:r>
              <a:rPr lang="en-IN" sz="2000" dirty="0"/>
              <a:t> contains the black metallic silver image and unexposed, undeveloped silver bromide crystals.</a:t>
            </a:r>
          </a:p>
          <a:p>
            <a:pPr>
              <a:defRPr/>
            </a:pPr>
            <a:endParaRPr lang="en-IN" sz="2000" dirty="0"/>
          </a:p>
          <a:p>
            <a:pPr>
              <a:defRPr/>
            </a:pPr>
            <a:r>
              <a:rPr lang="en-IN" sz="2000" dirty="0"/>
              <a:t>The bulk of the soluble developer chemicals should be removed from the film before it is placed in the fixing bath and these chemicals replaced by either fresh or acidified water.</a:t>
            </a:r>
          </a:p>
          <a:p>
            <a:pPr>
              <a:defRPr/>
            </a:pPr>
            <a:endParaRPr lang="en-IN" sz="2000" dirty="0"/>
          </a:p>
          <a:p>
            <a:pPr>
              <a:defRPr/>
            </a:pPr>
            <a:r>
              <a:rPr lang="en-IN" sz="2000" dirty="0"/>
              <a:t> Such treatment is necessary </a:t>
            </a:r>
          </a:p>
          <a:p>
            <a:pPr>
              <a:defRPr/>
            </a:pPr>
            <a:r>
              <a:rPr lang="en-IN" sz="2000" dirty="0"/>
              <a:t>1  to stop the reaction of development,</a:t>
            </a:r>
          </a:p>
          <a:p>
            <a:pPr>
              <a:defRPr/>
            </a:pPr>
            <a:r>
              <a:rPr lang="en-IN" sz="2000" dirty="0"/>
              <a:t>2  to neutralize the alkalinity of the residual developer, and</a:t>
            </a:r>
          </a:p>
          <a:p>
            <a:pPr>
              <a:defRPr/>
            </a:pPr>
            <a:r>
              <a:rPr lang="en-IN" sz="2000" dirty="0"/>
              <a:t> 3  to remove the oxidation products of development.</a:t>
            </a:r>
          </a:p>
          <a:p>
            <a:pPr>
              <a:defRPr/>
            </a:pPr>
            <a:r>
              <a:rPr lang="en-IN" sz="2000" dirty="0"/>
              <a:t> </a:t>
            </a:r>
          </a:p>
          <a:p>
            <a:pPr>
              <a:defRPr/>
            </a:pPr>
            <a:r>
              <a:rPr lang="en-IN" sz="2000" dirty="0"/>
              <a:t>There are two methods of removing these chemicals--rinsing the film in fresh water and rinsing the film in acidified water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857232"/>
            <a:ext cx="8715436" cy="6072230"/>
          </a:xfrm>
          <a:prstGeom prst="rect">
            <a:avLst/>
          </a:prstGeom>
        </p:spPr>
        <p:txBody>
          <a:bodyPr wrap="square">
            <a:spAutoFit/>
          </a:bodyPr>
          <a:lstStyle/>
          <a:p>
            <a:pPr>
              <a:lnSpc>
                <a:spcPct val="150000"/>
              </a:lnSpc>
              <a:defRPr/>
            </a:pPr>
            <a:r>
              <a:rPr lang="en-IN" b="1" dirty="0">
                <a:solidFill>
                  <a:schemeClr val="accent3"/>
                </a:solidFill>
              </a:rPr>
              <a:t>ACID RINSE BATH</a:t>
            </a:r>
            <a:endParaRPr lang="en-IN" dirty="0">
              <a:solidFill>
                <a:schemeClr val="accent3"/>
              </a:solidFill>
            </a:endParaRPr>
          </a:p>
          <a:p>
            <a:pPr>
              <a:lnSpc>
                <a:spcPct val="150000"/>
              </a:lnSpc>
              <a:buFont typeface="Arial" pitchFamily="34" charset="0"/>
              <a:buChar char="•"/>
              <a:defRPr/>
            </a:pPr>
            <a:r>
              <a:rPr lang="en-IN" dirty="0"/>
              <a:t>Acid rinse baths</a:t>
            </a:r>
            <a:r>
              <a:rPr lang="en-IN" dirty="0">
                <a:solidFill>
                  <a:schemeClr val="accent4"/>
                </a:solidFill>
              </a:rPr>
              <a:t> (dilute solution of acetic acid in water) </a:t>
            </a:r>
            <a:r>
              <a:rPr lang="en-IN" u="sng" dirty="0"/>
              <a:t>prolong the life of the fixer </a:t>
            </a:r>
            <a:r>
              <a:rPr lang="en-IN" dirty="0"/>
              <a:t>and ensure maintenance of the hardening action.</a:t>
            </a:r>
          </a:p>
          <a:p>
            <a:pPr>
              <a:lnSpc>
                <a:spcPct val="150000"/>
              </a:lnSpc>
              <a:buFont typeface="Arial" pitchFamily="34" charset="0"/>
              <a:buChar char="•"/>
              <a:defRPr/>
            </a:pPr>
            <a:r>
              <a:rPr lang="en-IN" dirty="0"/>
              <a:t>An acid rinse bath </a:t>
            </a:r>
            <a:r>
              <a:rPr lang="en-IN" dirty="0">
                <a:solidFill>
                  <a:schemeClr val="accent4"/>
                </a:solidFill>
              </a:rPr>
              <a:t>eliminates the need for running water </a:t>
            </a:r>
            <a:r>
              <a:rPr lang="en-IN" dirty="0"/>
              <a:t>(required by a water rinse bath). </a:t>
            </a:r>
          </a:p>
          <a:p>
            <a:pPr>
              <a:lnSpc>
                <a:spcPct val="150000"/>
              </a:lnSpc>
              <a:buFont typeface="Arial" pitchFamily="34" charset="0"/>
              <a:buChar char="•"/>
              <a:defRPr/>
            </a:pPr>
            <a:endParaRPr lang="en-IN" dirty="0"/>
          </a:p>
          <a:p>
            <a:pPr>
              <a:lnSpc>
                <a:spcPct val="150000"/>
              </a:lnSpc>
              <a:buFont typeface="Arial" pitchFamily="34" charset="0"/>
              <a:buChar char="•"/>
              <a:defRPr/>
            </a:pPr>
            <a:r>
              <a:rPr lang="en-IN" dirty="0"/>
              <a:t>The bath immediately stops development of the emulsion and neutralizes the alkali in the developer contained in the emulsion.</a:t>
            </a:r>
          </a:p>
          <a:p>
            <a:pPr>
              <a:lnSpc>
                <a:spcPct val="150000"/>
              </a:lnSpc>
              <a:buFont typeface="Arial" pitchFamily="34" charset="0"/>
              <a:buChar char="•"/>
              <a:defRPr/>
            </a:pPr>
            <a:endParaRPr lang="en-IN" dirty="0">
              <a:solidFill>
                <a:schemeClr val="accent4"/>
              </a:solidFill>
            </a:endParaRPr>
          </a:p>
          <a:p>
            <a:pPr>
              <a:lnSpc>
                <a:spcPct val="150000"/>
              </a:lnSpc>
              <a:buFont typeface="Arial" pitchFamily="34" charset="0"/>
              <a:buChar char="•"/>
              <a:defRPr/>
            </a:pPr>
            <a:r>
              <a:rPr lang="en-IN" dirty="0">
                <a:solidFill>
                  <a:schemeClr val="accent4"/>
                </a:solidFill>
              </a:rPr>
              <a:t>Radiographs should be rinsed in the acid bath for </a:t>
            </a:r>
            <a:r>
              <a:rPr lang="en-IN" b="1" u="sng" dirty="0">
                <a:solidFill>
                  <a:schemeClr val="accent4"/>
                </a:solidFill>
              </a:rPr>
              <a:t>30</a:t>
            </a:r>
            <a:r>
              <a:rPr lang="en-IN" dirty="0">
                <a:solidFill>
                  <a:schemeClr val="accent4"/>
                </a:solidFill>
              </a:rPr>
              <a:t> </a:t>
            </a:r>
            <a:r>
              <a:rPr lang="en-IN" b="1" u="sng" dirty="0">
                <a:solidFill>
                  <a:schemeClr val="accent4"/>
                </a:solidFill>
              </a:rPr>
              <a:t>seconds</a:t>
            </a:r>
            <a:r>
              <a:rPr lang="en-IN" dirty="0">
                <a:solidFill>
                  <a:schemeClr val="accent4"/>
                </a:solidFill>
              </a:rPr>
              <a:t> but they may be left in the bath for as long as </a:t>
            </a:r>
            <a:r>
              <a:rPr lang="en-IN" b="1" u="sng" dirty="0">
                <a:solidFill>
                  <a:schemeClr val="accent4"/>
                </a:solidFill>
              </a:rPr>
              <a:t>one and one-half minutes</a:t>
            </a:r>
            <a:r>
              <a:rPr lang="en-IN" dirty="0"/>
              <a:t>. </a:t>
            </a:r>
          </a:p>
          <a:p>
            <a:pPr>
              <a:lnSpc>
                <a:spcPct val="150000"/>
              </a:lnSpc>
              <a:buFont typeface="Arial" pitchFamily="34" charset="0"/>
              <a:buChar char="•"/>
              <a:defRPr/>
            </a:pPr>
            <a:r>
              <a:rPr lang="en-IN" dirty="0"/>
              <a:t>Do not overwork the acid rinse bath. When the activity of the solution is reduced, it will accentuate stains and streaks. </a:t>
            </a:r>
          </a:p>
          <a:p>
            <a:pPr>
              <a:lnSpc>
                <a:spcPct val="150000"/>
              </a:lnSpc>
              <a:buFont typeface="Arial" pitchFamily="34" charset="0"/>
              <a:buChar char="•"/>
              <a:defRPr/>
            </a:pPr>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fontAlgn="auto">
              <a:spcAft>
                <a:spcPts val="0"/>
              </a:spcAft>
              <a:defRPr/>
            </a:pPr>
            <a:r>
              <a:rPr lang="en-US" dirty="0" smtClean="0"/>
              <a:t>FIXER</a:t>
            </a:r>
            <a:endParaRPr lang="en-US" dirty="0"/>
          </a:p>
        </p:txBody>
      </p:sp>
      <p:sp>
        <p:nvSpPr>
          <p:cNvPr id="58371" name="Content Placeholder 2"/>
          <p:cNvSpPr>
            <a:spLocks noGrp="1"/>
          </p:cNvSpPr>
          <p:nvPr>
            <p:ph idx="1"/>
          </p:nvPr>
        </p:nvSpPr>
        <p:spPr/>
        <p:txBody>
          <a:bodyPr/>
          <a:lstStyle/>
          <a:p>
            <a:r>
              <a:rPr lang="en-US" smtClean="0"/>
              <a:t>FIXING AGENT</a:t>
            </a:r>
          </a:p>
          <a:p>
            <a:r>
              <a:rPr lang="en-US" smtClean="0"/>
              <a:t>BUFFERING AGENTS</a:t>
            </a:r>
          </a:p>
          <a:p>
            <a:r>
              <a:rPr lang="en-US" smtClean="0"/>
              <a:t>PRESERVATIVES</a:t>
            </a:r>
          </a:p>
          <a:p>
            <a:r>
              <a:rPr lang="en-US" smtClean="0"/>
              <a:t>HARDENERS</a:t>
            </a:r>
          </a:p>
          <a:p>
            <a:r>
              <a:rPr lang="en-US" smtClean="0"/>
              <a:t>SEQUESTERING AGENTS</a:t>
            </a:r>
          </a:p>
          <a:p>
            <a:r>
              <a:rPr lang="en-US" smtClean="0"/>
              <a:t>SOLVENT</a:t>
            </a:r>
          </a:p>
        </p:txBody>
      </p:sp>
    </p:spTree>
    <p:extLst>
      <p:ext uri="{BB962C8B-B14F-4D97-AF65-F5344CB8AC3E}">
        <p14:creationId xmlns:p14="http://schemas.microsoft.com/office/powerpoint/2010/main" val="3883161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98532"/>
            <a:ext cx="8286750" cy="5416550"/>
          </a:xfrm>
          <a:prstGeom prst="rect">
            <a:avLst/>
          </a:prstGeom>
        </p:spPr>
        <p:txBody>
          <a:bodyPr>
            <a:spAutoFit/>
          </a:bodyPr>
          <a:lstStyle/>
          <a:p>
            <a:pPr>
              <a:defRPr/>
            </a:pPr>
            <a:r>
              <a:rPr lang="en-IN" sz="3600" b="1" dirty="0">
                <a:solidFill>
                  <a:schemeClr val="accent3"/>
                </a:solidFill>
              </a:rPr>
              <a:t>FIXER SOLUTION</a:t>
            </a:r>
            <a:endParaRPr lang="en-IN" sz="3600" dirty="0">
              <a:solidFill>
                <a:schemeClr val="accent3"/>
              </a:solidFill>
            </a:endParaRPr>
          </a:p>
          <a:p>
            <a:pPr>
              <a:defRPr/>
            </a:pPr>
            <a:r>
              <a:rPr lang="en-IN" sz="2400" dirty="0"/>
              <a:t>The fixer has four chemical agents: an acidifier, a clearing agent, a hardener, and a preservative. </a:t>
            </a:r>
          </a:p>
          <a:p>
            <a:pPr>
              <a:defRPr/>
            </a:pPr>
            <a:r>
              <a:rPr lang="en-IN" sz="2400" dirty="0"/>
              <a:t>All are mixed with water, which serves as the solvent.</a:t>
            </a:r>
          </a:p>
          <a:p>
            <a:pPr>
              <a:defRPr/>
            </a:pPr>
            <a:endParaRPr lang="en-IN" sz="2400" dirty="0"/>
          </a:p>
          <a:p>
            <a:pPr>
              <a:defRPr/>
            </a:pPr>
            <a:r>
              <a:rPr lang="en-IN" sz="2800" b="1" dirty="0">
                <a:solidFill>
                  <a:schemeClr val="accent3"/>
                </a:solidFill>
              </a:rPr>
              <a:t>Acidifier</a:t>
            </a:r>
            <a:endParaRPr lang="en-IN" sz="2800" dirty="0">
              <a:solidFill>
                <a:schemeClr val="accent3"/>
              </a:solidFill>
            </a:endParaRPr>
          </a:p>
          <a:p>
            <a:pPr>
              <a:buFont typeface="Arial" pitchFamily="34" charset="0"/>
              <a:buChar char="•"/>
              <a:defRPr/>
            </a:pPr>
            <a:r>
              <a:rPr lang="en-IN" sz="2400" b="1" u="sng" dirty="0">
                <a:solidFill>
                  <a:schemeClr val="accent4"/>
                </a:solidFill>
              </a:rPr>
              <a:t>ACETIC ACID</a:t>
            </a:r>
          </a:p>
          <a:p>
            <a:pPr>
              <a:defRPr/>
            </a:pPr>
            <a:endParaRPr lang="en-IN" sz="2400" b="1" u="sng" dirty="0">
              <a:solidFill>
                <a:schemeClr val="accent4"/>
              </a:solidFill>
            </a:endParaRPr>
          </a:p>
          <a:p>
            <a:pPr>
              <a:buFont typeface="Arial" pitchFamily="34" charset="0"/>
              <a:buChar char="•"/>
              <a:defRPr/>
            </a:pPr>
            <a:r>
              <a:rPr lang="en-IN" sz="2400" dirty="0"/>
              <a:t>Neutralizes any alkaline developer that may be carried over from the developing solution  </a:t>
            </a:r>
          </a:p>
          <a:p>
            <a:pPr>
              <a:buFont typeface="Arial" pitchFamily="34" charset="0"/>
              <a:buChar char="•"/>
              <a:defRPr/>
            </a:pPr>
            <a:endParaRPr lang="en-IN" sz="2400" dirty="0"/>
          </a:p>
          <a:p>
            <a:pPr>
              <a:buFont typeface="Arial" pitchFamily="34" charset="0"/>
              <a:buChar char="•"/>
              <a:defRPr/>
            </a:pPr>
            <a:r>
              <a:rPr lang="en-IN" sz="2400" dirty="0"/>
              <a:t>The acidifying action quickly stops development and prevents formation of stains.</a:t>
            </a:r>
          </a:p>
          <a:p>
            <a:pPr>
              <a:defRPr/>
            </a:pP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0"/>
            <a:ext cx="8229600" cy="1066800"/>
          </a:xfrm>
        </p:spPr>
        <p:txBody>
          <a:bodyPr/>
          <a:lstStyle/>
          <a:p>
            <a:pPr marL="484632" fontAlgn="auto">
              <a:spcAft>
                <a:spcPts val="0"/>
              </a:spcAft>
              <a:defRPr/>
            </a:pPr>
            <a:r>
              <a:rPr lang="en-US" dirty="0" smtClean="0">
                <a:solidFill>
                  <a:schemeClr val="accent1">
                    <a:tint val="83000"/>
                    <a:satMod val="150000"/>
                  </a:schemeClr>
                </a:solidFill>
              </a:rPr>
              <a:t>DARKROOM DESIGN</a:t>
            </a:r>
          </a:p>
        </p:txBody>
      </p:sp>
      <p:sp>
        <p:nvSpPr>
          <p:cNvPr id="11267" name="Content Placeholder 1"/>
          <p:cNvSpPr>
            <a:spLocks noGrp="1"/>
          </p:cNvSpPr>
          <p:nvPr>
            <p:ph idx="1"/>
          </p:nvPr>
        </p:nvSpPr>
        <p:spPr/>
        <p:txBody>
          <a:bodyPr/>
          <a:lstStyle/>
          <a:p>
            <a:endParaRPr lang="en-US" smtClean="0"/>
          </a:p>
        </p:txBody>
      </p:sp>
      <p:pic>
        <p:nvPicPr>
          <p:cNvPr id="11268" name="Picture 4" descr="C:\Users\acer\Desktop\radhika pic.jpg"/>
          <p:cNvPicPr>
            <a:picLocks noChangeAspect="1" noChangeArrowheads="1"/>
          </p:cNvPicPr>
          <p:nvPr/>
        </p:nvPicPr>
        <p:blipFill>
          <a:blip r:embed="rId2"/>
          <a:srcRect/>
          <a:stretch>
            <a:fillRect/>
          </a:stretch>
        </p:blipFill>
        <p:spPr bwMode="auto">
          <a:xfrm>
            <a:off x="0" y="1176338"/>
            <a:ext cx="9144000" cy="55292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892480" cy="7171194"/>
          </a:xfrm>
          <a:prstGeom prst="rect">
            <a:avLst/>
          </a:prstGeom>
        </p:spPr>
        <p:txBody>
          <a:bodyPr wrap="square">
            <a:spAutoFit/>
          </a:bodyPr>
          <a:lstStyle/>
          <a:p>
            <a:pPr>
              <a:buFont typeface="Arial" pitchFamily="34" charset="0"/>
              <a:buChar char="•"/>
              <a:defRPr/>
            </a:pPr>
            <a:r>
              <a:rPr lang="en-IN" dirty="0"/>
              <a:t> </a:t>
            </a:r>
            <a:r>
              <a:rPr lang="en-IN" sz="2400" b="1" dirty="0">
                <a:solidFill>
                  <a:schemeClr val="accent1"/>
                </a:solidFill>
              </a:rPr>
              <a:t>Clearing Agent</a:t>
            </a:r>
            <a:endParaRPr lang="en-IN" sz="2400" dirty="0">
              <a:solidFill>
                <a:schemeClr val="accent1"/>
              </a:solidFill>
            </a:endParaRPr>
          </a:p>
          <a:p>
            <a:pPr>
              <a:buFont typeface="Arial" pitchFamily="34" charset="0"/>
              <a:buChar char="•"/>
              <a:defRPr/>
            </a:pPr>
            <a:r>
              <a:rPr lang="en-IN" sz="2400" dirty="0">
                <a:solidFill>
                  <a:schemeClr val="accent1"/>
                </a:solidFill>
              </a:rPr>
              <a:t> </a:t>
            </a:r>
            <a:r>
              <a:rPr lang="en-IN" sz="2400" b="1" u="sng" dirty="0">
                <a:solidFill>
                  <a:schemeClr val="accent1"/>
                </a:solidFill>
              </a:rPr>
              <a:t>SODIUM THIOSULFATE OR AMMONIUM</a:t>
            </a:r>
          </a:p>
          <a:p>
            <a:pPr>
              <a:defRPr/>
            </a:pPr>
            <a:r>
              <a:rPr lang="en-IN" sz="2400" b="1" u="sng" dirty="0">
                <a:solidFill>
                  <a:schemeClr val="accent1"/>
                </a:solidFill>
              </a:rPr>
              <a:t>THIOSULFATE</a:t>
            </a:r>
          </a:p>
          <a:p>
            <a:pPr>
              <a:defRPr/>
            </a:pPr>
            <a:endParaRPr lang="en-IN" sz="2400" dirty="0"/>
          </a:p>
          <a:p>
            <a:pPr>
              <a:buFont typeface="Arial" pitchFamily="34" charset="0"/>
              <a:buChar char="•"/>
              <a:defRPr/>
            </a:pPr>
            <a:r>
              <a:rPr lang="en-IN" sz="2400" dirty="0"/>
              <a:t>The unexposed crystals have of course, been unchanged by the developer</a:t>
            </a:r>
            <a:r>
              <a:rPr lang="en-IN" sz="2400" dirty="0" smtClean="0"/>
              <a:t>.</a:t>
            </a:r>
            <a:endParaRPr lang="en-IN" sz="2400" dirty="0"/>
          </a:p>
          <a:p>
            <a:pPr>
              <a:buFont typeface="Arial" pitchFamily="34" charset="0"/>
              <a:buChar char="•"/>
              <a:defRPr/>
            </a:pPr>
            <a:r>
              <a:rPr lang="en-IN" sz="2400" dirty="0"/>
              <a:t>Unexposed silver bromide crystals will darken on exposure to light and obscure the radiographic image</a:t>
            </a:r>
            <a:r>
              <a:rPr lang="en-IN" sz="2400" dirty="0" smtClean="0"/>
              <a:t>.</a:t>
            </a:r>
          </a:p>
          <a:p>
            <a:pPr>
              <a:buFont typeface="Arial" pitchFamily="34" charset="0"/>
              <a:buChar char="•"/>
              <a:defRPr/>
            </a:pPr>
            <a:r>
              <a:rPr lang="en-IN" sz="2400" dirty="0"/>
              <a:t>Since the </a:t>
            </a:r>
            <a:r>
              <a:rPr lang="en-IN" sz="2400" dirty="0" err="1"/>
              <a:t>gelatin</a:t>
            </a:r>
            <a:r>
              <a:rPr lang="en-IN" sz="2400" dirty="0"/>
              <a:t> is still swollen and porous, the clearing agent dissolves out the unexposed and undeveloped silver bromide emulsion </a:t>
            </a:r>
            <a:r>
              <a:rPr lang="en-IN" sz="2400" u="sng" dirty="0"/>
              <a:t>without</a:t>
            </a:r>
            <a:r>
              <a:rPr lang="en-IN" sz="2400" dirty="0"/>
              <a:t> damage to the silver image</a:t>
            </a:r>
          </a:p>
          <a:p>
            <a:pPr>
              <a:buFont typeface="Arial" pitchFamily="34" charset="0"/>
              <a:buChar char="•"/>
              <a:defRPr/>
            </a:pPr>
            <a:endParaRPr lang="en-IN" sz="2400" dirty="0"/>
          </a:p>
          <a:p>
            <a:pPr>
              <a:buFont typeface="Arial" pitchFamily="34" charset="0"/>
              <a:buChar char="•"/>
              <a:defRPr/>
            </a:pPr>
            <a:r>
              <a:rPr lang="en-IN" sz="2400" dirty="0"/>
              <a:t>These chemicals are commonly known as </a:t>
            </a:r>
            <a:r>
              <a:rPr lang="en-IN" sz="2400" b="1" u="sng" dirty="0"/>
              <a:t>"hypo." </a:t>
            </a:r>
            <a:endParaRPr lang="en-IN" sz="2400" dirty="0"/>
          </a:p>
          <a:p>
            <a:pPr algn="ctr">
              <a:defRPr/>
            </a:pPr>
            <a:r>
              <a:rPr lang="en-IN" sz="2400" dirty="0"/>
              <a:t>  </a:t>
            </a:r>
            <a:r>
              <a:rPr lang="en-IN" sz="2400" b="1" dirty="0"/>
              <a:t>SODIUM OR AMMONIUM THIOSULFATE   </a:t>
            </a:r>
          </a:p>
          <a:p>
            <a:pPr algn="ctr">
              <a:defRPr/>
            </a:pPr>
            <a:r>
              <a:rPr lang="en-IN" sz="2400" b="1" dirty="0"/>
              <a:t>   + </a:t>
            </a:r>
          </a:p>
          <a:p>
            <a:pPr algn="ctr">
              <a:defRPr/>
            </a:pPr>
            <a:r>
              <a:rPr lang="en-IN" sz="2400" b="1" dirty="0"/>
              <a:t>  SILVER BROMIDE</a:t>
            </a:r>
          </a:p>
          <a:p>
            <a:pPr algn="ctr">
              <a:defRPr/>
            </a:pPr>
            <a:r>
              <a:rPr lang="en-IN" sz="2400" b="1" dirty="0"/>
              <a:t> </a:t>
            </a:r>
          </a:p>
          <a:p>
            <a:pPr algn="ctr">
              <a:defRPr/>
            </a:pPr>
            <a:r>
              <a:rPr lang="en-IN" sz="2400" b="1" dirty="0"/>
              <a:t> SILVER THIOSULFATE</a:t>
            </a:r>
          </a:p>
          <a:p>
            <a:pPr algn="ctr">
              <a:defRPr/>
            </a:pPr>
            <a:r>
              <a:rPr lang="en-IN" sz="2400" dirty="0"/>
              <a:t>(remains in solution)</a:t>
            </a:r>
          </a:p>
        </p:txBody>
      </p:sp>
      <p:sp>
        <p:nvSpPr>
          <p:cNvPr id="3" name="Down Arrow 2"/>
          <p:cNvSpPr/>
          <p:nvPr/>
        </p:nvSpPr>
        <p:spPr>
          <a:xfrm>
            <a:off x="4648200" y="59436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980728"/>
            <a:ext cx="8643938" cy="4647426"/>
          </a:xfrm>
          <a:prstGeom prst="rect">
            <a:avLst/>
          </a:prstGeom>
        </p:spPr>
        <p:txBody>
          <a:bodyPr>
            <a:spAutoFit/>
          </a:bodyPr>
          <a:lstStyle/>
          <a:p>
            <a:pPr>
              <a:defRPr/>
            </a:pPr>
            <a:r>
              <a:rPr lang="en-IN" sz="2800" b="1" dirty="0" smtClean="0">
                <a:solidFill>
                  <a:schemeClr val="accent3"/>
                </a:solidFill>
              </a:rPr>
              <a:t>Hardener</a:t>
            </a:r>
          </a:p>
          <a:p>
            <a:pPr>
              <a:defRPr/>
            </a:pPr>
            <a:endParaRPr lang="en-IN" sz="2800" b="1" dirty="0">
              <a:solidFill>
                <a:schemeClr val="accent3"/>
              </a:solidFill>
            </a:endParaRPr>
          </a:p>
          <a:p>
            <a:pPr>
              <a:buFont typeface="Arial" pitchFamily="34" charset="0"/>
              <a:buChar char="•"/>
              <a:defRPr/>
            </a:pPr>
            <a:r>
              <a:rPr lang="en-IN" sz="2400" b="1" u="sng" dirty="0">
                <a:solidFill>
                  <a:schemeClr val="accent3"/>
                </a:solidFill>
              </a:rPr>
              <a:t> </a:t>
            </a:r>
            <a:r>
              <a:rPr lang="en-IN" sz="2400" b="1" u="sng" dirty="0">
                <a:solidFill>
                  <a:schemeClr val="accent4"/>
                </a:solidFill>
              </a:rPr>
              <a:t>PLATINUM ALUM, CHROME ALUM, OR ALUMINUM</a:t>
            </a:r>
          </a:p>
          <a:p>
            <a:pPr>
              <a:defRPr/>
            </a:pPr>
            <a:r>
              <a:rPr lang="en-IN" sz="2400" b="1" u="sng" dirty="0" smtClean="0">
                <a:solidFill>
                  <a:schemeClr val="accent4"/>
                </a:solidFill>
              </a:rPr>
              <a:t>CHLORIDE</a:t>
            </a:r>
          </a:p>
          <a:p>
            <a:pPr>
              <a:defRPr/>
            </a:pPr>
            <a:endParaRPr lang="en-IN" sz="2400" b="1" u="sng" dirty="0">
              <a:solidFill>
                <a:schemeClr val="accent4"/>
              </a:solidFill>
            </a:endParaRPr>
          </a:p>
          <a:p>
            <a:pPr>
              <a:buFont typeface="Arial" pitchFamily="34" charset="0"/>
              <a:buChar char="•"/>
              <a:defRPr/>
            </a:pPr>
            <a:r>
              <a:rPr lang="en-IN" sz="2400" dirty="0"/>
              <a:t>Decreases the possibility of physical injury to the </a:t>
            </a:r>
            <a:r>
              <a:rPr lang="en-IN" sz="2400" dirty="0" err="1"/>
              <a:t>gelatin</a:t>
            </a:r>
            <a:r>
              <a:rPr lang="en-IN" sz="2400" dirty="0"/>
              <a:t> emulsion. </a:t>
            </a:r>
          </a:p>
          <a:p>
            <a:pPr>
              <a:buFont typeface="Arial" pitchFamily="34" charset="0"/>
              <a:buChar char="•"/>
              <a:defRPr/>
            </a:pPr>
            <a:r>
              <a:rPr lang="en-IN" sz="2400" dirty="0"/>
              <a:t>A swollen emulsion is easily scratched or distorted during the washing and drying process</a:t>
            </a:r>
            <a:r>
              <a:rPr lang="en-IN" sz="2400" dirty="0" smtClean="0"/>
              <a:t>.</a:t>
            </a:r>
            <a:endParaRPr lang="en-IN" sz="2400" dirty="0"/>
          </a:p>
          <a:p>
            <a:pPr>
              <a:buFont typeface="Arial" pitchFamily="34" charset="0"/>
              <a:buChar char="•"/>
              <a:defRPr/>
            </a:pPr>
            <a:r>
              <a:rPr lang="en-IN" sz="2400" dirty="0"/>
              <a:t>The hardener restrains swelling of the </a:t>
            </a:r>
            <a:r>
              <a:rPr lang="en-IN" sz="2400" dirty="0" err="1"/>
              <a:t>gelatin</a:t>
            </a:r>
            <a:r>
              <a:rPr lang="en-IN" sz="2400" dirty="0"/>
              <a:t> and hardens it so that it can withstand the normal effects of processing like preventing further swelling of </a:t>
            </a:r>
            <a:r>
              <a:rPr lang="en-IN" sz="2400" dirty="0" err="1"/>
              <a:t>gelatin</a:t>
            </a:r>
            <a:r>
              <a:rPr lang="en-IN" sz="2400" dirty="0"/>
              <a:t> post fixing</a:t>
            </a:r>
            <a:r>
              <a:rPr lang="en-IN" sz="2400" dirty="0" smtClean="0"/>
              <a:t>.</a:t>
            </a:r>
            <a:endParaRPr lang="en-IN" sz="2800" dirty="0">
              <a:solidFill>
                <a:schemeClr val="accent3"/>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80728"/>
            <a:ext cx="8229600" cy="5343872"/>
          </a:xfrm>
        </p:spPr>
        <p:txBody>
          <a:bodyPr>
            <a:normAutofit/>
          </a:bodyPr>
          <a:lstStyle/>
          <a:p>
            <a:pPr>
              <a:defRPr/>
            </a:pPr>
            <a:r>
              <a:rPr lang="en-IN" sz="3200" b="1" dirty="0">
                <a:solidFill>
                  <a:schemeClr val="accent3"/>
                </a:solidFill>
              </a:rPr>
              <a:t>Preservative</a:t>
            </a:r>
          </a:p>
          <a:p>
            <a:pPr>
              <a:buFont typeface="Arial" pitchFamily="34" charset="0"/>
              <a:buChar char="•"/>
              <a:defRPr/>
            </a:pPr>
            <a:r>
              <a:rPr lang="en-IN" sz="2800" b="1" u="sng" dirty="0">
                <a:solidFill>
                  <a:schemeClr val="accent4"/>
                </a:solidFill>
              </a:rPr>
              <a:t>SODIUM </a:t>
            </a:r>
            <a:r>
              <a:rPr lang="en-IN" sz="2800" b="1" u="sng" dirty="0" smtClean="0">
                <a:solidFill>
                  <a:schemeClr val="accent4"/>
                </a:solidFill>
              </a:rPr>
              <a:t>SULFITE</a:t>
            </a:r>
            <a:endParaRPr lang="en-IN" sz="2800" b="1" u="sng" dirty="0">
              <a:solidFill>
                <a:schemeClr val="accent4"/>
              </a:solidFill>
            </a:endParaRPr>
          </a:p>
          <a:p>
            <a:pPr>
              <a:buFont typeface="Arial" pitchFamily="34" charset="0"/>
              <a:buChar char="•"/>
              <a:defRPr/>
            </a:pPr>
            <a:r>
              <a:rPr lang="en-IN" sz="2800" dirty="0"/>
              <a:t>prevents decomposition of the clearing agent </a:t>
            </a:r>
            <a:r>
              <a:rPr lang="en-IN" sz="2800" u="sng" dirty="0"/>
              <a:t>by the acid </a:t>
            </a:r>
            <a:r>
              <a:rPr lang="en-IN" sz="2800" dirty="0"/>
              <a:t>with a resultant precipitation of </a:t>
            </a:r>
            <a:r>
              <a:rPr lang="en-IN" sz="2800" dirty="0" err="1"/>
              <a:t>sulfur</a:t>
            </a:r>
            <a:r>
              <a:rPr lang="en-IN" sz="2800" dirty="0"/>
              <a:t>, as long as normal developing temperatures are maintained. </a:t>
            </a:r>
          </a:p>
          <a:p>
            <a:pPr>
              <a:buFont typeface="Arial" pitchFamily="34" charset="0"/>
              <a:buChar char="•"/>
              <a:defRPr/>
            </a:pPr>
            <a:endParaRPr lang="en-IN" sz="2800" dirty="0"/>
          </a:p>
          <a:p>
            <a:pPr>
              <a:buFont typeface="Arial" pitchFamily="34" charset="0"/>
              <a:buChar char="•"/>
              <a:defRPr/>
            </a:pPr>
            <a:r>
              <a:rPr lang="en-IN" sz="2800" dirty="0"/>
              <a:t>It assists in clearing the film and prevents the residual developer carried over in the film from oxidizing and </a:t>
            </a:r>
            <a:r>
              <a:rPr lang="en-IN" sz="2800" dirty="0" err="1"/>
              <a:t>discoloring</a:t>
            </a:r>
            <a:r>
              <a:rPr lang="en-IN" sz="2800" dirty="0"/>
              <a:t> the fixing bath</a:t>
            </a:r>
          </a:p>
          <a:p>
            <a:endParaRPr lang="en-US" dirty="0"/>
          </a:p>
        </p:txBody>
      </p:sp>
    </p:spTree>
    <p:extLst>
      <p:ext uri="{BB962C8B-B14F-4D97-AF65-F5344CB8AC3E}">
        <p14:creationId xmlns:p14="http://schemas.microsoft.com/office/powerpoint/2010/main" val="2056755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fontAlgn="auto">
              <a:spcAft>
                <a:spcPts val="0"/>
              </a:spcAft>
              <a:defRPr/>
            </a:pPr>
            <a:r>
              <a:rPr lang="en-US" dirty="0" smtClean="0"/>
              <a:t>FIXER CONT..</a:t>
            </a:r>
            <a:endParaRPr lang="en-US" dirty="0"/>
          </a:p>
        </p:txBody>
      </p:sp>
      <p:sp>
        <p:nvSpPr>
          <p:cNvPr id="75779" name="Content Placeholder 2"/>
          <p:cNvSpPr>
            <a:spLocks noGrp="1"/>
          </p:cNvSpPr>
          <p:nvPr>
            <p:ph idx="1"/>
          </p:nvPr>
        </p:nvSpPr>
        <p:spPr>
          <a:xfrm>
            <a:off x="914400" y="1828800"/>
            <a:ext cx="7772400" cy="4572000"/>
          </a:xfrm>
        </p:spPr>
        <p:txBody>
          <a:bodyPr>
            <a:normAutofit/>
          </a:bodyPr>
          <a:lstStyle/>
          <a:p>
            <a:r>
              <a:rPr lang="en-US" b="1" u="sng" smtClean="0"/>
              <a:t>BUFFER</a:t>
            </a:r>
          </a:p>
          <a:p>
            <a:pPr>
              <a:buFont typeface="Wingdings" pitchFamily="2" charset="2"/>
              <a:buNone/>
            </a:pPr>
            <a:r>
              <a:rPr lang="en-US" smtClean="0"/>
              <a:t>     -ACETATE</a:t>
            </a:r>
          </a:p>
          <a:p>
            <a:pPr>
              <a:buFont typeface="Wingdings" pitchFamily="2" charset="2"/>
              <a:buNone/>
            </a:pPr>
            <a:r>
              <a:rPr lang="en-US" smtClean="0"/>
              <a:t>    -CORRECTS PH </a:t>
            </a:r>
          </a:p>
          <a:p>
            <a:pPr>
              <a:buFont typeface="Wingdings" pitchFamily="2" charset="2"/>
              <a:buNone/>
            </a:pPr>
            <a:endParaRPr lang="en-US" smtClean="0"/>
          </a:p>
          <a:p>
            <a:r>
              <a:rPr lang="en-US" b="1" u="sng" smtClean="0"/>
              <a:t>SEQUESTERING AGENT</a:t>
            </a:r>
          </a:p>
          <a:p>
            <a:pPr>
              <a:buFont typeface="Wingdings" pitchFamily="2" charset="2"/>
              <a:buNone/>
            </a:pPr>
            <a:r>
              <a:rPr lang="en-US" smtClean="0"/>
              <a:t>     REMOVES ALUMINIUM IONS</a:t>
            </a:r>
          </a:p>
          <a:p>
            <a:endParaRPr lang="en-US" smtClean="0"/>
          </a:p>
          <a:p>
            <a:r>
              <a:rPr lang="en-US" b="1" u="sng" smtClean="0"/>
              <a:t>SOLVENT</a:t>
            </a:r>
          </a:p>
          <a:p>
            <a:pPr>
              <a:buFont typeface="Wingdings" pitchFamily="2" charset="2"/>
              <a:buNone/>
            </a:pPr>
            <a:r>
              <a:rPr lang="en-US" smtClean="0"/>
              <a:t>     WATER DISSOLVES OTHER COMPONENTS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251520" y="1268760"/>
            <a:ext cx="8786812" cy="4894262"/>
          </a:xfrm>
          <a:prstGeom prst="rect">
            <a:avLst/>
          </a:prstGeom>
          <a:noFill/>
          <a:ln w="9525">
            <a:noFill/>
            <a:miter lim="800000"/>
            <a:headEnd/>
            <a:tailEnd/>
          </a:ln>
        </p:spPr>
        <p:txBody>
          <a:bodyPr>
            <a:spAutoFit/>
          </a:bodyPr>
          <a:lstStyle/>
          <a:p>
            <a:pPr>
              <a:buFont typeface="Arial" charset="0"/>
              <a:buChar char="•"/>
            </a:pPr>
            <a:r>
              <a:rPr lang="en-IN" sz="2400" b="1" dirty="0"/>
              <a:t>WASHING PROCESS</a:t>
            </a:r>
            <a:endParaRPr lang="en-IN" sz="2400" dirty="0"/>
          </a:p>
          <a:p>
            <a:pPr>
              <a:buFont typeface="Arial" charset="0"/>
              <a:buChar char="•"/>
            </a:pPr>
            <a:r>
              <a:rPr lang="en-IN" sz="2400" dirty="0"/>
              <a:t>Proper washing ensures the permanence of radiographs.</a:t>
            </a:r>
          </a:p>
          <a:p>
            <a:pPr>
              <a:buFont typeface="Arial" charset="0"/>
              <a:buChar char="•"/>
            </a:pPr>
            <a:r>
              <a:rPr lang="en-IN" sz="2400" dirty="0"/>
              <a:t> The object being to remove residual chemicals and silver salts from the film.</a:t>
            </a:r>
          </a:p>
          <a:p>
            <a:pPr>
              <a:buFont typeface="Arial" charset="0"/>
              <a:buChar char="•"/>
            </a:pPr>
            <a:r>
              <a:rPr lang="en-IN" sz="2400" dirty="0"/>
              <a:t> If these are not removed, the image will </a:t>
            </a:r>
            <a:r>
              <a:rPr lang="en-IN" sz="2400" dirty="0" err="1"/>
              <a:t>discolor</a:t>
            </a:r>
            <a:r>
              <a:rPr lang="en-IN" sz="2400" dirty="0"/>
              <a:t> or fade, eventually stain (</a:t>
            </a:r>
            <a:r>
              <a:rPr lang="en-IN" sz="2400" b="1" u="sng" dirty="0"/>
              <a:t>brown stain of silver </a:t>
            </a:r>
            <a:r>
              <a:rPr lang="en-IN" sz="2400" b="1" u="sng" dirty="0" err="1"/>
              <a:t>sulfide</a:t>
            </a:r>
            <a:r>
              <a:rPr lang="en-IN" sz="2400" dirty="0"/>
              <a:t>), and the entire film may deteriorate. </a:t>
            </a:r>
          </a:p>
          <a:p>
            <a:pPr>
              <a:buFont typeface="Arial" charset="0"/>
              <a:buChar char="•"/>
            </a:pPr>
            <a:r>
              <a:rPr lang="en-IN" sz="2400" dirty="0"/>
              <a:t>This is especially true when the radiographs are stored under conditions of high temperature and humidity.</a:t>
            </a:r>
          </a:p>
          <a:p>
            <a:pPr>
              <a:buFont typeface="Arial" charset="0"/>
              <a:buChar char="•"/>
            </a:pPr>
            <a:r>
              <a:rPr lang="en-IN" sz="2400" dirty="0"/>
              <a:t> As the fixing solution nears the exhaustion point, the concentration of silver salts becomes so high that the washing process should be more thorough at this time.</a:t>
            </a:r>
          </a:p>
          <a:p>
            <a:pPr>
              <a:buFont typeface="Arial" charset="0"/>
              <a:buChar char="•"/>
            </a:pPr>
            <a:endParaRPr lang="en-IN"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ChangeArrowheads="1"/>
          </p:cNvSpPr>
          <p:nvPr/>
        </p:nvSpPr>
        <p:spPr bwMode="auto">
          <a:xfrm>
            <a:off x="365448" y="1556792"/>
            <a:ext cx="8527032" cy="4448013"/>
          </a:xfrm>
          <a:prstGeom prst="rect">
            <a:avLst/>
          </a:prstGeom>
          <a:noFill/>
          <a:ln w="9525">
            <a:noFill/>
            <a:miter lim="800000"/>
            <a:headEnd/>
            <a:tailEnd/>
          </a:ln>
        </p:spPr>
        <p:txBody>
          <a:bodyPr wrap="square">
            <a:spAutoFit/>
          </a:bodyPr>
          <a:lstStyle/>
          <a:p>
            <a:pPr>
              <a:lnSpc>
                <a:spcPct val="150000"/>
              </a:lnSpc>
              <a:buFont typeface="Arial" charset="0"/>
              <a:buChar char="•"/>
            </a:pPr>
            <a:r>
              <a:rPr lang="en-IN" sz="3200" u="sng" dirty="0"/>
              <a:t>Normally x-ray films are washed in running water circulated so that the entire emulsion area and every portion of the wash tank receive frequent changes. </a:t>
            </a:r>
            <a:r>
              <a:rPr lang="en-IN" sz="3200" dirty="0"/>
              <a:t>In tank </a:t>
            </a:r>
            <a:r>
              <a:rPr lang="en-IN" sz="3200" dirty="0" err="1"/>
              <a:t>processing,the</a:t>
            </a:r>
            <a:r>
              <a:rPr lang="en-IN" sz="3200" dirty="0"/>
              <a:t> bar of the hanger and the top clips should always be covered by the water.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fontAlgn="auto">
              <a:spcAft>
                <a:spcPts val="0"/>
              </a:spcAft>
              <a:defRPr/>
            </a:pPr>
            <a:r>
              <a:rPr lang="en-US" dirty="0" smtClean="0"/>
              <a:t>DEVELOPING X RAY FILM</a:t>
            </a:r>
            <a:endParaRPr lang="en-US" dirty="0"/>
          </a:p>
        </p:txBody>
      </p:sp>
      <p:sp>
        <p:nvSpPr>
          <p:cNvPr id="81923" name="Content Placeholder 2"/>
          <p:cNvSpPr>
            <a:spLocks noGrp="1"/>
          </p:cNvSpPr>
          <p:nvPr>
            <p:ph idx="1"/>
          </p:nvPr>
        </p:nvSpPr>
        <p:spPr/>
        <p:txBody>
          <a:bodyPr/>
          <a:lstStyle/>
          <a:p>
            <a:r>
              <a:rPr lang="en-US" smtClean="0"/>
              <a:t>PROCESSING SOLUTION STIRRED BEFORE PROCESSING</a:t>
            </a:r>
          </a:p>
          <a:p>
            <a:r>
              <a:rPr lang="en-US" smtClean="0"/>
              <a:t>FILM PLACED IN SOLUTION AND AGITATED BRIEFLY TO REMOVE BUBBLES</a:t>
            </a:r>
          </a:p>
          <a:p>
            <a:r>
              <a:rPr lang="en-US" smtClean="0"/>
              <a:t>FILM LEFT IN DEVELOPER FOR 5 MIN AT 68</a:t>
            </a:r>
            <a:r>
              <a:rPr lang="en-US" sz="3200" smtClean="0"/>
              <a:t> º F</a:t>
            </a:r>
            <a:r>
              <a:rPr lang="en-US" smtClean="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t>RELATION BETWEEN TEMP AND DEVELOPING</a:t>
            </a:r>
            <a:endParaRPr lang="en-US" dirty="0"/>
          </a:p>
        </p:txBody>
      </p:sp>
      <p:sp>
        <p:nvSpPr>
          <p:cNvPr id="82947" name="Content Placeholder 2"/>
          <p:cNvSpPr>
            <a:spLocks noGrp="1"/>
          </p:cNvSpPr>
          <p:nvPr>
            <p:ph idx="1"/>
          </p:nvPr>
        </p:nvSpPr>
        <p:spPr/>
        <p:txBody>
          <a:bodyPr/>
          <a:lstStyle/>
          <a:p>
            <a:r>
              <a:rPr lang="en-US" smtClean="0"/>
              <a:t>BELOW 60</a:t>
            </a:r>
            <a:r>
              <a:rPr lang="en-US" sz="3200" smtClean="0"/>
              <a:t> º F </a:t>
            </a:r>
            <a:r>
              <a:rPr lang="en-US" smtClean="0"/>
              <a:t>- CHEMICALS ARE SLUGGISH CAUSING POOR DEVELOPING AND FIXING</a:t>
            </a:r>
          </a:p>
          <a:p>
            <a:endParaRPr lang="en-US" smtClean="0"/>
          </a:p>
          <a:p>
            <a:r>
              <a:rPr lang="en-US" smtClean="0"/>
              <a:t>ABOVE 75</a:t>
            </a:r>
            <a:r>
              <a:rPr lang="en-US" sz="3200" smtClean="0"/>
              <a:t> º F </a:t>
            </a:r>
            <a:r>
              <a:rPr lang="en-US" smtClean="0"/>
              <a:t>-CHEMICALS WORK TOO RAPIDLY CAUSING FOGGING AND SWELLING OF EMULSION</a:t>
            </a:r>
          </a:p>
          <a:p>
            <a:pPr>
              <a:buFont typeface="Wingdings" pitchFamily="2" charset="2"/>
              <a:buNone/>
            </a:pPr>
            <a:endParaRPr 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t>FORMS OF DEVELOPING CHEMICALS</a:t>
            </a:r>
            <a:endParaRPr lang="en-US" dirty="0"/>
          </a:p>
        </p:txBody>
      </p:sp>
      <p:sp>
        <p:nvSpPr>
          <p:cNvPr id="83971" name="Content Placeholder 2"/>
          <p:cNvSpPr>
            <a:spLocks noGrp="1"/>
          </p:cNvSpPr>
          <p:nvPr>
            <p:ph idx="1"/>
          </p:nvPr>
        </p:nvSpPr>
        <p:spPr>
          <a:xfrm>
            <a:off x="914400" y="2286000"/>
            <a:ext cx="7772400" cy="4572000"/>
          </a:xfrm>
        </p:spPr>
        <p:txBody>
          <a:bodyPr/>
          <a:lstStyle/>
          <a:p>
            <a:r>
              <a:rPr lang="en-US" smtClean="0"/>
              <a:t>LIQUID- MORE CONVENIENT</a:t>
            </a:r>
          </a:p>
          <a:p>
            <a:pPr>
              <a:buFont typeface="Wingdings" pitchFamily="2" charset="2"/>
              <a:buNone/>
            </a:pPr>
            <a:endParaRPr lang="en-US" smtClean="0"/>
          </a:p>
          <a:p>
            <a:r>
              <a:rPr lang="en-US" smtClean="0"/>
              <a:t>POWDER-MAY DISSEMINATE DUST THROUGH THE ROOM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84995" name="Content Placeholder 2"/>
          <p:cNvSpPr>
            <a:spLocks noGrp="1"/>
          </p:cNvSpPr>
          <p:nvPr>
            <p:ph idx="1"/>
          </p:nvPr>
        </p:nvSpPr>
        <p:spPr/>
        <p:txBody>
          <a:bodyPr/>
          <a:lstStyle/>
          <a:p>
            <a:r>
              <a:rPr lang="en-US" smtClean="0"/>
              <a:t>DEVELOPING SOLUTION MUST BE COVERED WHEN NOT IN USE TO REDUCE OXIDATION</a:t>
            </a:r>
          </a:p>
          <a:p>
            <a:r>
              <a:rPr lang="en-US" smtClean="0"/>
              <a:t>REPLACED EVERY 3 MONTHS AS GELATIN SLUDGE AND IMPURITIES ACCUMULATE</a:t>
            </a:r>
          </a:p>
          <a:p>
            <a:r>
              <a:rPr lang="en-US" smtClean="0"/>
              <a:t>IT FIRST TURNS YELLOW, THEN BROWN(INDICATES EXHAUSTION)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4877A8D-DCC4-47C0-87F8-E1FA2101F6EB}" type="slidenum">
              <a:rPr lang="en-US">
                <a:solidFill>
                  <a:srgbClr val="C0B9C7"/>
                </a:solidFill>
              </a:rPr>
              <a:pPr/>
              <a:t>7</a:t>
            </a:fld>
            <a:endParaRPr lang="en-US">
              <a:solidFill>
                <a:srgbClr val="C0B9C7"/>
              </a:solidFill>
            </a:endParaRPr>
          </a:p>
        </p:txBody>
      </p:sp>
      <p:sp>
        <p:nvSpPr>
          <p:cNvPr id="16387" name="Rectangle 3"/>
          <p:cNvSpPr>
            <a:spLocks noGrp="1" noChangeArrowheads="1"/>
          </p:cNvSpPr>
          <p:nvPr>
            <p:ph idx="4294967295"/>
          </p:nvPr>
        </p:nvSpPr>
        <p:spPr>
          <a:xfrm>
            <a:off x="0" y="930275"/>
            <a:ext cx="8229600" cy="4525963"/>
          </a:xfrm>
        </p:spPr>
        <p:txBody>
          <a:bodyPr>
            <a:normAutofit fontScale="92500"/>
          </a:bodyPr>
          <a:lstStyle/>
          <a:p>
            <a:pPr marL="411480" indent="-274320" fontAlgn="auto">
              <a:spcAft>
                <a:spcPts val="0"/>
              </a:spcAft>
              <a:buFontTx/>
              <a:buNone/>
              <a:defRPr/>
            </a:pPr>
            <a:endParaRPr lang="en-US" smtClean="0">
              <a:solidFill>
                <a:srgbClr val="000000"/>
              </a:solidFill>
            </a:endParaRPr>
          </a:p>
          <a:p>
            <a:pPr marL="411480" indent="-274320" fontAlgn="auto">
              <a:spcAft>
                <a:spcPts val="0"/>
              </a:spcAft>
              <a:buFont typeface="Wingdings"/>
              <a:buChar char=""/>
              <a:defRPr/>
            </a:pPr>
            <a:r>
              <a:rPr lang="en-US" sz="3600" smtClean="0"/>
              <a:t>Decided during planning of the department.</a:t>
            </a:r>
          </a:p>
          <a:p>
            <a:pPr marL="411480" indent="-274320" fontAlgn="auto">
              <a:spcAft>
                <a:spcPts val="0"/>
              </a:spcAft>
              <a:buFont typeface="Wingdings"/>
              <a:buChar char=""/>
              <a:defRPr/>
            </a:pPr>
            <a:r>
              <a:rPr lang="en-US" sz="3600" smtClean="0"/>
              <a:t>Convenient placement in relation to radiographic room</a:t>
            </a:r>
          </a:p>
          <a:p>
            <a:pPr marL="411480" indent="-274320" fontAlgn="auto">
              <a:spcAft>
                <a:spcPts val="0"/>
              </a:spcAft>
              <a:buFont typeface="Wingdings"/>
              <a:buChar char=""/>
              <a:defRPr/>
            </a:pPr>
            <a:r>
              <a:rPr lang="en-US" sz="3600" smtClean="0"/>
              <a:t>No windows to make the room light proof.</a:t>
            </a:r>
          </a:p>
          <a:p>
            <a:pPr marL="411480" indent="-274320" fontAlgn="auto">
              <a:spcAft>
                <a:spcPts val="0"/>
              </a:spcAft>
              <a:buFont typeface="Wingdings"/>
              <a:buChar char=""/>
              <a:defRPr/>
            </a:pPr>
            <a:r>
              <a:rPr lang="en-US" sz="3600" smtClean="0"/>
              <a:t>Readily accessible to plumbing and electric service.</a:t>
            </a:r>
          </a:p>
        </p:txBody>
      </p:sp>
      <p:sp>
        <p:nvSpPr>
          <p:cNvPr id="12292" name="Text Box 7"/>
          <p:cNvSpPr txBox="1">
            <a:spLocks noChangeArrowheads="1"/>
          </p:cNvSpPr>
          <p:nvPr/>
        </p:nvSpPr>
        <p:spPr bwMode="auto">
          <a:xfrm>
            <a:off x="304800" y="4025900"/>
            <a:ext cx="254000" cy="1016000"/>
          </a:xfrm>
          <a:prstGeom prst="rect">
            <a:avLst/>
          </a:prstGeom>
          <a:noFill/>
          <a:ln w="9525">
            <a:noFill/>
            <a:miter lim="800000"/>
            <a:headEnd/>
            <a:tailEnd/>
          </a:ln>
        </p:spPr>
        <p:txBody>
          <a:bodyPr wrap="none">
            <a:spAutoFit/>
          </a:bodyPr>
          <a:lstStyle/>
          <a:p>
            <a:endParaRPr lang="en-US" sz="2400">
              <a:solidFill>
                <a:srgbClr val="000000"/>
              </a:solidFill>
              <a:latin typeface="Comic Sans MS" pitchFamily="66" charset="0"/>
              <a:cs typeface="Arial" charset="0"/>
            </a:endParaRPr>
          </a:p>
          <a:p>
            <a:r>
              <a:rPr lang="en-US">
                <a:solidFill>
                  <a:srgbClr val="000000"/>
                </a:solidFill>
                <a:latin typeface="Comic Sans MS" pitchFamily="66" charset="0"/>
                <a:cs typeface="Arial" charset="0"/>
              </a:rPr>
              <a:t> </a:t>
            </a:r>
          </a:p>
          <a:p>
            <a:r>
              <a:rPr lang="en-US">
                <a:solidFill>
                  <a:srgbClr val="000000"/>
                </a:solidFill>
                <a:latin typeface="Comic Sans MS" pitchFamily="66" charset="0"/>
                <a:cs typeface="Arial" charset="0"/>
              </a:rPr>
              <a:t> </a:t>
            </a:r>
          </a:p>
        </p:txBody>
      </p:sp>
      <p:sp>
        <p:nvSpPr>
          <p:cNvPr id="4104" name="Text Box 8"/>
          <p:cNvSpPr txBox="1">
            <a:spLocks noChangeArrowheads="1"/>
          </p:cNvSpPr>
          <p:nvPr/>
        </p:nvSpPr>
        <p:spPr bwMode="auto">
          <a:xfrm>
            <a:off x="533400" y="457200"/>
            <a:ext cx="2792413" cy="708025"/>
          </a:xfrm>
          <a:prstGeom prst="rect">
            <a:avLst/>
          </a:prstGeom>
          <a:noFill/>
          <a:ln w="9525">
            <a:noFill/>
            <a:miter lim="800000"/>
            <a:headEnd/>
            <a:tailEnd/>
          </a:ln>
          <a:effectLst/>
        </p:spPr>
        <p:txBody>
          <a:bodyPr wrap="none">
            <a:spAutoFit/>
          </a:bodyPr>
          <a:lstStyle/>
          <a:p>
            <a:pPr>
              <a:defRPr/>
            </a:pPr>
            <a:r>
              <a:rPr lang="en-US" sz="4000" b="1" dirty="0">
                <a:solidFill>
                  <a:schemeClr val="accent1"/>
                </a:solidFill>
                <a:effectLst>
                  <a:outerShdw blurRad="38100" dist="38100" dir="2700000" algn="tl">
                    <a:srgbClr val="69676D"/>
                  </a:outerShdw>
                </a:effectLst>
                <a:latin typeface="Century Gothic" pitchFamily="34" charset="0"/>
                <a:cs typeface="Arial" charset="0"/>
              </a:rPr>
              <a:t>LOCATION</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86019" name="Content Placeholder 2"/>
          <p:cNvSpPr>
            <a:spLocks noGrp="1"/>
          </p:cNvSpPr>
          <p:nvPr>
            <p:ph idx="1"/>
          </p:nvPr>
        </p:nvSpPr>
        <p:spPr/>
        <p:txBody>
          <a:bodyPr/>
          <a:lstStyle/>
          <a:p>
            <a:r>
              <a:rPr lang="en-US" smtClean="0"/>
              <a:t>FILM QUICKLY REMOVED FROM DEVELOPER IN 1 MOTION AND AND PLACED IN POST DEVELOPER WATER RINSE</a:t>
            </a:r>
          </a:p>
          <a:p>
            <a:r>
              <a:rPr lang="en-US" smtClean="0"/>
              <a:t>DRIPPING BACK OF SOLUTION IN DEVELOPER TANK SHOULD BE AVOIDED</a:t>
            </a:r>
          </a:p>
          <a:p>
            <a:endParaRPr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285860"/>
            <a:ext cx="8215370" cy="1143000"/>
          </a:xfrm>
        </p:spPr>
        <p:txBody>
          <a:bodyPr>
            <a:normAutofit fontScale="90000"/>
          </a:bodyPr>
          <a:lstStyle/>
          <a:p>
            <a:pPr fontAlgn="auto">
              <a:spcAft>
                <a:spcPts val="0"/>
              </a:spcAft>
              <a:defRPr/>
            </a:pPr>
            <a:r>
              <a:rPr lang="en-US" dirty="0" smtClean="0"/>
              <a:t>CLEARING AND FIXING X RAY FILM</a:t>
            </a:r>
            <a:br>
              <a:rPr lang="en-US" dirty="0" smtClean="0"/>
            </a:br>
            <a:endParaRPr lang="en-US" dirty="0"/>
          </a:p>
        </p:txBody>
      </p:sp>
      <p:sp>
        <p:nvSpPr>
          <p:cNvPr id="87043" name="Content Placeholder 2"/>
          <p:cNvSpPr>
            <a:spLocks noGrp="1"/>
          </p:cNvSpPr>
          <p:nvPr>
            <p:ph idx="1"/>
          </p:nvPr>
        </p:nvSpPr>
        <p:spPr/>
        <p:txBody>
          <a:bodyPr/>
          <a:lstStyle/>
          <a:p>
            <a:pPr lvl="3">
              <a:buFont typeface="Wingdings 3" pitchFamily="18" charset="2"/>
              <a:buNone/>
            </a:pPr>
            <a:endParaRPr lang="en-US" sz="3600" smtClean="0"/>
          </a:p>
          <a:p>
            <a:pPr lvl="3"/>
            <a:r>
              <a:rPr lang="en-US" sz="3600" smtClean="0"/>
              <a:t>15 SEC</a:t>
            </a:r>
          </a:p>
          <a:p>
            <a:pPr lvl="3"/>
            <a:r>
              <a:rPr lang="en-US" sz="3600" smtClean="0"/>
              <a:t>AGITATED TO AVOID STREAKING AND STAINING OF X RAY</a:t>
            </a:r>
          </a:p>
          <a:p>
            <a:pPr lvl="3"/>
            <a:r>
              <a:rPr lang="en-US" sz="3600" smtClean="0"/>
              <a:t>68 F</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t>FINAL WASHING</a:t>
            </a:r>
            <a:br>
              <a:rPr lang="en-US" dirty="0" smtClean="0"/>
            </a:br>
            <a:endParaRPr lang="en-US" dirty="0"/>
          </a:p>
        </p:txBody>
      </p:sp>
      <p:sp>
        <p:nvSpPr>
          <p:cNvPr id="88067" name="Content Placeholder 2"/>
          <p:cNvSpPr>
            <a:spLocks noGrp="1"/>
          </p:cNvSpPr>
          <p:nvPr>
            <p:ph idx="1"/>
          </p:nvPr>
        </p:nvSpPr>
        <p:spPr>
          <a:xfrm>
            <a:off x="457200" y="1935480"/>
            <a:ext cx="8507288" cy="4389120"/>
          </a:xfrm>
        </p:spPr>
        <p:txBody>
          <a:bodyPr/>
          <a:lstStyle/>
          <a:p>
            <a:r>
              <a:rPr lang="en-US" dirty="0" smtClean="0"/>
              <a:t>RUNNING WATER AT 68 F</a:t>
            </a:r>
          </a:p>
          <a:p>
            <a:r>
              <a:rPr lang="en-US" dirty="0" smtClean="0"/>
              <a:t>ADEQUATE WASHING PREVENTS DISCOLORATION</a:t>
            </a:r>
          </a:p>
          <a:p>
            <a:r>
              <a:rPr lang="en-US" dirty="0" smtClean="0"/>
              <a:t>20 TO 30 MIN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p:cNvSpPr>
          <p:nvPr>
            <p:ph type="title"/>
          </p:nvPr>
        </p:nvSpPr>
        <p:spPr/>
        <p:txBody>
          <a:bodyPr/>
          <a:lstStyle/>
          <a:p>
            <a:pPr marL="484632" fontAlgn="auto">
              <a:spcAft>
                <a:spcPts val="0"/>
              </a:spcAft>
              <a:defRPr/>
            </a:pPr>
            <a:endParaRPr lang="en-US" smtClean="0">
              <a:solidFill>
                <a:schemeClr val="accent1">
                  <a:tint val="83000"/>
                  <a:satMod val="150000"/>
                </a:schemeClr>
              </a:solidFill>
            </a:endParaRPr>
          </a:p>
        </p:txBody>
      </p:sp>
      <p:sp>
        <p:nvSpPr>
          <p:cNvPr id="89091" name="Rectangle 3"/>
          <p:cNvSpPr>
            <a:spLocks noGrp="1"/>
          </p:cNvSpPr>
          <p:nvPr>
            <p:ph idx="1"/>
          </p:nvPr>
        </p:nvSpPr>
        <p:spPr>
          <a:xfrm>
            <a:off x="457200" y="1676400"/>
            <a:ext cx="8229600" cy="4572000"/>
          </a:xfrm>
        </p:spPr>
        <p:txBody>
          <a:bodyPr/>
          <a:lstStyle/>
          <a:p>
            <a:pPr>
              <a:buFontTx/>
              <a:buNone/>
            </a:pPr>
            <a:r>
              <a:rPr lang="en-US" sz="4000" b="1" smtClean="0">
                <a:solidFill>
                  <a:schemeClr val="accent1"/>
                </a:solidFill>
              </a:rPr>
              <a:t>VENTILATION</a:t>
            </a:r>
          </a:p>
          <a:p>
            <a:r>
              <a:rPr lang="en-US" sz="3600" smtClean="0"/>
              <a:t>Air condition is the preferred method.</a:t>
            </a:r>
          </a:p>
          <a:p>
            <a:r>
              <a:rPr lang="en-US" sz="3600" smtClean="0"/>
              <a:t>In a small dark room exhaust fan may be used.</a:t>
            </a:r>
          </a:p>
          <a:p>
            <a:pPr>
              <a:buFontTx/>
              <a:buNone/>
            </a:pPr>
            <a:endParaRPr lang="en-US" sz="3600" smtClean="0"/>
          </a:p>
          <a:p>
            <a:endParaRPr lang="en-US" smtClean="0"/>
          </a:p>
        </p:txBody>
      </p:sp>
      <p:sp>
        <p:nvSpPr>
          <p:cNvPr id="8909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B117375-4E16-4F04-BCEE-43DA12069F14}" type="slidenum">
              <a:rPr lang="en-US">
                <a:solidFill>
                  <a:srgbClr val="C0B9C7"/>
                </a:solidFill>
              </a:rPr>
              <a:pPr/>
              <a:t>73</a:t>
            </a:fld>
            <a:endParaRPr lang="en-US">
              <a:solidFill>
                <a:srgbClr val="C0B9C7"/>
              </a:solidFill>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320040"/>
            <a:ext cx="7239000" cy="1143000"/>
          </a:xfrm>
        </p:spPr>
        <p:txBody>
          <a:bodyPr/>
          <a:lstStyle/>
          <a:p>
            <a:pPr marL="484632" fontAlgn="auto">
              <a:spcAft>
                <a:spcPts val="0"/>
              </a:spcAft>
              <a:defRPr/>
            </a:pPr>
            <a:r>
              <a:rPr lang="en-US" smtClean="0">
                <a:solidFill>
                  <a:schemeClr val="accent1">
                    <a:tint val="83000"/>
                    <a:satMod val="150000"/>
                  </a:schemeClr>
                </a:solidFill>
              </a:rPr>
              <a:t>HUMIDITY</a:t>
            </a:r>
          </a:p>
        </p:txBody>
      </p:sp>
      <p:sp>
        <p:nvSpPr>
          <p:cNvPr id="90115" name="Rectangle 3"/>
          <p:cNvSpPr>
            <a:spLocks noGrp="1" noChangeArrowheads="1"/>
          </p:cNvSpPr>
          <p:nvPr>
            <p:ph idx="1"/>
          </p:nvPr>
        </p:nvSpPr>
        <p:spPr/>
        <p:txBody>
          <a:bodyPr/>
          <a:lstStyle/>
          <a:p>
            <a:r>
              <a:rPr lang="en-US" sz="4400" smtClean="0"/>
              <a:t>40-60%</a:t>
            </a:r>
          </a:p>
          <a:p>
            <a:endParaRPr lang="en-US" smtClean="0"/>
          </a:p>
          <a:p>
            <a:r>
              <a:rPr lang="en-US" sz="4000" smtClean="0"/>
              <a:t>&gt; 60%--FILM FOG</a:t>
            </a:r>
          </a:p>
          <a:p>
            <a:r>
              <a:rPr lang="en-US" sz="4000" smtClean="0"/>
              <a:t>&lt;40% STATIC ARTIFACTS</a:t>
            </a: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320040"/>
            <a:ext cx="7239000" cy="1143000"/>
          </a:xfrm>
        </p:spPr>
        <p:txBody>
          <a:bodyPr/>
          <a:lstStyle/>
          <a:p>
            <a:pPr marL="484632" fontAlgn="auto">
              <a:spcAft>
                <a:spcPts val="0"/>
              </a:spcAft>
              <a:defRPr/>
            </a:pPr>
            <a:r>
              <a:rPr lang="en-US" smtClean="0">
                <a:solidFill>
                  <a:schemeClr val="accent1">
                    <a:tint val="83000"/>
                    <a:satMod val="150000"/>
                  </a:schemeClr>
                </a:solidFill>
              </a:rPr>
              <a:t>TEMPERATURE </a:t>
            </a:r>
          </a:p>
        </p:txBody>
      </p:sp>
      <p:sp>
        <p:nvSpPr>
          <p:cNvPr id="91139" name="Rectangle 3"/>
          <p:cNvSpPr>
            <a:spLocks noGrp="1" noChangeArrowheads="1"/>
          </p:cNvSpPr>
          <p:nvPr>
            <p:ph idx="1"/>
          </p:nvPr>
        </p:nvSpPr>
        <p:spPr/>
        <p:txBody>
          <a:bodyPr/>
          <a:lstStyle/>
          <a:p>
            <a:r>
              <a:rPr lang="en-US" sz="3600" smtClean="0"/>
              <a:t>50-70 º F  for film storage– to slow down the aging process of the film</a:t>
            </a: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1143000"/>
          </a:xfrm>
        </p:spPr>
        <p:txBody>
          <a:bodyPr/>
          <a:lstStyle/>
          <a:p>
            <a:pPr fontAlgn="auto">
              <a:spcAft>
                <a:spcPts val="0"/>
              </a:spcAft>
              <a:defRPr/>
            </a:pPr>
            <a:r>
              <a:rPr lang="en-US" dirty="0" smtClean="0">
                <a:solidFill>
                  <a:schemeClr val="tx2">
                    <a:satMod val="200000"/>
                  </a:schemeClr>
                </a:solidFill>
              </a:rPr>
              <a:t>       DRYING DEVICES</a:t>
            </a:r>
            <a:endParaRPr lang="en-US" dirty="0">
              <a:solidFill>
                <a:schemeClr val="tx2">
                  <a:satMod val="200000"/>
                </a:schemeClr>
              </a:solidFill>
            </a:endParaRPr>
          </a:p>
        </p:txBody>
      </p:sp>
      <p:sp>
        <p:nvSpPr>
          <p:cNvPr id="98307" name="Content Placeholder 5"/>
          <p:cNvSpPr>
            <a:spLocks noGrp="1"/>
          </p:cNvSpPr>
          <p:nvPr>
            <p:ph idx="1"/>
          </p:nvPr>
        </p:nvSpPr>
        <p:spPr/>
        <p:txBody>
          <a:bodyPr>
            <a:normAutofit lnSpcReduction="10000"/>
          </a:bodyPr>
          <a:lstStyle/>
          <a:p>
            <a:pPr marL="274320" indent="-274320" fontAlgn="auto">
              <a:spcAft>
                <a:spcPts val="0"/>
              </a:spcAft>
              <a:buFont typeface="Wingdings 2"/>
              <a:buChar char=""/>
              <a:defRPr/>
            </a:pPr>
            <a:r>
              <a:rPr lang="en-US" sz="3600" smtClean="0"/>
              <a:t>Help speed up the drying of films.</a:t>
            </a:r>
          </a:p>
          <a:p>
            <a:pPr marL="274320" indent="-274320" fontAlgn="auto">
              <a:spcAft>
                <a:spcPts val="0"/>
              </a:spcAft>
              <a:buFont typeface="Wingdings 2"/>
              <a:buChar char=""/>
              <a:defRPr/>
            </a:pPr>
            <a:r>
              <a:rPr lang="en-US" sz="3600" smtClean="0"/>
              <a:t>Driers are available as enamel or stainless steel cabinets provided with a heating element and blower fan.</a:t>
            </a:r>
          </a:p>
          <a:p>
            <a:pPr marL="274320" indent="-274320" fontAlgn="auto">
              <a:spcAft>
                <a:spcPts val="0"/>
              </a:spcAft>
              <a:buFont typeface="Wingdings 2"/>
              <a:buChar char=""/>
              <a:defRPr/>
            </a:pPr>
            <a:r>
              <a:rPr lang="en-US" sz="3600" smtClean="0"/>
              <a:t>DRYING TAKES LONGER IF DEVELOPING DONES AT HIGH TEMP DUE TO SWELLING OF THE EMULSION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83C0C81-0713-466E-B226-2A3C14CCA364}" type="slidenum">
              <a:rPr lang="en-US">
                <a:solidFill>
                  <a:srgbClr val="C0B9C7"/>
                </a:solidFill>
              </a:rPr>
              <a:pPr/>
              <a:t>77</a:t>
            </a:fld>
            <a:endParaRPr lang="en-US">
              <a:solidFill>
                <a:srgbClr val="C0B9C7"/>
              </a:solidFill>
            </a:endParaRPr>
          </a:p>
        </p:txBody>
      </p:sp>
      <p:sp>
        <p:nvSpPr>
          <p:cNvPr id="59394" name="Rectangle 2"/>
          <p:cNvSpPr>
            <a:spLocks noGrp="1" noChangeArrowheads="1"/>
          </p:cNvSpPr>
          <p:nvPr>
            <p:ph type="title" idx="4294967295"/>
          </p:nvPr>
        </p:nvSpPr>
        <p:spPr>
          <a:xfrm>
            <a:off x="228600" y="381000"/>
            <a:ext cx="8915400" cy="762000"/>
          </a:xfrm>
        </p:spPr>
        <p:txBody>
          <a:bodyPr>
            <a:normAutofit fontScale="90000"/>
          </a:bodyPr>
          <a:lstStyle/>
          <a:p>
            <a:pPr marL="484632" fontAlgn="auto">
              <a:spcAft>
                <a:spcPts val="0"/>
              </a:spcAft>
              <a:defRPr/>
            </a:pPr>
            <a:r>
              <a:rPr lang="en-US" sz="3600" dirty="0" smtClean="0">
                <a:solidFill>
                  <a:schemeClr val="accent1"/>
                </a:solidFill>
              </a:rPr>
              <a:t> </a:t>
            </a:r>
            <a:r>
              <a:rPr lang="en-US" sz="6000" u="sng" dirty="0" smtClean="0">
                <a:solidFill>
                  <a:schemeClr val="accent1"/>
                </a:solidFill>
              </a:rPr>
              <a:t>FILM FOGS   </a:t>
            </a:r>
          </a:p>
        </p:txBody>
      </p:sp>
      <p:sp>
        <p:nvSpPr>
          <p:cNvPr id="58372" name="Rectangle 3"/>
          <p:cNvSpPr>
            <a:spLocks noGrp="1" noChangeArrowheads="1"/>
          </p:cNvSpPr>
          <p:nvPr>
            <p:ph idx="4294967295"/>
          </p:nvPr>
        </p:nvSpPr>
        <p:spPr>
          <a:xfrm>
            <a:off x="0" y="1066800"/>
            <a:ext cx="7848600" cy="5943600"/>
          </a:xfrm>
        </p:spPr>
        <p:txBody>
          <a:bodyPr>
            <a:normAutofit/>
          </a:bodyPr>
          <a:lstStyle/>
          <a:p>
            <a:pPr marL="448056" indent="-384048" fontAlgn="auto">
              <a:spcAft>
                <a:spcPts val="0"/>
              </a:spcAft>
              <a:buFontTx/>
              <a:buNone/>
              <a:defRPr/>
            </a:pPr>
            <a:r>
              <a:rPr lang="en-US" sz="2800" dirty="0" smtClean="0">
                <a:solidFill>
                  <a:schemeClr val="bg1"/>
                </a:solidFill>
              </a:rPr>
              <a:t> </a:t>
            </a:r>
          </a:p>
          <a:p>
            <a:pPr marL="448056" indent="-384048" fontAlgn="auto">
              <a:spcAft>
                <a:spcPts val="0"/>
              </a:spcAft>
              <a:buFontTx/>
              <a:buNone/>
              <a:defRPr/>
            </a:pPr>
            <a:r>
              <a:rPr lang="en-US" sz="2800" dirty="0">
                <a:solidFill>
                  <a:schemeClr val="bg1"/>
                </a:solidFill>
              </a:rPr>
              <a:t> </a:t>
            </a:r>
            <a:r>
              <a:rPr lang="en-US" sz="2800" dirty="0" smtClean="0">
                <a:solidFill>
                  <a:schemeClr val="bg1"/>
                </a:solidFill>
              </a:rPr>
              <a:t> </a:t>
            </a:r>
            <a:r>
              <a:rPr lang="en-US" sz="2800" dirty="0" smtClean="0"/>
              <a:t>Fog </a:t>
            </a:r>
            <a:r>
              <a:rPr lang="en-US" sz="2800" dirty="0"/>
              <a:t>is </a:t>
            </a:r>
            <a:r>
              <a:rPr lang="en-US" sz="2800" dirty="0" smtClean="0"/>
              <a:t>the generalized darkening of the film which is due to development </a:t>
            </a:r>
            <a:r>
              <a:rPr lang="en-US" sz="2800" dirty="0"/>
              <a:t>of unexposed silver halides crystals that do not contain a latent image. </a:t>
            </a:r>
            <a:endParaRPr lang="en-US" sz="2800" dirty="0" smtClean="0"/>
          </a:p>
          <a:p>
            <a:pPr marL="448056" indent="-384048" fontAlgn="auto">
              <a:spcAft>
                <a:spcPts val="0"/>
              </a:spcAft>
              <a:buFontTx/>
              <a:buNone/>
              <a:defRPr/>
            </a:pPr>
            <a:r>
              <a:rPr lang="en-US" sz="2800" dirty="0"/>
              <a:t> </a:t>
            </a:r>
            <a:r>
              <a:rPr lang="en-US" sz="2800" dirty="0" smtClean="0"/>
              <a:t>  causes </a:t>
            </a:r>
            <a:r>
              <a:rPr lang="en-US" sz="2800" dirty="0"/>
              <a:t>are- </a:t>
            </a:r>
          </a:p>
          <a:p>
            <a:pPr marL="448056" indent="-384048" fontAlgn="auto">
              <a:spcAft>
                <a:spcPts val="0"/>
              </a:spcAft>
              <a:buFont typeface="Wingdings 2"/>
              <a:buChar char=""/>
              <a:defRPr/>
            </a:pPr>
            <a:r>
              <a:rPr lang="en-US" sz="2800" dirty="0"/>
              <a:t>Due to exposure </a:t>
            </a:r>
            <a:r>
              <a:rPr lang="en-US" sz="2800" dirty="0" smtClean="0"/>
              <a:t>to  </a:t>
            </a:r>
            <a:r>
              <a:rPr lang="en-US" sz="2800" dirty="0"/>
              <a:t>light</a:t>
            </a:r>
            <a:r>
              <a:rPr lang="en-US" sz="2800" dirty="0" smtClean="0"/>
              <a:t>.</a:t>
            </a:r>
          </a:p>
          <a:p>
            <a:pPr marL="64008" indent="0" fontAlgn="auto">
              <a:spcAft>
                <a:spcPts val="0"/>
              </a:spcAft>
              <a:buFont typeface="Wingdings 2" pitchFamily="18" charset="2"/>
              <a:buNone/>
              <a:defRPr/>
            </a:pPr>
            <a:endParaRPr lang="en-US" sz="2800" dirty="0"/>
          </a:p>
          <a:p>
            <a:pPr marL="448056" indent="-384048" fontAlgn="auto">
              <a:spcAft>
                <a:spcPts val="0"/>
              </a:spcAft>
              <a:buFont typeface="Wingdings 2"/>
              <a:buChar char=""/>
              <a:defRPr/>
            </a:pPr>
            <a:r>
              <a:rPr lang="en-US" sz="2800" dirty="0"/>
              <a:t>Exposure to x-rays or other radioactive elements.</a:t>
            </a:r>
          </a:p>
          <a:p>
            <a:pPr marL="448056" indent="-384048" fontAlgn="auto">
              <a:spcAft>
                <a:spcPts val="0"/>
              </a:spcAft>
              <a:buFontTx/>
              <a:buNone/>
              <a:defRPr/>
            </a:pPr>
            <a:endParaRPr lang="en-US" sz="2800" dirty="0" smtClean="0">
              <a:solidFill>
                <a:schemeClr val="bg1"/>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sp>
        <p:nvSpPr>
          <p:cNvPr id="3" name="Content Placeholder 2"/>
          <p:cNvSpPr>
            <a:spLocks noGrp="1"/>
          </p:cNvSpPr>
          <p:nvPr>
            <p:ph idx="1"/>
          </p:nvPr>
        </p:nvSpPr>
        <p:spPr/>
        <p:txBody>
          <a:bodyPr>
            <a:normAutofit/>
          </a:bodyPr>
          <a:lstStyle/>
          <a:p>
            <a:pPr marL="448056" indent="-384048" fontAlgn="auto">
              <a:spcAft>
                <a:spcPts val="0"/>
              </a:spcAft>
              <a:buFont typeface="Wingdings 2"/>
              <a:buChar char=""/>
              <a:defRPr/>
            </a:pPr>
            <a:r>
              <a:rPr lang="en-US" sz="3200" dirty="0"/>
              <a:t>Chemical fog :CAUSES: Overdevelopment, development at high temperature, </a:t>
            </a:r>
            <a:r>
              <a:rPr lang="en-US" sz="3200" dirty="0" smtClean="0"/>
              <a:t>deteriorated/oxidized </a:t>
            </a:r>
            <a:r>
              <a:rPr lang="en-US" sz="3200" dirty="0"/>
              <a:t>developer</a:t>
            </a:r>
            <a:r>
              <a:rPr lang="en-US" sz="3200" dirty="0" smtClean="0"/>
              <a:t>.</a:t>
            </a:r>
          </a:p>
          <a:p>
            <a:pPr marL="64008" indent="0" fontAlgn="auto">
              <a:spcAft>
                <a:spcPts val="0"/>
              </a:spcAft>
              <a:buFont typeface="Wingdings 2" pitchFamily="18" charset="2"/>
              <a:buNone/>
              <a:defRPr/>
            </a:pPr>
            <a:endParaRPr lang="en-US" sz="3200" dirty="0"/>
          </a:p>
          <a:p>
            <a:pPr marL="448056" indent="-384048" fontAlgn="auto">
              <a:spcAft>
                <a:spcPts val="0"/>
              </a:spcAft>
              <a:buFont typeface="Wingdings 2"/>
              <a:buChar char=""/>
              <a:defRPr/>
            </a:pPr>
            <a:r>
              <a:rPr lang="en-US" sz="3200" dirty="0"/>
              <a:t>Age fog: Outdated and inadequately stored films.</a:t>
            </a:r>
          </a:p>
          <a:p>
            <a:pPr marL="411480" indent="-27432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8202B04-C230-443B-B4CA-E945973A68CA}" type="slidenum">
              <a:rPr lang="en-US">
                <a:solidFill>
                  <a:srgbClr val="C0B9C7"/>
                </a:solidFill>
              </a:rPr>
              <a:pPr/>
              <a:t>79</a:t>
            </a:fld>
            <a:endParaRPr lang="en-US">
              <a:solidFill>
                <a:srgbClr val="C0B9C7"/>
              </a:solidFill>
            </a:endParaRPr>
          </a:p>
        </p:txBody>
      </p:sp>
      <p:sp>
        <p:nvSpPr>
          <p:cNvPr id="59395" name="Rectangle 2"/>
          <p:cNvSpPr>
            <a:spLocks noGrp="1" noChangeArrowheads="1"/>
          </p:cNvSpPr>
          <p:nvPr>
            <p:ph type="title" idx="4294967295"/>
          </p:nvPr>
        </p:nvSpPr>
        <p:spPr>
          <a:xfrm>
            <a:off x="0" y="381000"/>
            <a:ext cx="7797800" cy="1066800"/>
          </a:xfrm>
        </p:spPr>
        <p:txBody>
          <a:bodyPr/>
          <a:lstStyle/>
          <a:p>
            <a:pPr marL="484632" fontAlgn="auto">
              <a:spcAft>
                <a:spcPts val="0"/>
              </a:spcAft>
              <a:defRPr/>
            </a:pPr>
            <a:r>
              <a:rPr lang="en-US" sz="5400" u="sng" dirty="0" smtClean="0">
                <a:solidFill>
                  <a:schemeClr val="accent1"/>
                </a:solidFill>
              </a:rPr>
              <a:t>STAINS</a:t>
            </a:r>
            <a:r>
              <a:rPr lang="en-US" sz="5400" dirty="0" smtClean="0">
                <a:solidFill>
                  <a:schemeClr val="accent1"/>
                </a:solidFill>
              </a:rPr>
              <a:t>    </a:t>
            </a:r>
            <a:r>
              <a:rPr lang="en-US" sz="5400" dirty="0" smtClean="0">
                <a:solidFill>
                  <a:schemeClr val="accent1">
                    <a:tint val="83000"/>
                    <a:satMod val="150000"/>
                  </a:schemeClr>
                </a:solidFill>
              </a:rPr>
              <a:t>         </a:t>
            </a:r>
          </a:p>
        </p:txBody>
      </p:sp>
      <p:sp>
        <p:nvSpPr>
          <p:cNvPr id="97284" name="Rectangle 3"/>
          <p:cNvSpPr>
            <a:spLocks noGrp="1" noChangeArrowheads="1"/>
          </p:cNvSpPr>
          <p:nvPr>
            <p:ph idx="4294967295"/>
          </p:nvPr>
        </p:nvSpPr>
        <p:spPr>
          <a:xfrm>
            <a:off x="0" y="1295400"/>
            <a:ext cx="8534400" cy="6248400"/>
          </a:xfrm>
        </p:spPr>
        <p:txBody>
          <a:bodyPr/>
          <a:lstStyle/>
          <a:p>
            <a:pPr>
              <a:buFontTx/>
              <a:buNone/>
            </a:pPr>
            <a:r>
              <a:rPr lang="en-US" smtClean="0"/>
              <a:t> Discolorations appearing on a Radiograph at different stages of processing. </a:t>
            </a:r>
          </a:p>
          <a:p>
            <a:pPr>
              <a:buFontTx/>
              <a:buNone/>
            </a:pPr>
            <a:endParaRPr lang="en-US" sz="900" smtClean="0"/>
          </a:p>
          <a:p>
            <a:r>
              <a:rPr lang="en-US" smtClean="0"/>
              <a:t>Brown stains- oxidized developer</a:t>
            </a:r>
          </a:p>
          <a:p>
            <a:endParaRPr lang="en-US" sz="900" smtClean="0"/>
          </a:p>
          <a:p>
            <a:r>
              <a:rPr lang="en-US" smtClean="0"/>
              <a:t>Variegated color pattern- inadequate rinsing</a:t>
            </a:r>
          </a:p>
          <a:p>
            <a:endParaRPr lang="en-US" sz="900" smtClean="0"/>
          </a:p>
          <a:p>
            <a:r>
              <a:rPr lang="en-US" smtClean="0"/>
              <a:t>Grayish yellow or brown- excessive fixation</a:t>
            </a:r>
          </a:p>
          <a:p>
            <a:endParaRPr lang="en-US" sz="900" smtClean="0"/>
          </a:p>
          <a:p>
            <a:r>
              <a:rPr lang="en-US" smtClean="0"/>
              <a:t>Grayish white scum- incomplete washing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solidFill>
                  <a:schemeClr val="tx2">
                    <a:satMod val="200000"/>
                  </a:schemeClr>
                </a:solidFill>
              </a:rPr>
              <a:t>SIZE OF THE DARKROOM</a:t>
            </a:r>
            <a:endParaRPr lang="en-US" dirty="0">
              <a:solidFill>
                <a:schemeClr val="tx2">
                  <a:satMod val="200000"/>
                </a:schemeClr>
              </a:solidFill>
            </a:endParaRPr>
          </a:p>
        </p:txBody>
      </p:sp>
      <p:sp>
        <p:nvSpPr>
          <p:cNvPr id="13315" name="Content Placeholder 2"/>
          <p:cNvSpPr>
            <a:spLocks noGrp="1"/>
          </p:cNvSpPr>
          <p:nvPr>
            <p:ph idx="1"/>
          </p:nvPr>
        </p:nvSpPr>
        <p:spPr/>
        <p:txBody>
          <a:bodyPr/>
          <a:lstStyle/>
          <a:p>
            <a:r>
              <a:rPr lang="en-US" smtClean="0"/>
              <a:t>It should be smaller than 9 msq.in area.</a:t>
            </a:r>
          </a:p>
          <a:p>
            <a:endParaRPr lang="en-US" smtClean="0"/>
          </a:p>
          <a:p>
            <a:r>
              <a:rPr lang="en-US" smtClean="0"/>
              <a:t>The ceiling should not be less than 2.7m in height and preferably not more than 3.3m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fontAlgn="auto">
              <a:spcAft>
                <a:spcPts val="0"/>
              </a:spcAft>
              <a:defRPr/>
            </a:pPr>
            <a:r>
              <a:rPr lang="en-US" sz="3200" u="sng" dirty="0" smtClean="0">
                <a:solidFill>
                  <a:schemeClr val="tx2">
                    <a:satMod val="200000"/>
                  </a:schemeClr>
                </a:solidFill>
              </a:rPr>
              <a:t>MARKS AND DEFECTS-</a:t>
            </a:r>
            <a:endParaRPr lang="en-US" sz="3200" u="sng" dirty="0">
              <a:solidFill>
                <a:schemeClr val="tx2">
                  <a:satMod val="200000"/>
                </a:schemeClr>
              </a:solidFill>
            </a:endParaRPr>
          </a:p>
        </p:txBody>
      </p:sp>
      <p:sp>
        <p:nvSpPr>
          <p:cNvPr id="98307" name="Content Placeholder 2"/>
          <p:cNvSpPr>
            <a:spLocks noGrp="1"/>
          </p:cNvSpPr>
          <p:nvPr>
            <p:ph idx="1"/>
          </p:nvPr>
        </p:nvSpPr>
        <p:spPr>
          <a:xfrm>
            <a:off x="457200" y="1219200"/>
            <a:ext cx="8229600" cy="5235575"/>
          </a:xfrm>
        </p:spPr>
        <p:txBody>
          <a:bodyPr/>
          <a:lstStyle/>
          <a:p>
            <a:r>
              <a:rPr lang="en-US" u="sng" smtClean="0"/>
              <a:t>Crinkle marks </a:t>
            </a:r>
            <a:r>
              <a:rPr lang="en-US" smtClean="0"/>
              <a:t>d/t acute bending of the film.</a:t>
            </a:r>
          </a:p>
          <a:p>
            <a:endParaRPr lang="en-US" sz="1000" smtClean="0"/>
          </a:p>
          <a:p>
            <a:r>
              <a:rPr lang="en-US" u="sng" smtClean="0"/>
              <a:t>Static marks </a:t>
            </a:r>
            <a:r>
              <a:rPr lang="en-US" smtClean="0"/>
              <a:t>are lightning or tree like black marks on the film, caused by static electricity d/t friction b/w the film and other objects.</a:t>
            </a:r>
          </a:p>
          <a:p>
            <a:endParaRPr lang="en-US" sz="1000" smtClean="0"/>
          </a:p>
          <a:p>
            <a:r>
              <a:rPr lang="en-US" u="sng" smtClean="0"/>
              <a:t>Water marks </a:t>
            </a:r>
            <a:r>
              <a:rPr lang="en-US" smtClean="0"/>
              <a:t>caused by water droplets on the film surface which leave round dark spots of various sizes because of migration of silver particles.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457200" y="838200"/>
            <a:ext cx="8229600" cy="5616575"/>
          </a:xfrm>
        </p:spPr>
        <p:txBody>
          <a:bodyPr/>
          <a:lstStyle/>
          <a:p>
            <a:r>
              <a:rPr lang="en-US" u="sng" smtClean="0"/>
              <a:t>Cassette marks</a:t>
            </a:r>
            <a:r>
              <a:rPr lang="en-US" smtClean="0"/>
              <a:t> are caused by foreign matter such as dust, hair, fragments of paper etc  or by screen defects, which leave a corresponding white mark on the radiograph. </a:t>
            </a:r>
          </a:p>
          <a:p>
            <a:endParaRPr lang="en-US" smtClean="0"/>
          </a:p>
          <a:p>
            <a:r>
              <a:rPr lang="en-US" u="sng" smtClean="0"/>
              <a:t>Air bell marks </a:t>
            </a:r>
            <a:r>
              <a:rPr lang="en-US" smtClean="0"/>
              <a:t>result from formation of air bubbles in the developer. A bubble prevents developer from reaching the underlying film and so leaves a small clear circular spot on the radiograph.</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u="sng" dirty="0" smtClean="0">
                <a:solidFill>
                  <a:schemeClr val="tx2">
                    <a:satMod val="200000"/>
                  </a:schemeClr>
                </a:solidFill>
              </a:rPr>
              <a:t>STREAKING-</a:t>
            </a:r>
            <a:br>
              <a:rPr lang="en-US" u="sng" dirty="0" smtClean="0">
                <a:solidFill>
                  <a:schemeClr val="tx2">
                    <a:satMod val="200000"/>
                  </a:schemeClr>
                </a:solidFill>
              </a:rPr>
            </a:br>
            <a:endParaRPr lang="en-US" u="sng" dirty="0">
              <a:solidFill>
                <a:schemeClr val="tx2">
                  <a:satMod val="200000"/>
                </a:schemeClr>
              </a:solidFill>
            </a:endParaRPr>
          </a:p>
        </p:txBody>
      </p:sp>
      <p:sp>
        <p:nvSpPr>
          <p:cNvPr id="3" name="Content Placeholder 2"/>
          <p:cNvSpPr>
            <a:spLocks noGrp="1"/>
          </p:cNvSpPr>
          <p:nvPr>
            <p:ph idx="1"/>
          </p:nvPr>
        </p:nvSpPr>
        <p:spPr>
          <a:xfrm>
            <a:off x="457200" y="1066800"/>
            <a:ext cx="8229600" cy="5387975"/>
          </a:xfrm>
        </p:spPr>
        <p:txBody>
          <a:bodyPr>
            <a:normAutofit/>
          </a:bodyPr>
          <a:lstStyle/>
          <a:p>
            <a:pPr marL="411480" indent="-274320" fontAlgn="auto">
              <a:spcAft>
                <a:spcPts val="0"/>
              </a:spcAft>
              <a:buFont typeface="Wingdings"/>
              <a:buChar char=""/>
              <a:defRPr/>
            </a:pPr>
            <a:r>
              <a:rPr lang="en-US" dirty="0" smtClean="0"/>
              <a:t>Is caused by a variety of technical errors and is one of the most troublesome film defects.</a:t>
            </a:r>
          </a:p>
          <a:p>
            <a:pPr marL="411480" indent="-274320" fontAlgn="auto">
              <a:spcAft>
                <a:spcPts val="0"/>
              </a:spcAft>
              <a:buFont typeface="Wingdings"/>
              <a:buChar char=""/>
              <a:defRPr/>
            </a:pPr>
            <a:r>
              <a:rPr lang="en-US" dirty="0" smtClean="0"/>
              <a:t>It usually results from-</a:t>
            </a:r>
          </a:p>
          <a:p>
            <a:pPr marL="411480" indent="-274320" fontAlgn="auto">
              <a:spcAft>
                <a:spcPts val="0"/>
              </a:spcAft>
              <a:buFont typeface="Wingdings"/>
              <a:buChar char=""/>
              <a:defRPr/>
            </a:pPr>
            <a:endParaRPr lang="en-US" sz="900" dirty="0" smtClean="0"/>
          </a:p>
          <a:p>
            <a:pPr marL="65087" indent="0" fontAlgn="auto">
              <a:spcAft>
                <a:spcPts val="0"/>
              </a:spcAft>
              <a:buFont typeface="Wingdings 2" pitchFamily="18" charset="2"/>
              <a:buNone/>
              <a:defRPr/>
            </a:pPr>
            <a:r>
              <a:rPr lang="en-US" dirty="0" smtClean="0"/>
              <a:t>1)Failure to agitate the film in the developer.</a:t>
            </a:r>
            <a:endParaRPr lang="en-US" sz="900" dirty="0" smtClean="0"/>
          </a:p>
          <a:p>
            <a:pPr marL="65087" indent="0" fontAlgn="auto">
              <a:spcAft>
                <a:spcPts val="0"/>
              </a:spcAft>
              <a:buFont typeface="Wingdings 2" pitchFamily="18" charset="2"/>
              <a:buNone/>
              <a:defRPr/>
            </a:pPr>
            <a:endParaRPr lang="en-US" sz="900" dirty="0" smtClean="0"/>
          </a:p>
          <a:p>
            <a:pPr marL="65087" indent="0" fontAlgn="auto">
              <a:spcAft>
                <a:spcPts val="0"/>
              </a:spcAft>
              <a:buFont typeface="Wingdings 2" pitchFamily="18" charset="2"/>
              <a:buNone/>
              <a:defRPr/>
            </a:pPr>
            <a:r>
              <a:rPr lang="en-US" dirty="0" smtClean="0"/>
              <a:t>2)Failure to rinse the films adequately.</a:t>
            </a:r>
          </a:p>
          <a:p>
            <a:pPr marL="65087" indent="0" fontAlgn="auto">
              <a:spcAft>
                <a:spcPts val="0"/>
              </a:spcAft>
              <a:buFont typeface="Wingdings 2" pitchFamily="18" charset="2"/>
              <a:buNone/>
              <a:defRPr/>
            </a:pPr>
            <a:endParaRPr lang="en-US" sz="900" dirty="0" smtClean="0"/>
          </a:p>
          <a:p>
            <a:pPr marL="65087" indent="0" fontAlgn="auto">
              <a:spcAft>
                <a:spcPts val="0"/>
              </a:spcAft>
              <a:buFont typeface="Wingdings 2" pitchFamily="18" charset="2"/>
              <a:buNone/>
              <a:defRPr/>
            </a:pPr>
            <a:r>
              <a:rPr lang="en-US" dirty="0" smtClean="0"/>
              <a:t>3)Failure to stir the processing solutions thoroughly after replenishment.</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sp>
        <p:nvSpPr>
          <p:cNvPr id="101379" name="Content Placeholder 2"/>
          <p:cNvSpPr>
            <a:spLocks noGrp="1"/>
          </p:cNvSpPr>
          <p:nvPr>
            <p:ph idx="1"/>
          </p:nvPr>
        </p:nvSpPr>
        <p:spPr/>
        <p:txBody>
          <a:bodyPr/>
          <a:lstStyle/>
          <a:p>
            <a:pPr marL="63500" indent="0">
              <a:buFont typeface="Wingdings 2" pitchFamily="18" charset="2"/>
              <a:buNone/>
            </a:pPr>
            <a:endParaRPr lang="en-US" smtClean="0"/>
          </a:p>
          <a:p>
            <a:pPr marL="63500" indent="0">
              <a:buFont typeface="Wingdings 2" pitchFamily="18" charset="2"/>
              <a:buNone/>
            </a:pPr>
            <a:endParaRPr lang="en-US" smtClean="0"/>
          </a:p>
          <a:p>
            <a:pPr marL="63500" indent="0">
              <a:buFont typeface="Wingdings 2" pitchFamily="18" charset="2"/>
              <a:buNone/>
            </a:pPr>
            <a:endParaRPr lang="en-US" smtClean="0"/>
          </a:p>
          <a:p>
            <a:pPr marL="63500" indent="0">
              <a:buFont typeface="Wingdings 2" pitchFamily="18" charset="2"/>
              <a:buNone/>
            </a:pPr>
            <a:r>
              <a:rPr lang="en-US" sz="6600" smtClean="0"/>
              <a:t>                                 </a:t>
            </a:r>
            <a:r>
              <a:rPr lang="en-US" sz="6000" i="1" smtClean="0">
                <a:solidFill>
                  <a:srgbClr val="FFC000"/>
                </a:solidFill>
              </a:rPr>
              <a:t>THANK YOU…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320040"/>
            <a:ext cx="7239000" cy="1143000"/>
          </a:xfrm>
        </p:spPr>
        <p:txBody>
          <a:bodyPr>
            <a:normAutofit fontScale="90000"/>
          </a:bodyPr>
          <a:lstStyle/>
          <a:p>
            <a:pPr marL="484632" fontAlgn="auto">
              <a:spcAft>
                <a:spcPts val="0"/>
              </a:spcAft>
              <a:defRPr/>
            </a:pPr>
            <a:r>
              <a:rPr lang="en-US" dirty="0" smtClean="0">
                <a:solidFill>
                  <a:schemeClr val="accent1">
                    <a:tint val="83000"/>
                    <a:satMod val="150000"/>
                  </a:schemeClr>
                </a:solidFill>
              </a:rPr>
              <a:t>LEAD SHIELDING IF ADJACENT TO X-RAY ROOM</a:t>
            </a:r>
          </a:p>
        </p:txBody>
      </p:sp>
      <p:sp>
        <p:nvSpPr>
          <p:cNvPr id="14339" name="Rectangle 3"/>
          <p:cNvSpPr>
            <a:spLocks noGrp="1" noChangeArrowheads="1"/>
          </p:cNvSpPr>
          <p:nvPr>
            <p:ph idx="1"/>
          </p:nvPr>
        </p:nvSpPr>
        <p:spPr/>
        <p:txBody>
          <a:bodyPr/>
          <a:lstStyle/>
          <a:p>
            <a:r>
              <a:rPr lang="en-US" sz="3600" smtClean="0"/>
              <a:t>Walls b/w the darkroom and adjoining x-ray rooms should contain enough lead thickness of atleast 1.6mm(1/16 inch)  of lead in the walls all the way to the ceiling. </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256</TotalTime>
  <Words>3382</Words>
  <Application>Microsoft Office PowerPoint</Application>
  <PresentationFormat>On-screen Show (4:3)</PresentationFormat>
  <Paragraphs>527</Paragraphs>
  <Slides>83</Slides>
  <Notes>21</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Flow</vt:lpstr>
      <vt:lpstr>DARK ROOM AND CHEMICAL PROCESSING</vt:lpstr>
      <vt:lpstr>DARKROOM</vt:lpstr>
      <vt:lpstr>PowerPoint Presentation</vt:lpstr>
      <vt:lpstr>DRY SIDE OF DARK ROOM</vt:lpstr>
      <vt:lpstr>PowerPoint Presentation</vt:lpstr>
      <vt:lpstr>DARKROOM DESIGN</vt:lpstr>
      <vt:lpstr>PowerPoint Presentation</vt:lpstr>
      <vt:lpstr>SIZE OF THE DARKROOM</vt:lpstr>
      <vt:lpstr>LEAD SHIELDING IF ADJACENT TO X-RAY ROOM</vt:lpstr>
      <vt:lpstr>PowerPoint Presentation</vt:lpstr>
      <vt:lpstr>REVOLVING DOOR- Advantage is it does not require a large floor area.</vt:lpstr>
      <vt:lpstr>            DOUBLE DOOR</vt:lpstr>
      <vt:lpstr>MAZE or LABYRINTH TYPE- dis adv- occupies a large floor area.</vt:lpstr>
      <vt:lpstr>    DARK ROOM EQUIPMENT </vt:lpstr>
      <vt:lpstr>  LIGHT PROOF STORAGE BINS</vt:lpstr>
      <vt:lpstr> </vt:lpstr>
      <vt:lpstr>HOW DOES A SAFE LIGHT WORK..</vt:lpstr>
      <vt:lpstr>SAFELIGHT HAS THREE BASIC PARTS</vt:lpstr>
      <vt:lpstr>SAFELIGHT FILTERS..</vt:lpstr>
      <vt:lpstr>TYPES OF SAFE LIGHTING..</vt:lpstr>
      <vt:lpstr>INDIRECT LIGHTING.. </vt:lpstr>
      <vt:lpstr>PowerPoint Presentation</vt:lpstr>
      <vt:lpstr>FACTS ABOUT SAFE LIGHT..</vt:lpstr>
      <vt:lpstr>INTENSITY OF THE UNDESIRABLE WAVELENGTHS TRANSMITTED BY THE FILTER IS INCREASED  BY..</vt:lpstr>
      <vt:lpstr>HOW SAFE IS SAFE LIGHTING?</vt:lpstr>
      <vt:lpstr>SAFE FILM HANDLING TIME.</vt:lpstr>
      <vt:lpstr>WHITE LIGHT IS USED FOR:</vt:lpstr>
      <vt:lpstr>Stages in production of radiograph</vt:lpstr>
      <vt:lpstr>Types of processing:</vt:lpstr>
      <vt:lpstr>Differences between manual and automatic processing </vt:lpstr>
      <vt:lpstr>MANUAL PROCESSING TANKS</vt:lpstr>
      <vt:lpstr>PowerPoint Presentation</vt:lpstr>
      <vt:lpstr>SIZE OF MANUAL PROCESSING TANK</vt:lpstr>
      <vt:lpstr>MANUAL PROCESSING TANK</vt:lpstr>
      <vt:lpstr>PowerPoint Presentation</vt:lpstr>
      <vt:lpstr>PowerPoint Presentation</vt:lpstr>
      <vt:lpstr>PowerPoint Presentation</vt:lpstr>
      <vt:lpstr>PowerPoint Presentation</vt:lpstr>
      <vt:lpstr>HANDLING and STORAGE OF XRAY FILMS</vt:lpstr>
      <vt:lpstr>PowerPoint Presentation</vt:lpstr>
      <vt:lpstr>PowerPoint Presentation</vt:lpstr>
      <vt:lpstr>PowerPoint Presentation</vt:lpstr>
      <vt:lpstr>PowerPoint Presentation</vt:lpstr>
      <vt:lpstr>CHEMICAL DEVELOPER CONTAINS</vt:lpstr>
      <vt:lpstr>DEVELOPER ACTIVITY DEPENDS UPON</vt:lpstr>
      <vt:lpstr>PowerPoint Presentation</vt:lpstr>
      <vt:lpstr>PowerPoint Presentation</vt:lpstr>
      <vt:lpstr>PowerPoint Presentation</vt:lpstr>
      <vt:lpstr>PowerPoint Presentation</vt:lpstr>
      <vt:lpstr>Basic chemical reaction in  development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FIXER</vt:lpstr>
      <vt:lpstr>PowerPoint Presentation</vt:lpstr>
      <vt:lpstr>PowerPoint Presentation</vt:lpstr>
      <vt:lpstr>PowerPoint Presentation</vt:lpstr>
      <vt:lpstr>PowerPoint Presentation</vt:lpstr>
      <vt:lpstr>FIXER CONT..</vt:lpstr>
      <vt:lpstr>PowerPoint Presentation</vt:lpstr>
      <vt:lpstr>PowerPoint Presentation</vt:lpstr>
      <vt:lpstr>DEVELOPING X RAY FILM</vt:lpstr>
      <vt:lpstr>RELATION BETWEEN TEMP AND DEVELOPING</vt:lpstr>
      <vt:lpstr>FORMS OF DEVELOPING CHEMICALS</vt:lpstr>
      <vt:lpstr>PowerPoint Presentation</vt:lpstr>
      <vt:lpstr>PowerPoint Presentation</vt:lpstr>
      <vt:lpstr>CLEARING AND FIXING X RAY FILM </vt:lpstr>
      <vt:lpstr>FINAL WASHING </vt:lpstr>
      <vt:lpstr>PowerPoint Presentation</vt:lpstr>
      <vt:lpstr>HUMIDITY</vt:lpstr>
      <vt:lpstr>TEMPERATURE </vt:lpstr>
      <vt:lpstr>       DRYING DEVICES</vt:lpstr>
      <vt:lpstr> FILM FOGS   </vt:lpstr>
      <vt:lpstr>PowerPoint Presentation</vt:lpstr>
      <vt:lpstr>STAINS             </vt:lpstr>
      <vt:lpstr>MARKS AND DEFECTS-</vt:lpstr>
      <vt:lpstr>PowerPoint Presentation</vt:lpstr>
      <vt:lpstr>STREAKING-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mayurmahadule.mm</dc:creator>
  <cp:lastModifiedBy>SONY</cp:lastModifiedBy>
  <cp:revision>50</cp:revision>
  <dcterms:created xsi:type="dcterms:W3CDTF">2016-12-19T10:07:53Z</dcterms:created>
  <dcterms:modified xsi:type="dcterms:W3CDTF">2016-12-20T02:44:24Z</dcterms:modified>
</cp:coreProperties>
</file>