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91819" y="472440"/>
            <a:ext cx="6581140" cy="9144000"/>
          </a:xfrm>
          <a:custGeom>
            <a:avLst/>
            <a:gdLst/>
            <a:ahLst/>
            <a:cxnLst/>
            <a:rect l="l" t="t" r="r" b="b"/>
            <a:pathLst>
              <a:path w="6581140" h="9144000">
                <a:moveTo>
                  <a:pt x="3290569" y="9144000"/>
                </a:moveTo>
                <a:lnTo>
                  <a:pt x="0" y="9144000"/>
                </a:lnTo>
                <a:lnTo>
                  <a:pt x="0" y="0"/>
                </a:lnTo>
                <a:lnTo>
                  <a:pt x="6581139" y="0"/>
                </a:lnTo>
                <a:lnTo>
                  <a:pt x="6581139" y="9144000"/>
                </a:lnTo>
                <a:lnTo>
                  <a:pt x="3290569" y="9144000"/>
                </a:lnTo>
                <a:close/>
              </a:path>
            </a:pathLst>
          </a:custGeom>
          <a:ln w="571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79686" y="961151"/>
            <a:ext cx="1813026" cy="1782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0800" y="3623310"/>
            <a:ext cx="2640329" cy="101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" y="457200"/>
            <a:ext cx="6629400" cy="9144000"/>
          </a:xfrm>
          <a:custGeom>
            <a:avLst/>
            <a:gdLst/>
            <a:ahLst/>
            <a:cxnLst/>
            <a:rect l="l" t="t" r="r" b="b"/>
            <a:pathLst>
              <a:path w="6629400" h="9144000">
                <a:moveTo>
                  <a:pt x="3314700" y="9144000"/>
                </a:moveTo>
                <a:lnTo>
                  <a:pt x="0" y="9144000"/>
                </a:lnTo>
                <a:lnTo>
                  <a:pt x="0" y="0"/>
                </a:lnTo>
                <a:lnTo>
                  <a:pt x="6629400" y="0"/>
                </a:lnTo>
                <a:lnTo>
                  <a:pt x="6629400" y="9144000"/>
                </a:lnTo>
                <a:lnTo>
                  <a:pt x="3314700" y="9144000"/>
                </a:lnTo>
                <a:close/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79686" y="803667"/>
            <a:ext cx="1813026" cy="1781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74089" y="3138169"/>
            <a:ext cx="582676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Times New Roman"/>
                <a:cs typeface="Times New Roman"/>
              </a:rPr>
              <a:t>MAHARASHTRA UNIVERSITY OF HEALTH SCIENCES,</a:t>
            </a:r>
            <a:r>
              <a:rPr dirty="0" sz="1500" spc="35" b="1">
                <a:latin typeface="Times New Roman"/>
                <a:cs typeface="Times New Roman"/>
              </a:rPr>
              <a:t> </a:t>
            </a:r>
            <a:r>
              <a:rPr dirty="0" sz="1500" spc="-5" b="1">
                <a:latin typeface="Times New Roman"/>
                <a:cs typeface="Times New Roman"/>
              </a:rPr>
              <a:t>NASHIK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97200" y="3877309"/>
            <a:ext cx="1668780" cy="3778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00" spc="5">
                <a:latin typeface="Times New Roman"/>
                <a:cs typeface="Times New Roman"/>
              </a:rPr>
              <a:t>LOG</a:t>
            </a:r>
            <a:r>
              <a:rPr dirty="0" sz="2300" spc="220">
                <a:latin typeface="Times New Roman"/>
                <a:cs typeface="Times New Roman"/>
              </a:rPr>
              <a:t> </a:t>
            </a:r>
            <a:r>
              <a:rPr dirty="0" sz="2300">
                <a:latin typeface="Times New Roman"/>
                <a:cs typeface="Times New Roman"/>
              </a:rPr>
              <a:t>BOOK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97200" y="4432300"/>
            <a:ext cx="1761489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 i="1">
                <a:latin typeface="Times New Roman"/>
                <a:cs typeface="Times New Roman"/>
              </a:rPr>
              <a:t>(POST</a:t>
            </a:r>
            <a:r>
              <a:rPr dirty="0" sz="1500" spc="320" b="1" i="1">
                <a:latin typeface="Times New Roman"/>
                <a:cs typeface="Times New Roman"/>
              </a:rPr>
              <a:t> </a:t>
            </a:r>
            <a:r>
              <a:rPr dirty="0" sz="1500" spc="-5" b="1" i="1">
                <a:latin typeface="Times New Roman"/>
                <a:cs typeface="Times New Roman"/>
              </a:rPr>
              <a:t>GRADUATE)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80589" y="5347970"/>
            <a:ext cx="341249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5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FACULTY </a:t>
            </a:r>
            <a:r>
              <a:rPr dirty="0" u="heavy" sz="25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–</a:t>
            </a:r>
            <a:r>
              <a:rPr dirty="0" u="heavy" sz="2500" spc="-7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5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MEDICAL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4470" y="6914182"/>
            <a:ext cx="2282825" cy="1573530"/>
          </a:xfrm>
          <a:prstGeom prst="rect">
            <a:avLst/>
          </a:prstGeom>
        </p:spPr>
        <p:txBody>
          <a:bodyPr wrap="square" lIns="0" tIns="2089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645"/>
              </a:spcBef>
            </a:pPr>
            <a:r>
              <a:rPr dirty="0" sz="2500" spc="-5" b="1">
                <a:latin typeface="Times New Roman"/>
                <a:cs typeface="Times New Roman"/>
              </a:rPr>
              <a:t>DE</a:t>
            </a:r>
            <a:r>
              <a:rPr dirty="0" sz="2500" b="1">
                <a:latin typeface="Times New Roman"/>
                <a:cs typeface="Times New Roman"/>
              </a:rPr>
              <a:t>P</a:t>
            </a:r>
            <a:r>
              <a:rPr dirty="0" sz="2500" spc="-5" b="1">
                <a:latin typeface="Times New Roman"/>
                <a:cs typeface="Times New Roman"/>
              </a:rPr>
              <a:t>AR</a:t>
            </a:r>
            <a:r>
              <a:rPr dirty="0" sz="2500" b="1">
                <a:latin typeface="Times New Roman"/>
                <a:cs typeface="Times New Roman"/>
              </a:rPr>
              <a:t>TM</a:t>
            </a:r>
            <a:r>
              <a:rPr dirty="0" sz="2500" spc="-10" b="1">
                <a:latin typeface="Times New Roman"/>
                <a:cs typeface="Times New Roman"/>
              </a:rPr>
              <a:t>E</a:t>
            </a:r>
            <a:r>
              <a:rPr dirty="0" sz="2500" spc="-5" b="1">
                <a:latin typeface="Times New Roman"/>
                <a:cs typeface="Times New Roman"/>
              </a:rPr>
              <a:t>NT</a:t>
            </a:r>
            <a:endParaRPr sz="2500">
              <a:latin typeface="Times New Roman"/>
              <a:cs typeface="Times New Roman"/>
            </a:endParaRPr>
          </a:p>
          <a:p>
            <a:pPr algn="ctr" marL="67945">
              <a:lnSpc>
                <a:spcPct val="100000"/>
              </a:lnSpc>
              <a:spcBef>
                <a:spcPts val="1300"/>
              </a:spcBef>
            </a:pPr>
            <a:r>
              <a:rPr dirty="0" sz="2100" spc="-5" b="1">
                <a:latin typeface="Times New Roman"/>
                <a:cs typeface="Times New Roman"/>
              </a:rPr>
              <a:t>Radiodiagnosis</a:t>
            </a:r>
            <a:endParaRPr sz="2100">
              <a:latin typeface="Times New Roman"/>
              <a:cs typeface="Times New Roman"/>
            </a:endParaRPr>
          </a:p>
          <a:p>
            <a:pPr marL="167640">
              <a:lnSpc>
                <a:spcPct val="100000"/>
              </a:lnSpc>
              <a:spcBef>
                <a:spcPts val="1300"/>
              </a:spcBef>
            </a:pPr>
            <a:r>
              <a:rPr dirty="0" sz="2100" b="1">
                <a:latin typeface="Times New Roman"/>
                <a:cs typeface="Times New Roman"/>
              </a:rPr>
              <a:t>M.D. / </a:t>
            </a:r>
            <a:r>
              <a:rPr dirty="0" sz="2100" spc="-5" b="1">
                <a:latin typeface="Times New Roman"/>
                <a:cs typeface="Times New Roman"/>
              </a:rPr>
              <a:t>D.</a:t>
            </a:r>
            <a:r>
              <a:rPr dirty="0" sz="2100" spc="-50" b="1">
                <a:latin typeface="Times New Roman"/>
                <a:cs typeface="Times New Roman"/>
              </a:rPr>
              <a:t> </a:t>
            </a:r>
            <a:r>
              <a:rPr dirty="0" sz="2100" spc="-5" b="1">
                <a:latin typeface="Times New Roman"/>
                <a:cs typeface="Times New Roman"/>
              </a:rPr>
              <a:t>M.R.D.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9120" y="429259"/>
            <a:ext cx="4005579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GASTROINTESTINAL</a:t>
            </a:r>
            <a:r>
              <a:rPr dirty="0" u="sng" sz="1900" spc="-4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RADIOLOGY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5319" y="909955"/>
          <a:ext cx="6466205" cy="728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1030"/>
                <a:gridCol w="655955"/>
                <a:gridCol w="910590"/>
                <a:gridCol w="2501265"/>
                <a:gridCol w="798829"/>
                <a:gridCol w="969010"/>
              </a:tblGrid>
              <a:tr h="882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GIR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612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PROCEDURE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O/A/P/S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5890" marR="121920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gn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 Prof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29209">
                        <a:lnSpc>
                          <a:spcPts val="128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/Lecturer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1980" y="8352790"/>
            <a:ext cx="902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0=Observed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7600" y="8352790"/>
            <a:ext cx="864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A-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Assisted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0" y="8352790"/>
            <a:ext cx="940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P-Performed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5200" y="8352790"/>
            <a:ext cx="1042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S-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Supervised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9679" y="707390"/>
            <a:ext cx="2733040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GENERAL</a:t>
            </a:r>
            <a:r>
              <a:rPr dirty="0" u="sng" sz="1900" spc="-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RADIOLOGY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5319" y="1187450"/>
          <a:ext cx="6466205" cy="728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395"/>
                <a:gridCol w="713105"/>
                <a:gridCol w="899794"/>
                <a:gridCol w="2460625"/>
                <a:gridCol w="796289"/>
                <a:gridCol w="966469"/>
              </a:tblGrid>
              <a:tr h="885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SR.NO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Rad.No.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2580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PROCEDURE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O/A/P/S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985" marR="120650">
                        <a:lnSpc>
                          <a:spcPts val="1380"/>
                        </a:lnSpc>
                        <a:spcBef>
                          <a:spcPts val="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gn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 Prof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29209">
                        <a:lnSpc>
                          <a:spcPts val="127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/Lecturer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1980" y="8630919"/>
            <a:ext cx="902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0=Observed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7600" y="8630919"/>
            <a:ext cx="864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A-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Assisted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0" y="8630919"/>
            <a:ext cx="940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P-Performed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5200" y="8630919"/>
            <a:ext cx="1042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S-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Supervised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6819" y="429259"/>
            <a:ext cx="5318760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VASCULAR </a:t>
            </a:r>
            <a:r>
              <a:rPr dirty="0" u="sng" sz="19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INTERVENTIONAL</a:t>
            </a:r>
            <a:r>
              <a:rPr dirty="0" u="sng" sz="1900" spc="-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RADIOLOGY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5319" y="909955"/>
          <a:ext cx="6466205" cy="728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395"/>
                <a:gridCol w="655955"/>
                <a:gridCol w="911225"/>
                <a:gridCol w="2501265"/>
                <a:gridCol w="798829"/>
                <a:gridCol w="969010"/>
              </a:tblGrid>
              <a:tr h="882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VIR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612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PROCEDURE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O/A/P/S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5890" marR="121920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gn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 Prof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29209">
                        <a:lnSpc>
                          <a:spcPts val="128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/Lecturer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1980" y="8352790"/>
            <a:ext cx="902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0=Observed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7600" y="8352790"/>
            <a:ext cx="864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A-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Assisted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0" y="8352790"/>
            <a:ext cx="940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P-Performed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5200" y="8352790"/>
            <a:ext cx="1042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S-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Supervised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4810" y="707390"/>
            <a:ext cx="4462145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NEURORADIOLOGY </a:t>
            </a:r>
            <a:r>
              <a:rPr dirty="0" u="sng" sz="19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</a:t>
            </a:r>
            <a:r>
              <a:rPr dirty="0" u="sng" sz="1900" spc="-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INTERVENTION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5319" y="1187450"/>
          <a:ext cx="6466205" cy="728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1030"/>
                <a:gridCol w="655955"/>
                <a:gridCol w="910590"/>
                <a:gridCol w="2501265"/>
                <a:gridCol w="798829"/>
                <a:gridCol w="969010"/>
              </a:tblGrid>
              <a:tr h="885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93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INR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612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PROCEDURE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O/A/P/S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5890" marR="121920">
                        <a:lnSpc>
                          <a:spcPts val="1380"/>
                        </a:lnSpc>
                        <a:spcBef>
                          <a:spcPts val="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gn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 Prof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29209">
                        <a:lnSpc>
                          <a:spcPts val="127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/Lecturer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1980" y="8630919"/>
            <a:ext cx="902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0=Observed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7600" y="8630919"/>
            <a:ext cx="864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A-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Assisted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0" y="8630919"/>
            <a:ext cx="940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P-Performed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5200" y="8630919"/>
            <a:ext cx="1042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S-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Supervised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3339" y="707390"/>
            <a:ext cx="2585720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ULTRASONOGRAPHY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5319" y="1187450"/>
          <a:ext cx="6466205" cy="728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1030"/>
                <a:gridCol w="789305"/>
                <a:gridCol w="781685"/>
                <a:gridCol w="2411730"/>
                <a:gridCol w="792479"/>
                <a:gridCol w="1060450"/>
              </a:tblGrid>
              <a:tr h="885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71120" marR="58419" indent="63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NAME  OF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0040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PROCEDURE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O/A/P/S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4455" marR="70485">
                        <a:lnSpc>
                          <a:spcPts val="1380"/>
                        </a:lnSpc>
                        <a:spcBef>
                          <a:spcPts val="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NA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 PROF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28575">
                        <a:lnSpc>
                          <a:spcPts val="127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/LECTURER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1980" y="8630919"/>
            <a:ext cx="902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0=Observed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7600" y="8630919"/>
            <a:ext cx="864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A-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Assisted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0" y="8630919"/>
            <a:ext cx="940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P-Performed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5200" y="8630919"/>
            <a:ext cx="1042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S-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Supervised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2029" y="707390"/>
            <a:ext cx="3228340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COMPUTED</a:t>
            </a:r>
            <a:r>
              <a:rPr dirty="0" u="sng" sz="1900" spc="-5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TOMOGRAPHY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5319" y="1187450"/>
          <a:ext cx="6466205" cy="728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1030"/>
                <a:gridCol w="789305"/>
                <a:gridCol w="781685"/>
                <a:gridCol w="2411730"/>
                <a:gridCol w="792479"/>
                <a:gridCol w="1060450"/>
              </a:tblGrid>
              <a:tr h="885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71120" marR="58419" indent="63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NAME  OF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0040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PROCEDURE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O/A/P/S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4455" marR="70485">
                        <a:lnSpc>
                          <a:spcPts val="1380"/>
                        </a:lnSpc>
                        <a:spcBef>
                          <a:spcPts val="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NA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 PROF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28575">
                        <a:lnSpc>
                          <a:spcPts val="127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/LECTURER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1980" y="8455659"/>
            <a:ext cx="902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0=Observed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7600" y="8455659"/>
            <a:ext cx="864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A-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Assisted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0" y="8455659"/>
            <a:ext cx="940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P-Performed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5200" y="8455659"/>
            <a:ext cx="1042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S-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Supervised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2520" y="429259"/>
            <a:ext cx="468630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900" spc="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dirty="0" u="sng" sz="19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5319" y="909955"/>
          <a:ext cx="6466205" cy="728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1030"/>
                <a:gridCol w="789305"/>
                <a:gridCol w="781685"/>
                <a:gridCol w="2411730"/>
                <a:gridCol w="792479"/>
                <a:gridCol w="1060450"/>
              </a:tblGrid>
              <a:tr h="882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71120" marR="58419" indent="63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NAME  OF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0040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PROCEDURE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O/A/P/S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4455" marR="70485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NA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 PROF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28575">
                        <a:lnSpc>
                          <a:spcPts val="128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/LECTURER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1980" y="8352790"/>
            <a:ext cx="902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0=Observed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7600" y="8352790"/>
            <a:ext cx="864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A-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Assisted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0" y="8352790"/>
            <a:ext cx="940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P-Performed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5200" y="8352790"/>
            <a:ext cx="1042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S-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Supervised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9439" y="429259"/>
            <a:ext cx="4033520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EMERGENCY MEDICAL</a:t>
            </a:r>
            <a:r>
              <a:rPr dirty="0" u="sng" sz="1900" spc="-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SERVICES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5319" y="909955"/>
          <a:ext cx="6466205" cy="728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1030"/>
                <a:gridCol w="789305"/>
                <a:gridCol w="781685"/>
                <a:gridCol w="2411730"/>
                <a:gridCol w="792479"/>
                <a:gridCol w="1060450"/>
              </a:tblGrid>
              <a:tr h="882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71120" marR="58419" indent="63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NAME  OF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0040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PROCEDURE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O/A/P/S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4455" marR="70485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NA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 PROF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28575">
                        <a:lnSpc>
                          <a:spcPts val="128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/LECTURER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1980" y="8352790"/>
            <a:ext cx="902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0=Observed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7600" y="8352790"/>
            <a:ext cx="864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A-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Assisted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0" y="8352790"/>
            <a:ext cx="940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P-Performed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5200" y="8352790"/>
            <a:ext cx="1042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S-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Supervised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610869"/>
            <a:ext cx="23152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latin typeface="Arial"/>
                <a:cs typeface="Arial"/>
              </a:rPr>
              <a:t>(A) </a:t>
            </a:r>
            <a:r>
              <a:rPr dirty="0" sz="1200" spc="-5" b="1" i="1">
                <a:latin typeface="Arial"/>
                <a:cs typeface="Arial"/>
              </a:rPr>
              <a:t>Case Presentation</a:t>
            </a:r>
            <a:r>
              <a:rPr dirty="0" sz="1200" spc="-80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Sessions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3259" y="982980"/>
          <a:ext cx="6410325" cy="4926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914400"/>
                <a:gridCol w="3201035"/>
                <a:gridCol w="1370964"/>
              </a:tblGrid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2857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Case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Title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0" marR="107314">
                        <a:lnSpc>
                          <a:spcPts val="1380"/>
                        </a:lnSpc>
                        <a:spcBef>
                          <a:spcPts val="5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Signature Prof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Prof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28575">
                        <a:lnSpc>
                          <a:spcPts val="127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/lecturer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81990" y="6064250"/>
            <a:ext cx="3955415" cy="2226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Case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Presentation:</a:t>
            </a:r>
            <a:endParaRPr sz="1200">
              <a:latin typeface="Arial"/>
              <a:cs typeface="Arial"/>
            </a:endParaRPr>
          </a:p>
          <a:p>
            <a:pPr marL="53721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36575" algn="l"/>
                <a:tab pos="537210" algn="l"/>
              </a:tabLst>
            </a:pPr>
            <a:r>
              <a:rPr dirty="0" sz="1200" spc="-5" b="1">
                <a:latin typeface="Arial"/>
                <a:cs typeface="Arial"/>
              </a:rPr>
              <a:t>Logical order in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presentation</a:t>
            </a:r>
            <a:endParaRPr sz="1200">
              <a:latin typeface="Arial"/>
              <a:cs typeface="Arial"/>
            </a:endParaRPr>
          </a:p>
          <a:p>
            <a:pPr marL="537210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536575" algn="l"/>
                <a:tab pos="537210" algn="l"/>
              </a:tabLst>
            </a:pPr>
            <a:r>
              <a:rPr dirty="0" sz="1200" spc="-5" b="1">
                <a:latin typeface="Arial"/>
                <a:cs typeface="Arial"/>
              </a:rPr>
              <a:t>Positive </a:t>
            </a:r>
            <a:r>
              <a:rPr dirty="0" sz="1200" b="1">
                <a:latin typeface="Arial"/>
                <a:cs typeface="Arial"/>
              </a:rPr>
              <a:t>&amp; </a:t>
            </a:r>
            <a:r>
              <a:rPr dirty="0" sz="1200" spc="-5" b="1">
                <a:latin typeface="Arial"/>
                <a:cs typeface="Arial"/>
              </a:rPr>
              <a:t>Negative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points</a:t>
            </a:r>
            <a:endParaRPr sz="1200">
              <a:latin typeface="Arial"/>
              <a:cs typeface="Arial"/>
            </a:endParaRPr>
          </a:p>
          <a:p>
            <a:pPr marL="537210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536575" algn="l"/>
                <a:tab pos="537210" algn="l"/>
              </a:tabLst>
            </a:pPr>
            <a:r>
              <a:rPr dirty="0" sz="1200" spc="-5" b="1">
                <a:latin typeface="Arial"/>
                <a:cs typeface="Arial"/>
              </a:rPr>
              <a:t>Interpretation </a:t>
            </a:r>
            <a:r>
              <a:rPr dirty="0" sz="1200" b="1">
                <a:latin typeface="Arial"/>
                <a:cs typeface="Arial"/>
              </a:rPr>
              <a:t>of </a:t>
            </a:r>
            <a:r>
              <a:rPr dirty="0" sz="1200" spc="-5" b="1">
                <a:latin typeface="Arial"/>
                <a:cs typeface="Arial"/>
              </a:rPr>
              <a:t>Radiologic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findings</a:t>
            </a:r>
            <a:endParaRPr sz="1200">
              <a:latin typeface="Arial"/>
              <a:cs typeface="Arial"/>
            </a:endParaRPr>
          </a:p>
          <a:p>
            <a:pPr marL="537210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536575" algn="l"/>
                <a:tab pos="537210" algn="l"/>
              </a:tabLst>
            </a:pPr>
            <a:r>
              <a:rPr dirty="0" sz="1200" spc="-5" b="1">
                <a:latin typeface="Arial"/>
                <a:cs typeface="Arial"/>
              </a:rPr>
              <a:t>Diagnosis </a:t>
            </a:r>
            <a:r>
              <a:rPr dirty="0" sz="1200" b="1">
                <a:latin typeface="Arial"/>
                <a:cs typeface="Arial"/>
              </a:rPr>
              <a:t>/ </a:t>
            </a:r>
            <a:r>
              <a:rPr dirty="0" sz="1200" spc="-5" b="1">
                <a:latin typeface="Arial"/>
                <a:cs typeface="Arial"/>
              </a:rPr>
              <a:t>Treatment </a:t>
            </a:r>
            <a:r>
              <a:rPr dirty="0" sz="1200" b="1">
                <a:latin typeface="Arial"/>
                <a:cs typeface="Arial"/>
              </a:rPr>
              <a:t>/ </a:t>
            </a:r>
            <a:r>
              <a:rPr dirty="0" sz="1200" spc="-5" b="1">
                <a:latin typeface="Arial"/>
                <a:cs typeface="Arial"/>
              </a:rPr>
              <a:t>Path logical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correlation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1100"/>
              </a:spcBef>
            </a:pPr>
            <a:r>
              <a:rPr dirty="0" sz="1200" spc="-5" b="1">
                <a:latin typeface="Arial"/>
                <a:cs typeface="Arial"/>
              </a:rPr>
              <a:t>Evaluation of case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presentation:</a:t>
            </a:r>
            <a:endParaRPr sz="1200">
              <a:latin typeface="Arial"/>
              <a:cs typeface="Arial"/>
            </a:endParaRPr>
          </a:p>
          <a:p>
            <a:pPr marL="461009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0375" algn="l"/>
                <a:tab pos="461009" algn="l"/>
              </a:tabLst>
            </a:pPr>
            <a:r>
              <a:rPr dirty="0" sz="1200" spc="-5" b="1">
                <a:latin typeface="Arial"/>
                <a:cs typeface="Arial"/>
              </a:rPr>
              <a:t>Ability </a:t>
            </a:r>
            <a:r>
              <a:rPr dirty="0" sz="1200" b="1">
                <a:latin typeface="Arial"/>
                <a:cs typeface="Arial"/>
              </a:rPr>
              <a:t>to </a:t>
            </a:r>
            <a:r>
              <a:rPr dirty="0" sz="1200" spc="-5" b="1">
                <a:latin typeface="Arial"/>
                <a:cs typeface="Arial"/>
              </a:rPr>
              <a:t>react </a:t>
            </a:r>
            <a:r>
              <a:rPr dirty="0" sz="1200" b="1">
                <a:latin typeface="Arial"/>
                <a:cs typeface="Arial"/>
              </a:rPr>
              <a:t>to</a:t>
            </a:r>
            <a:r>
              <a:rPr dirty="0" sz="1200" spc="-5" b="1">
                <a:latin typeface="Arial"/>
                <a:cs typeface="Arial"/>
              </a:rPr>
              <a:t> questioning</a:t>
            </a:r>
            <a:endParaRPr sz="1200">
              <a:latin typeface="Arial"/>
              <a:cs typeface="Arial"/>
            </a:endParaRPr>
          </a:p>
          <a:p>
            <a:pPr marL="461009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0375" algn="l"/>
                <a:tab pos="461009" algn="l"/>
              </a:tabLst>
            </a:pPr>
            <a:r>
              <a:rPr dirty="0" sz="1200" spc="-5" b="1">
                <a:latin typeface="Arial"/>
                <a:cs typeface="Arial"/>
              </a:rPr>
              <a:t>Ability </a:t>
            </a:r>
            <a:r>
              <a:rPr dirty="0" sz="1200" b="1">
                <a:latin typeface="Arial"/>
                <a:cs typeface="Arial"/>
              </a:rPr>
              <a:t>to </a:t>
            </a:r>
            <a:r>
              <a:rPr dirty="0" sz="1200" spc="-5" b="1">
                <a:latin typeface="Arial"/>
                <a:cs typeface="Arial"/>
              </a:rPr>
              <a:t>defend diagnosis</a:t>
            </a:r>
            <a:endParaRPr sz="1200">
              <a:latin typeface="Arial"/>
              <a:cs typeface="Arial"/>
            </a:endParaRPr>
          </a:p>
          <a:p>
            <a:pPr marL="461009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0375" algn="l"/>
                <a:tab pos="461009" algn="l"/>
              </a:tabLst>
            </a:pPr>
            <a:r>
              <a:rPr dirty="0" sz="1200" spc="-5" b="1">
                <a:latin typeface="Arial"/>
                <a:cs typeface="Arial"/>
              </a:rPr>
              <a:t>Ability </a:t>
            </a:r>
            <a:r>
              <a:rPr dirty="0" sz="1200" b="1">
                <a:latin typeface="Arial"/>
                <a:cs typeface="Arial"/>
              </a:rPr>
              <a:t>to </a:t>
            </a:r>
            <a:r>
              <a:rPr dirty="0" sz="1200" spc="-5" b="1">
                <a:latin typeface="Arial"/>
                <a:cs typeface="Arial"/>
              </a:rPr>
              <a:t>justify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diagnosis</a:t>
            </a:r>
            <a:endParaRPr sz="1200">
              <a:latin typeface="Arial"/>
              <a:cs typeface="Arial"/>
            </a:endParaRPr>
          </a:p>
          <a:p>
            <a:pPr marL="461009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0375" algn="l"/>
                <a:tab pos="461009" algn="l"/>
              </a:tabLst>
            </a:pPr>
            <a:r>
              <a:rPr dirty="0" sz="1200" spc="-5" b="1">
                <a:latin typeface="Arial"/>
                <a:cs typeface="Arial"/>
              </a:rPr>
              <a:t>Confidence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435609"/>
            <a:ext cx="1704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latin typeface="Arial"/>
                <a:cs typeface="Arial"/>
              </a:rPr>
              <a:t>(B) </a:t>
            </a:r>
            <a:r>
              <a:rPr dirty="0" sz="1200" spc="-5" b="1" i="1">
                <a:latin typeface="Arial"/>
                <a:cs typeface="Arial"/>
              </a:rPr>
              <a:t>Seminars</a:t>
            </a:r>
            <a:r>
              <a:rPr dirty="0" sz="1200" spc="-105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Attended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3259" y="807719"/>
          <a:ext cx="6410325" cy="7487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914400"/>
                <a:gridCol w="3201035"/>
                <a:gridCol w="1370964"/>
              </a:tblGrid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704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0" marR="107314">
                        <a:lnSpc>
                          <a:spcPts val="1380"/>
                        </a:lnSpc>
                        <a:spcBef>
                          <a:spcPts val="5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Signature Prof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4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4089" y="3401059"/>
            <a:ext cx="582676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Times New Roman"/>
                <a:cs typeface="Times New Roman"/>
              </a:rPr>
              <a:t>MAHARASHTRA UNIVERSITY OF HEALTH SCIENCES,</a:t>
            </a:r>
            <a:r>
              <a:rPr dirty="0" sz="1500" spc="35" b="1">
                <a:latin typeface="Times New Roman"/>
                <a:cs typeface="Times New Roman"/>
              </a:rPr>
              <a:t> </a:t>
            </a:r>
            <a:r>
              <a:rPr dirty="0" sz="1500" spc="-5" b="1">
                <a:latin typeface="Times New Roman"/>
                <a:cs typeface="Times New Roman"/>
              </a:rPr>
              <a:t>NASHIK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2720" rIns="0" bIns="0" rtlCol="0" vert="horz">
            <a:spAutoFit/>
          </a:bodyPr>
          <a:lstStyle/>
          <a:p>
            <a:pPr marL="24130">
              <a:lnSpc>
                <a:spcPct val="100000"/>
              </a:lnSpc>
              <a:spcBef>
                <a:spcPts val="1360"/>
              </a:spcBef>
              <a:tabLst>
                <a:tab pos="1232535" algn="l"/>
              </a:tabLst>
            </a:pPr>
            <a:r>
              <a:rPr dirty="0" spc="-5"/>
              <a:t>LOG	BOOK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500" i="1">
                <a:latin typeface="Times New Roman"/>
                <a:cs typeface="Times New Roman"/>
              </a:rPr>
              <a:t>(POST </a:t>
            </a:r>
            <a:r>
              <a:rPr dirty="0" sz="1500" spc="-5" i="1">
                <a:latin typeface="Times New Roman"/>
                <a:cs typeface="Times New Roman"/>
              </a:rPr>
              <a:t>GRADUATE</a:t>
            </a:r>
            <a:r>
              <a:rPr dirty="0" sz="1500" spc="-65" i="1">
                <a:latin typeface="Times New Roman"/>
                <a:cs typeface="Times New Roman"/>
              </a:rPr>
              <a:t> </a:t>
            </a:r>
            <a:r>
              <a:rPr dirty="0" sz="1500" spc="-5" i="1">
                <a:latin typeface="Times New Roman"/>
                <a:cs typeface="Times New Roman"/>
              </a:rPr>
              <a:t>DIPLOMA)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5250" y="5130800"/>
            <a:ext cx="242379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b="1">
                <a:latin typeface="Times New Roman"/>
                <a:cs typeface="Times New Roman"/>
              </a:rPr>
              <a:t>M.D / </a:t>
            </a:r>
            <a:r>
              <a:rPr dirty="0" sz="2500" spc="-5" b="1">
                <a:latin typeface="Times New Roman"/>
                <a:cs typeface="Times New Roman"/>
              </a:rPr>
              <a:t>D. </a:t>
            </a:r>
            <a:r>
              <a:rPr dirty="0" sz="2500" b="1">
                <a:latin typeface="Times New Roman"/>
                <a:cs typeface="Times New Roman"/>
              </a:rPr>
              <a:t>M. </a:t>
            </a:r>
            <a:r>
              <a:rPr dirty="0" sz="2500" spc="-5" b="1">
                <a:latin typeface="Times New Roman"/>
                <a:cs typeface="Times New Roman"/>
              </a:rPr>
              <a:t>R.</a:t>
            </a:r>
            <a:r>
              <a:rPr dirty="0" sz="2500" spc="-95" b="1">
                <a:latin typeface="Times New Roman"/>
                <a:cs typeface="Times New Roman"/>
              </a:rPr>
              <a:t> </a:t>
            </a:r>
            <a:r>
              <a:rPr dirty="0" sz="2500" spc="-5" b="1">
                <a:latin typeface="Times New Roman"/>
                <a:cs typeface="Times New Roman"/>
              </a:rPr>
              <a:t>D.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6000" y="6360159"/>
            <a:ext cx="5499735" cy="825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6400" algn="l"/>
              </a:tabLst>
            </a:pPr>
            <a:r>
              <a:rPr dirty="0" sz="1400" spc="-5">
                <a:latin typeface="Times New Roman"/>
                <a:cs typeface="Times New Roman"/>
              </a:rPr>
              <a:t>Name </a:t>
            </a:r>
            <a:r>
              <a:rPr dirty="0" sz="1400">
                <a:latin typeface="Times New Roman"/>
                <a:cs typeface="Times New Roman"/>
              </a:rPr>
              <a:t>of the P. </a:t>
            </a:r>
            <a:r>
              <a:rPr dirty="0" sz="1400" spc="-5">
                <a:latin typeface="Times New Roman"/>
                <a:cs typeface="Times New Roman"/>
              </a:rPr>
              <a:t>G.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Student: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  <a:tabLst>
                <a:tab pos="1957705" algn="l"/>
                <a:tab pos="5466080" algn="l"/>
              </a:tabLst>
            </a:pPr>
            <a:r>
              <a:rPr dirty="0" sz="1400" spc="-5">
                <a:latin typeface="Times New Roman"/>
                <a:cs typeface="Times New Roman"/>
              </a:rPr>
              <a:t>Name </a:t>
            </a:r>
            <a:r>
              <a:rPr dirty="0" sz="1400">
                <a:latin typeface="Times New Roman"/>
                <a:cs typeface="Times New Roman"/>
              </a:rPr>
              <a:t>of the P. </a:t>
            </a:r>
            <a:r>
              <a:rPr dirty="0" sz="1400" spc="-5">
                <a:latin typeface="Times New Roman"/>
                <a:cs typeface="Times New Roman"/>
              </a:rPr>
              <a:t>G.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Guide:	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6000" y="7533640"/>
            <a:ext cx="15963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Name </a:t>
            </a:r>
            <a:r>
              <a:rPr dirty="0" sz="1400">
                <a:latin typeface="Times New Roman"/>
                <a:cs typeface="Times New Roman"/>
              </a:rPr>
              <a:t>of the College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42589" y="7533640"/>
            <a:ext cx="35337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20440" algn="l"/>
              </a:tabLst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" y="6088379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4400" y="8303259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610869"/>
            <a:ext cx="19088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latin typeface="Arial"/>
                <a:cs typeface="Arial"/>
              </a:rPr>
              <a:t>(C) </a:t>
            </a:r>
            <a:r>
              <a:rPr dirty="0" sz="1200" spc="-5" b="1" i="1">
                <a:latin typeface="Arial"/>
                <a:cs typeface="Arial"/>
              </a:rPr>
              <a:t>Journal Club</a:t>
            </a:r>
            <a:r>
              <a:rPr dirty="0" sz="1200" spc="-85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Meetings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3259" y="982980"/>
          <a:ext cx="6410325" cy="5652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914400"/>
                <a:gridCol w="3201035"/>
                <a:gridCol w="1370964"/>
              </a:tblGrid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704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0" marR="107314">
                        <a:lnSpc>
                          <a:spcPts val="1380"/>
                        </a:lnSpc>
                        <a:spcBef>
                          <a:spcPts val="5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Signature Prof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28980" y="6795769"/>
            <a:ext cx="12776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3485" algn="l"/>
              </a:tabLst>
            </a:pPr>
            <a:r>
              <a:rPr dirty="0" sz="1200" spc="-10" b="1">
                <a:latin typeface="Arial"/>
                <a:cs typeface="Arial"/>
              </a:rPr>
              <a:t>J</a:t>
            </a:r>
            <a:r>
              <a:rPr dirty="0" sz="1200" spc="5" b="1">
                <a:latin typeface="Arial"/>
                <a:cs typeface="Arial"/>
              </a:rPr>
              <a:t>o</a:t>
            </a:r>
            <a:r>
              <a:rPr dirty="0" sz="1200" spc="-5" b="1">
                <a:latin typeface="Arial"/>
                <a:cs typeface="Arial"/>
              </a:rPr>
              <a:t>u</a:t>
            </a:r>
            <a:r>
              <a:rPr dirty="0" sz="1200" b="1">
                <a:latin typeface="Arial"/>
                <a:cs typeface="Arial"/>
              </a:rPr>
              <a:t>r</a:t>
            </a:r>
            <a:r>
              <a:rPr dirty="0" sz="1200" spc="-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al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5" b="1">
                <a:latin typeface="Arial"/>
                <a:cs typeface="Arial"/>
              </a:rPr>
              <a:t>u</a:t>
            </a:r>
            <a:r>
              <a:rPr dirty="0" sz="1200" spc="-5" b="1">
                <a:latin typeface="Arial"/>
                <a:cs typeface="Arial"/>
              </a:rPr>
              <a:t>b</a:t>
            </a:r>
            <a:r>
              <a:rPr dirty="0" sz="1200" b="1">
                <a:latin typeface="Arial"/>
                <a:cs typeface="Arial"/>
              </a:rPr>
              <a:t>s	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3980" y="7146290"/>
            <a:ext cx="76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1179" y="7146290"/>
            <a:ext cx="35153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Articles presented </a:t>
            </a:r>
            <a:r>
              <a:rPr dirty="0" sz="1200" b="1">
                <a:latin typeface="Arial"/>
                <a:cs typeface="Arial"/>
              </a:rPr>
              <a:t>/ </a:t>
            </a:r>
            <a:r>
              <a:rPr dirty="0" sz="1200" spc="-5" b="1">
                <a:latin typeface="Arial"/>
                <a:cs typeface="Arial"/>
              </a:rPr>
              <a:t>choice of article </a:t>
            </a:r>
            <a:r>
              <a:rPr dirty="0" sz="1200" b="1">
                <a:latin typeface="Arial"/>
                <a:cs typeface="Arial"/>
              </a:rPr>
              <a:t>–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relevance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3980" y="7473950"/>
            <a:ext cx="76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1179" y="7473950"/>
            <a:ext cx="6007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C</a:t>
            </a:r>
            <a:r>
              <a:rPr dirty="0" sz="1200" spc="-5" b="1">
                <a:latin typeface="Arial"/>
                <a:cs typeface="Arial"/>
              </a:rPr>
              <a:t>on</a:t>
            </a:r>
            <a:r>
              <a:rPr dirty="0" sz="1200" b="1">
                <a:latin typeface="Arial"/>
                <a:cs typeface="Arial"/>
              </a:rPr>
              <a:t>te</a:t>
            </a:r>
            <a:r>
              <a:rPr dirty="0" sz="1200" spc="-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3980" y="7802880"/>
            <a:ext cx="76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21179" y="7802880"/>
            <a:ext cx="17106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Presentation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(cogency)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63980" y="8130540"/>
            <a:ext cx="76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21179" y="8130540"/>
            <a:ext cx="28460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Discussion </a:t>
            </a:r>
            <a:r>
              <a:rPr dirty="0" sz="1200" b="1">
                <a:latin typeface="Arial"/>
                <a:cs typeface="Arial"/>
              </a:rPr>
              <a:t>/ </a:t>
            </a:r>
            <a:r>
              <a:rPr dirty="0" sz="1200" spc="-5" b="1">
                <a:latin typeface="Arial"/>
                <a:cs typeface="Arial"/>
              </a:rPr>
              <a:t>review </a:t>
            </a:r>
            <a:r>
              <a:rPr dirty="0" sz="1200" b="1">
                <a:latin typeface="Arial"/>
                <a:cs typeface="Arial"/>
              </a:rPr>
              <a:t>of </a:t>
            </a:r>
            <a:r>
              <a:rPr dirty="0" sz="1200" spc="-5" b="1">
                <a:latin typeface="Arial"/>
                <a:cs typeface="Arial"/>
              </a:rPr>
              <a:t>cross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reference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3980" y="8459469"/>
            <a:ext cx="76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21179" y="8459469"/>
            <a:ext cx="39560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Overall impression of articles: Strong Vs. Weak</a:t>
            </a:r>
            <a:r>
              <a:rPr dirty="0" sz="1200" spc="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points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435609"/>
            <a:ext cx="57111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latin typeface="Arial"/>
                <a:cs typeface="Arial"/>
              </a:rPr>
              <a:t>(D) </a:t>
            </a:r>
            <a:r>
              <a:rPr dirty="0" sz="1200" spc="-5" b="1" i="1">
                <a:latin typeface="Arial"/>
                <a:cs typeface="Arial"/>
              </a:rPr>
              <a:t>Presentation at the Inter- Hospital </a:t>
            </a:r>
            <a:r>
              <a:rPr dirty="0" sz="1200" b="1" i="1">
                <a:latin typeface="Arial"/>
                <a:cs typeface="Arial"/>
              </a:rPr>
              <a:t>&amp; </a:t>
            </a:r>
            <a:r>
              <a:rPr dirty="0" sz="1200" spc="-5" b="1" i="1">
                <a:latin typeface="Arial"/>
                <a:cs typeface="Arial"/>
              </a:rPr>
              <a:t>Inter </a:t>
            </a:r>
            <a:r>
              <a:rPr dirty="0" sz="1200" b="1" i="1">
                <a:latin typeface="Arial"/>
                <a:cs typeface="Arial"/>
              </a:rPr>
              <a:t>– </a:t>
            </a:r>
            <a:r>
              <a:rPr dirty="0" sz="1200" spc="-5" b="1" i="1">
                <a:latin typeface="Arial"/>
                <a:cs typeface="Arial"/>
              </a:rPr>
              <a:t>Departmental Clinical</a:t>
            </a:r>
            <a:r>
              <a:rPr dirty="0" sz="1200" spc="60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Meetings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3259" y="807719"/>
          <a:ext cx="6410325" cy="784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914400"/>
                <a:gridCol w="3201035"/>
                <a:gridCol w="1370964"/>
              </a:tblGrid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0388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Title of the Case Presented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0" marR="107314">
                        <a:lnSpc>
                          <a:spcPts val="1380"/>
                        </a:lnSpc>
                        <a:spcBef>
                          <a:spcPts val="5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Signature Prof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4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763269"/>
            <a:ext cx="2501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latin typeface="Arial"/>
                <a:cs typeface="Arial"/>
              </a:rPr>
              <a:t>(E) </a:t>
            </a:r>
            <a:r>
              <a:rPr dirty="0" sz="1200" spc="-5" b="1" i="1">
                <a:latin typeface="Arial"/>
                <a:cs typeface="Arial"/>
              </a:rPr>
              <a:t>Presentation at other</a:t>
            </a:r>
            <a:r>
              <a:rPr dirty="0" sz="1200" spc="15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Meetings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3259" y="1135380"/>
          <a:ext cx="6410325" cy="7481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914400"/>
                <a:gridCol w="3201035"/>
                <a:gridCol w="1370964"/>
              </a:tblGrid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704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0" marR="107314">
                        <a:lnSpc>
                          <a:spcPts val="1380"/>
                        </a:lnSpc>
                        <a:spcBef>
                          <a:spcPts val="5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Signature Prof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6189" y="610869"/>
            <a:ext cx="2658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TEACHING SESSIONS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CONDUCTED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9119" y="807719"/>
          <a:ext cx="6617970" cy="784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869"/>
                <a:gridCol w="799465"/>
                <a:gridCol w="847725"/>
                <a:gridCol w="2802255"/>
                <a:gridCol w="1296034"/>
              </a:tblGrid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100330">
                        <a:lnSpc>
                          <a:spcPts val="1380"/>
                        </a:lnSpc>
                        <a:spcBef>
                          <a:spcPts val="74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*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Student 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Cat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Title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0" marR="138430">
                        <a:lnSpc>
                          <a:spcPts val="1380"/>
                        </a:lnSpc>
                        <a:spcBef>
                          <a:spcPts val="5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Signature  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 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20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4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780" y="435609"/>
            <a:ext cx="5792470" cy="617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*Student Categ</a:t>
            </a:r>
            <a:r>
              <a:rPr dirty="0" sz="1200" spc="-5" b="1">
                <a:latin typeface="Arial"/>
                <a:cs typeface="Arial"/>
              </a:rPr>
              <a:t>o</a:t>
            </a:r>
            <a:r>
              <a:rPr dirty="0" sz="1200" spc="-5" b="1">
                <a:latin typeface="Arial"/>
                <a:cs typeface="Arial"/>
              </a:rPr>
              <a:t>ry: </a:t>
            </a:r>
            <a:r>
              <a:rPr dirty="0" sz="1200" b="1">
                <a:latin typeface="Arial"/>
                <a:cs typeface="Arial"/>
              </a:rPr>
              <a:t>UG / </a:t>
            </a:r>
            <a:r>
              <a:rPr dirty="0" sz="1200" spc="-5" b="1">
                <a:latin typeface="Arial"/>
                <a:cs typeface="Arial"/>
              </a:rPr>
              <a:t>PG </a:t>
            </a:r>
            <a:r>
              <a:rPr dirty="0" sz="1200" b="1">
                <a:latin typeface="Arial"/>
                <a:cs typeface="Arial"/>
              </a:rPr>
              <a:t>/ </a:t>
            </a:r>
            <a:r>
              <a:rPr dirty="0" sz="1200" spc="-5" b="1">
                <a:latin typeface="Arial"/>
                <a:cs typeface="Arial"/>
              </a:rPr>
              <a:t>Nurse </a:t>
            </a:r>
            <a:r>
              <a:rPr dirty="0" sz="1200" b="1">
                <a:latin typeface="Arial"/>
                <a:cs typeface="Arial"/>
              </a:rPr>
              <a:t>/ </a:t>
            </a:r>
            <a:r>
              <a:rPr dirty="0" sz="1200" spc="-5" b="1">
                <a:latin typeface="Arial"/>
                <a:cs typeface="Arial"/>
              </a:rPr>
              <a:t>OT-PT student </a:t>
            </a:r>
            <a:r>
              <a:rPr dirty="0" sz="1200" b="1">
                <a:latin typeface="Arial"/>
                <a:cs typeface="Arial"/>
              </a:rPr>
              <a:t>/ </a:t>
            </a:r>
            <a:r>
              <a:rPr dirty="0" sz="1200" spc="-5" b="1">
                <a:latin typeface="Arial"/>
                <a:cs typeface="Arial"/>
              </a:rPr>
              <a:t>Any other (Please</a:t>
            </a:r>
            <a:r>
              <a:rPr dirty="0" sz="1200" spc="7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specify)</a:t>
            </a:r>
            <a:endParaRPr sz="1200">
              <a:latin typeface="Arial"/>
              <a:cs typeface="Arial"/>
            </a:endParaRPr>
          </a:p>
          <a:p>
            <a:pPr marL="1746250" marR="715010" indent="-558800">
              <a:lnSpc>
                <a:spcPts val="1610"/>
              </a:lnSpc>
              <a:spcBef>
                <a:spcPts val="75"/>
              </a:spcBef>
            </a:pPr>
            <a:r>
              <a:rPr dirty="0" sz="1400" spc="-5" b="1">
                <a:latin typeface="Arial"/>
                <a:cs typeface="Arial"/>
              </a:rPr>
              <a:t>WORKSHOPS </a:t>
            </a:r>
            <a:r>
              <a:rPr dirty="0" sz="1400" b="1">
                <a:latin typeface="Arial"/>
                <a:cs typeface="Arial"/>
              </a:rPr>
              <a:t>/ </a:t>
            </a:r>
            <a:r>
              <a:rPr dirty="0" sz="1400" spc="-5" b="1">
                <a:latin typeface="Arial"/>
                <a:cs typeface="Arial"/>
              </a:rPr>
              <a:t>SEMINARS </a:t>
            </a:r>
            <a:r>
              <a:rPr dirty="0" sz="1400" b="1">
                <a:latin typeface="Arial"/>
                <a:cs typeface="Arial"/>
              </a:rPr>
              <a:t>/ </a:t>
            </a:r>
            <a:r>
              <a:rPr dirty="0" sz="1400" spc="-5" b="1">
                <a:latin typeface="Arial"/>
                <a:cs typeface="Arial"/>
              </a:rPr>
              <a:t>CONFERENCES </a:t>
            </a:r>
            <a:r>
              <a:rPr dirty="0" sz="1400" b="1">
                <a:latin typeface="Arial"/>
                <a:cs typeface="Arial"/>
              </a:rPr>
              <a:t>/  </a:t>
            </a:r>
            <a:r>
              <a:rPr dirty="0" sz="1400" spc="-5" b="1">
                <a:latin typeface="Arial"/>
                <a:cs typeface="Arial"/>
              </a:rPr>
              <a:t>GUEST LECTURERS ATTENDED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1860" y="1041400"/>
          <a:ext cx="5953125" cy="7121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6105"/>
                <a:gridCol w="785495"/>
                <a:gridCol w="3201035"/>
                <a:gridCol w="1370964"/>
              </a:tblGrid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0891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7620" marR="327660" indent="-935990">
                        <a:lnSpc>
                          <a:spcPts val="1380"/>
                        </a:lnSpc>
                        <a:spcBef>
                          <a:spcPts val="74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Workshop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Seminar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Conference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50" marR="175260" indent="43180">
                        <a:lnSpc>
                          <a:spcPts val="1380"/>
                        </a:lnSpc>
                        <a:spcBef>
                          <a:spcPts val="5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Signature  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 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20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96489" y="434340"/>
            <a:ext cx="2931795" cy="44323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665480" marR="5080" indent="-652780">
              <a:lnSpc>
                <a:spcPts val="1610"/>
              </a:lnSpc>
              <a:spcBef>
                <a:spcPts val="210"/>
              </a:spcBef>
            </a:pPr>
            <a:r>
              <a:rPr dirty="0" sz="1400" spc="-5" b="1">
                <a:latin typeface="Arial"/>
                <a:cs typeface="Arial"/>
              </a:rPr>
              <a:t>SCIEN</a:t>
            </a:r>
            <a:r>
              <a:rPr dirty="0" sz="1400" spc="-5" b="1">
                <a:latin typeface="Arial"/>
                <a:cs typeface="Arial"/>
              </a:rPr>
              <a:t>T</a:t>
            </a:r>
            <a:r>
              <a:rPr dirty="0" sz="1400" spc="-5" b="1">
                <a:latin typeface="Arial"/>
                <a:cs typeface="Arial"/>
              </a:rPr>
              <a:t>IFIC PAPERS PRESENTED  AT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CONFERENCES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4369" y="866139"/>
          <a:ext cx="6428105" cy="7662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4525"/>
                <a:gridCol w="730885"/>
                <a:gridCol w="2508250"/>
                <a:gridCol w="1370964"/>
                <a:gridCol w="1163954"/>
              </a:tblGrid>
              <a:tr h="707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1971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2230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Title of the paper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Conference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0810" marR="117475" indent="-1270">
                        <a:lnSpc>
                          <a:spcPts val="1380"/>
                        </a:lnSpc>
                        <a:spcBef>
                          <a:spcPts val="5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Signature  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257810" marR="287020" indent="42545">
                        <a:lnSpc>
                          <a:spcPts val="138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ct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9170" y="435609"/>
            <a:ext cx="3222625" cy="631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1435">
              <a:lnSpc>
                <a:spcPts val="1405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AWARDS, PRIZES</a:t>
            </a:r>
            <a:endParaRPr sz="1200">
              <a:latin typeface="Arial"/>
              <a:cs typeface="Arial"/>
            </a:endParaRPr>
          </a:p>
          <a:p>
            <a:pPr algn="ctr" marL="9525">
              <a:lnSpc>
                <a:spcPts val="1605"/>
              </a:lnSpc>
            </a:pPr>
            <a:r>
              <a:rPr dirty="0" sz="1400" spc="-5" b="1"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760"/>
              </a:lnSpc>
            </a:pPr>
            <a:r>
              <a:rPr dirty="0" sz="1500" spc="-5" b="1">
                <a:latin typeface="Arial"/>
                <a:cs typeface="Arial"/>
              </a:rPr>
              <a:t>CERTIFICATES </a:t>
            </a:r>
            <a:r>
              <a:rPr dirty="0" sz="1500" b="1">
                <a:latin typeface="Arial"/>
                <a:cs typeface="Arial"/>
              </a:rPr>
              <a:t>OF</a:t>
            </a:r>
            <a:r>
              <a:rPr dirty="0" sz="1500" spc="-4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APPRECIATION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3259" y="1231900"/>
          <a:ext cx="6410325" cy="2366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914400"/>
                <a:gridCol w="3201035"/>
                <a:gridCol w="1370964"/>
              </a:tblGrid>
              <a:tr h="53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743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63294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Prize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 Certificate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0" marR="107314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Signature Prof</a:t>
                      </a:r>
                      <a:r>
                        <a:rPr dirty="0" sz="12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55750" y="3750309"/>
            <a:ext cx="466090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Arial"/>
                <a:cs typeface="Arial"/>
              </a:rPr>
              <a:t>PUBLICATION </a:t>
            </a:r>
            <a:r>
              <a:rPr dirty="0" sz="1500" b="1">
                <a:latin typeface="Arial"/>
                <a:cs typeface="Arial"/>
              </a:rPr>
              <a:t>IN </a:t>
            </a:r>
            <a:r>
              <a:rPr dirty="0" sz="1500" spc="-5" b="1">
                <a:latin typeface="Arial"/>
                <a:cs typeface="Arial"/>
              </a:rPr>
              <a:t>BOOK </a:t>
            </a:r>
            <a:r>
              <a:rPr dirty="0" sz="1500" b="1">
                <a:latin typeface="Arial"/>
                <a:cs typeface="Arial"/>
              </a:rPr>
              <a:t>&amp; </a:t>
            </a:r>
            <a:r>
              <a:rPr dirty="0" sz="1500" spc="-5" b="1">
                <a:latin typeface="Arial"/>
                <a:cs typeface="Arial"/>
              </a:rPr>
              <a:t>SCIENTIFIC</a:t>
            </a:r>
            <a:r>
              <a:rPr dirty="0" sz="1500" spc="-1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JOURNALS: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890" y="433069"/>
            <a:ext cx="6446520" cy="7787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655">
              <a:lnSpc>
                <a:spcPts val="1764"/>
              </a:lnSpc>
              <a:spcBef>
                <a:spcPts val="100"/>
              </a:spcBef>
            </a:pPr>
            <a:r>
              <a:rPr dirty="0" sz="1500" spc="-5" b="1">
                <a:latin typeface="Arial"/>
                <a:cs typeface="Arial"/>
              </a:rPr>
              <a:t>RESIDENT</a:t>
            </a:r>
            <a:r>
              <a:rPr dirty="0" sz="1500" spc="-1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EVALUATION</a:t>
            </a:r>
            <a:endParaRPr sz="1500">
              <a:latin typeface="Arial"/>
              <a:cs typeface="Arial"/>
            </a:endParaRPr>
          </a:p>
          <a:p>
            <a:pPr marL="193040">
              <a:lnSpc>
                <a:spcPts val="1764"/>
              </a:lnSpc>
            </a:pPr>
            <a:r>
              <a:rPr dirty="0" sz="1500" spc="-5">
                <a:latin typeface="Arial"/>
                <a:cs typeface="Arial"/>
              </a:rPr>
              <a:t>Name </a:t>
            </a:r>
            <a:r>
              <a:rPr dirty="0" sz="1500">
                <a:latin typeface="Arial"/>
                <a:cs typeface="Arial"/>
              </a:rPr>
              <a:t>of</a:t>
            </a:r>
            <a:r>
              <a:rPr dirty="0" sz="1500" spc="-10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Resident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33655">
              <a:lnSpc>
                <a:spcPts val="1760"/>
              </a:lnSpc>
            </a:pPr>
            <a:r>
              <a:rPr dirty="0" sz="1500" spc="-5" b="1">
                <a:latin typeface="Arial"/>
                <a:cs typeface="Arial"/>
              </a:rPr>
              <a:t>Below competence </a:t>
            </a:r>
            <a:r>
              <a:rPr dirty="0" sz="1500" b="1">
                <a:latin typeface="Arial"/>
                <a:cs typeface="Arial"/>
              </a:rPr>
              <a:t>(BC) </a:t>
            </a:r>
            <a:r>
              <a:rPr dirty="0" sz="1500" spc="-5" b="1">
                <a:latin typeface="Arial"/>
                <a:cs typeface="Arial"/>
              </a:rPr>
              <a:t>Competent </a:t>
            </a:r>
            <a:r>
              <a:rPr dirty="0" sz="1500" b="1">
                <a:latin typeface="Arial"/>
                <a:cs typeface="Arial"/>
              </a:rPr>
              <a:t>(C) </a:t>
            </a:r>
            <a:r>
              <a:rPr dirty="0" sz="1500" spc="-5" b="1">
                <a:latin typeface="Arial"/>
                <a:cs typeface="Arial"/>
              </a:rPr>
              <a:t>Above competence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(AC)</a:t>
            </a:r>
            <a:endParaRPr sz="1500">
              <a:latin typeface="Arial"/>
              <a:cs typeface="Arial"/>
            </a:endParaRPr>
          </a:p>
          <a:p>
            <a:pPr algn="r" marR="46355">
              <a:lnSpc>
                <a:spcPts val="1730"/>
              </a:lnSpc>
            </a:pPr>
            <a:r>
              <a:rPr dirty="0" sz="1500" b="1">
                <a:latin typeface="Arial"/>
                <a:cs typeface="Arial"/>
              </a:rPr>
              <a:t>BC C</a:t>
            </a:r>
            <a:r>
              <a:rPr dirty="0" sz="1500" spc="-9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AC</a:t>
            </a:r>
            <a:endParaRPr sz="1500">
              <a:latin typeface="Arial"/>
              <a:cs typeface="Arial"/>
            </a:endParaRPr>
          </a:p>
          <a:p>
            <a:pPr marL="97155" marR="385445" indent="-85090">
              <a:lnSpc>
                <a:spcPts val="1380"/>
              </a:lnSpc>
              <a:spcBef>
                <a:spcPts val="65"/>
              </a:spcBef>
            </a:pPr>
            <a:r>
              <a:rPr dirty="0" sz="1200" spc="-5" b="1">
                <a:latin typeface="Arial"/>
                <a:cs typeface="Arial"/>
              </a:rPr>
              <a:t>Patient care </a:t>
            </a:r>
            <a:r>
              <a:rPr dirty="0" sz="1200" spc="-5">
                <a:latin typeface="Arial"/>
                <a:cs typeface="Arial"/>
              </a:rPr>
              <a:t>(</a:t>
            </a:r>
            <a:r>
              <a:rPr dirty="0" sz="1200" spc="-5" i="1">
                <a:latin typeface="Arial"/>
                <a:cs typeface="Arial"/>
              </a:rPr>
              <a:t>Residents should provide compassionate, appropriate, and effective patient  </a:t>
            </a:r>
            <a:r>
              <a:rPr dirty="0" sz="1200" spc="-5" i="1">
                <a:latin typeface="Arial"/>
                <a:cs typeface="Arial"/>
              </a:rPr>
              <a:t>care)</a:t>
            </a:r>
            <a:endParaRPr sz="1200">
              <a:latin typeface="Arial"/>
              <a:cs typeface="Arial"/>
            </a:endParaRPr>
          </a:p>
          <a:p>
            <a:pPr marL="308610" indent="-266700">
              <a:lnSpc>
                <a:spcPts val="1320"/>
              </a:lnSpc>
              <a:buFont typeface="Times New Roman"/>
              <a:buAutoNum type="arabicPeriod"/>
              <a:tabLst>
                <a:tab pos="270510" algn="l"/>
              </a:tabLst>
            </a:pPr>
            <a:r>
              <a:rPr dirty="0" sz="1200" spc="-5">
                <a:latin typeface="Arial"/>
                <a:cs typeface="Arial"/>
              </a:rPr>
              <a:t>Develop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clinical plan and proper technique based </a:t>
            </a:r>
            <a:r>
              <a:rPr dirty="0" sz="1200">
                <a:latin typeface="Arial"/>
                <a:cs typeface="Arial"/>
              </a:rPr>
              <a:t>on </a:t>
            </a:r>
            <a:r>
              <a:rPr dirty="0" sz="1200" spc="-5">
                <a:latin typeface="Arial"/>
                <a:cs typeface="Arial"/>
              </a:rPr>
              <a:t>readiologic findings and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clinical</a:t>
            </a:r>
            <a:endParaRPr sz="1200">
              <a:latin typeface="Arial"/>
              <a:cs typeface="Arial"/>
            </a:endParaRPr>
          </a:p>
          <a:p>
            <a:pPr marL="269875">
              <a:lnSpc>
                <a:spcPts val="1415"/>
              </a:lnSpc>
            </a:pPr>
            <a:r>
              <a:rPr dirty="0" sz="1200" spc="-5">
                <a:latin typeface="Arial"/>
                <a:cs typeface="Arial"/>
              </a:rPr>
              <a:t>Information.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53975" marR="453390">
              <a:lnSpc>
                <a:spcPts val="1380"/>
              </a:lnSpc>
              <a:spcBef>
                <a:spcPts val="1070"/>
              </a:spcBef>
            </a:pPr>
            <a:r>
              <a:rPr dirty="0" sz="1200" spc="-5" b="1">
                <a:latin typeface="Arial"/>
                <a:cs typeface="Arial"/>
              </a:rPr>
              <a:t>Medical Knowledge </a:t>
            </a:r>
            <a:r>
              <a:rPr dirty="0" sz="1200" spc="-5">
                <a:latin typeface="Arial"/>
                <a:cs typeface="Arial"/>
              </a:rPr>
              <a:t>(</a:t>
            </a:r>
            <a:r>
              <a:rPr dirty="0" sz="1200" spc="-5" i="1">
                <a:latin typeface="Arial"/>
                <a:cs typeface="Arial"/>
              </a:rPr>
              <a:t>Residents should </a:t>
            </a:r>
            <a:r>
              <a:rPr dirty="0" sz="1200" i="1">
                <a:latin typeface="Arial"/>
                <a:cs typeface="Arial"/>
              </a:rPr>
              <a:t>be </a:t>
            </a:r>
            <a:r>
              <a:rPr dirty="0" sz="1200" spc="-5" i="1">
                <a:latin typeface="Arial"/>
                <a:cs typeface="Arial"/>
              </a:rPr>
              <a:t>knowledgeable, scholarly, </a:t>
            </a:r>
            <a:r>
              <a:rPr dirty="0" sz="1200" i="1">
                <a:latin typeface="Arial"/>
                <a:cs typeface="Arial"/>
              </a:rPr>
              <a:t>and </a:t>
            </a:r>
            <a:r>
              <a:rPr dirty="0" sz="1200" spc="-5" i="1">
                <a:latin typeface="Arial"/>
                <a:cs typeface="Arial"/>
              </a:rPr>
              <a:t>committed to  </a:t>
            </a:r>
            <a:r>
              <a:rPr dirty="0" sz="1200" spc="-5" i="1">
                <a:latin typeface="Arial"/>
                <a:cs typeface="Arial"/>
              </a:rPr>
              <a:t>lifetime</a:t>
            </a:r>
            <a:r>
              <a:rPr dirty="0" sz="1200" spc="-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learning)</a:t>
            </a:r>
            <a:endParaRPr sz="1200">
              <a:latin typeface="Arial"/>
              <a:cs typeface="Arial"/>
            </a:endParaRPr>
          </a:p>
          <a:p>
            <a:pPr marL="267970" indent="-213360">
              <a:lnSpc>
                <a:spcPct val="100000"/>
              </a:lnSpc>
              <a:spcBef>
                <a:spcPts val="1055"/>
              </a:spcBef>
              <a:buFont typeface="Arial"/>
              <a:buAutoNum type="arabicPeriod" startAt="2"/>
              <a:tabLst>
                <a:tab pos="267970" algn="l"/>
              </a:tabLst>
            </a:pPr>
            <a:r>
              <a:rPr dirty="0" sz="1200" spc="-5">
                <a:latin typeface="Arial"/>
                <a:cs typeface="Arial"/>
              </a:rPr>
              <a:t>Recognize and describe relevant </a:t>
            </a:r>
            <a:r>
              <a:rPr dirty="0" sz="1200">
                <a:latin typeface="Arial"/>
                <a:cs typeface="Arial"/>
              </a:rPr>
              <a:t>radio </a:t>
            </a:r>
            <a:r>
              <a:rPr dirty="0" sz="1200" spc="-5">
                <a:latin typeface="Arial"/>
                <a:cs typeface="Arial"/>
              </a:rPr>
              <a:t>logic findings.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AutoNum type="arabicPeriod" startAt="2"/>
            </a:pPr>
            <a:endParaRPr sz="1100">
              <a:latin typeface="Times New Roman"/>
              <a:cs typeface="Times New Roman"/>
            </a:endParaRPr>
          </a:p>
          <a:p>
            <a:pPr marL="266700" indent="-212090">
              <a:lnSpc>
                <a:spcPct val="100000"/>
              </a:lnSpc>
              <a:buAutoNum type="arabicPeriod" startAt="2"/>
              <a:tabLst>
                <a:tab pos="266700" algn="l"/>
              </a:tabLst>
            </a:pPr>
            <a:r>
              <a:rPr dirty="0" sz="1200" spc="-5">
                <a:latin typeface="Arial"/>
                <a:cs typeface="Arial"/>
              </a:rPr>
              <a:t>Synthesize readiologic </a:t>
            </a:r>
            <a:r>
              <a:rPr dirty="0" sz="1200">
                <a:latin typeface="Arial"/>
                <a:cs typeface="Arial"/>
              </a:rPr>
              <a:t>and </a:t>
            </a:r>
            <a:r>
              <a:rPr dirty="0" sz="1200" spc="-5">
                <a:latin typeface="Arial"/>
                <a:cs typeface="Arial"/>
              </a:rPr>
              <a:t>clinical information </a:t>
            </a:r>
            <a:r>
              <a:rPr dirty="0" sz="1200">
                <a:latin typeface="Arial"/>
                <a:cs typeface="Arial"/>
              </a:rPr>
              <a:t>and </a:t>
            </a:r>
            <a:r>
              <a:rPr dirty="0" sz="1200" spc="-5">
                <a:latin typeface="Arial"/>
                <a:cs typeface="Arial"/>
              </a:rPr>
              <a:t>form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5">
                <a:latin typeface="Arial"/>
                <a:cs typeface="Arial"/>
              </a:rPr>
              <a:t>impression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AutoNum type="arabicPeriod" startAt="2"/>
            </a:pPr>
            <a:endParaRPr sz="1000">
              <a:latin typeface="Times New Roman"/>
              <a:cs typeface="Times New Roman"/>
            </a:endParaRPr>
          </a:p>
          <a:p>
            <a:pPr marL="308610" marR="1529080" indent="-254000">
              <a:lnSpc>
                <a:spcPts val="1380"/>
              </a:lnSpc>
              <a:buAutoNum type="arabicPeriod" startAt="2"/>
              <a:tabLst>
                <a:tab pos="266700" algn="l"/>
              </a:tabLst>
            </a:pPr>
            <a:r>
              <a:rPr dirty="0" sz="1200" spc="-5">
                <a:latin typeface="Arial"/>
                <a:cs typeface="Arial"/>
              </a:rPr>
              <a:t>Utilize information technology to investigate clinical questions </a:t>
            </a:r>
            <a:r>
              <a:rPr dirty="0" sz="1200">
                <a:latin typeface="Arial"/>
                <a:cs typeface="Arial"/>
              </a:rPr>
              <a:t>and </a:t>
            </a:r>
            <a:r>
              <a:rPr dirty="0" sz="1200" spc="-5">
                <a:latin typeface="Arial"/>
                <a:cs typeface="Arial"/>
              </a:rPr>
              <a:t>for  for continuous self </a:t>
            </a:r>
            <a:r>
              <a:rPr dirty="0" sz="1200">
                <a:latin typeface="Arial"/>
                <a:cs typeface="Arial"/>
              </a:rPr>
              <a:t>–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rabicPeriod" startAt="2"/>
            </a:pPr>
            <a:endParaRPr sz="1100">
              <a:latin typeface="Times New Roman"/>
              <a:cs typeface="Times New Roman"/>
            </a:endParaRPr>
          </a:p>
          <a:p>
            <a:pPr marL="53975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Interpersonal </a:t>
            </a:r>
            <a:r>
              <a:rPr dirty="0" sz="1200" b="1">
                <a:latin typeface="Arial"/>
                <a:cs typeface="Arial"/>
              </a:rPr>
              <a:t>/ </a:t>
            </a:r>
            <a:r>
              <a:rPr dirty="0" sz="1200" spc="-5" b="1">
                <a:latin typeface="Arial"/>
                <a:cs typeface="Arial"/>
              </a:rPr>
              <a:t>communication skills </a:t>
            </a:r>
            <a:r>
              <a:rPr dirty="0" sz="1200" spc="-5" i="1">
                <a:latin typeface="Arial"/>
                <a:cs typeface="Arial"/>
              </a:rPr>
              <a:t>(Residents should communicate and teach</a:t>
            </a:r>
            <a:r>
              <a:rPr dirty="0" sz="1200" spc="15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effectively</a:t>
            </a:r>
            <a:r>
              <a:rPr dirty="0" sz="1200" spc="-5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marL="308610" marR="1071880" indent="-210820">
              <a:lnSpc>
                <a:spcPts val="1380"/>
              </a:lnSpc>
              <a:buAutoNum type="arabicPeriod" startAt="5"/>
              <a:tabLst>
                <a:tab pos="266700" algn="l"/>
              </a:tabLst>
            </a:pPr>
            <a:r>
              <a:rPr dirty="0" sz="1200" spc="-5">
                <a:latin typeface="Arial"/>
                <a:cs typeface="Arial"/>
              </a:rPr>
              <a:t>Show sensitivity to </a:t>
            </a:r>
            <a:r>
              <a:rPr dirty="0" sz="1200">
                <a:latin typeface="Arial"/>
                <a:cs typeface="Arial"/>
              </a:rPr>
              <a:t>and </a:t>
            </a:r>
            <a:r>
              <a:rPr dirty="0" sz="1200" spc="-5">
                <a:latin typeface="Arial"/>
                <a:cs typeface="Arial"/>
              </a:rPr>
              <a:t>communicate effectively with clinical colleagues </a:t>
            </a:r>
            <a:r>
              <a:rPr dirty="0" sz="1200">
                <a:latin typeface="Arial"/>
                <a:cs typeface="Arial"/>
              </a:rPr>
              <a:t>and  </a:t>
            </a:r>
            <a:r>
              <a:rPr dirty="0" sz="1200" spc="-5">
                <a:latin typeface="Arial"/>
                <a:cs typeface="Arial"/>
              </a:rPr>
              <a:t>health care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team</a:t>
            </a:r>
            <a:endParaRPr sz="1200">
              <a:latin typeface="Arial"/>
              <a:cs typeface="Arial"/>
            </a:endParaRPr>
          </a:p>
          <a:p>
            <a:pPr marL="266700" indent="-168910">
              <a:lnSpc>
                <a:spcPct val="100000"/>
              </a:lnSpc>
              <a:spcBef>
                <a:spcPts val="1055"/>
              </a:spcBef>
              <a:buAutoNum type="arabicPeriod" startAt="5"/>
              <a:tabLst>
                <a:tab pos="266700" algn="l"/>
              </a:tabLst>
            </a:pPr>
            <a:r>
              <a:rPr dirty="0" sz="1200" spc="-5">
                <a:latin typeface="Arial"/>
                <a:cs typeface="Arial"/>
              </a:rPr>
              <a:t>Appropriately obtain informed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consent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AutoNum type="arabicPeriod" startAt="5"/>
            </a:pPr>
            <a:endParaRPr sz="1000">
              <a:latin typeface="Times New Roman"/>
              <a:cs typeface="Times New Roman"/>
            </a:endParaRPr>
          </a:p>
          <a:p>
            <a:pPr marL="308610" marR="977900" indent="-168910">
              <a:lnSpc>
                <a:spcPts val="1380"/>
              </a:lnSpc>
              <a:buAutoNum type="arabicPeriod" startAt="5"/>
              <a:tabLst>
                <a:tab pos="308610" algn="l"/>
              </a:tabLst>
            </a:pPr>
            <a:r>
              <a:rPr dirty="0" sz="1200" spc="-5">
                <a:latin typeface="Arial"/>
                <a:cs typeface="Arial"/>
              </a:rPr>
              <a:t>Recognize, appropriately communicate, and documents in the patient </a:t>
            </a:r>
            <a:r>
              <a:rPr dirty="0" sz="1200">
                <a:latin typeface="Arial"/>
                <a:cs typeface="Arial"/>
              </a:rPr>
              <a:t>record  </a:t>
            </a:r>
            <a:r>
              <a:rPr dirty="0" sz="1200" spc="-5">
                <a:latin typeface="Arial"/>
                <a:cs typeface="Arial"/>
              </a:rPr>
              <a:t>urgent </a:t>
            </a:r>
            <a:r>
              <a:rPr dirty="0" sz="1200">
                <a:latin typeface="Arial"/>
                <a:cs typeface="Arial"/>
              </a:rPr>
              <a:t>or </a:t>
            </a:r>
            <a:r>
              <a:rPr dirty="0" sz="1200" spc="-5">
                <a:latin typeface="Arial"/>
                <a:cs typeface="Arial"/>
              </a:rPr>
              <a:t>unexpected readiologic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findings</a:t>
            </a:r>
            <a:endParaRPr sz="1200">
              <a:latin typeface="Arial"/>
              <a:cs typeface="Arial"/>
            </a:endParaRPr>
          </a:p>
          <a:p>
            <a:pPr marL="393700" marR="1113155" indent="-254000">
              <a:lnSpc>
                <a:spcPts val="1380"/>
              </a:lnSpc>
              <a:spcBef>
                <a:spcPts val="1150"/>
              </a:spcBef>
              <a:buAutoNum type="arabicPeriod" startAt="5"/>
              <a:tabLst>
                <a:tab pos="351790" algn="l"/>
              </a:tabLst>
            </a:pPr>
            <a:r>
              <a:rPr dirty="0" sz="1200" spc="-5">
                <a:latin typeface="Arial"/>
                <a:cs typeface="Arial"/>
              </a:rPr>
              <a:t>Produce readiologic reports that </a:t>
            </a:r>
            <a:r>
              <a:rPr dirty="0" sz="1200">
                <a:latin typeface="Arial"/>
                <a:cs typeface="Arial"/>
              </a:rPr>
              <a:t>are </a:t>
            </a:r>
            <a:r>
              <a:rPr dirty="0" sz="1200" spc="-5">
                <a:latin typeface="Arial"/>
                <a:cs typeface="Arial"/>
              </a:rPr>
              <a:t>accurate, concise, and grammatically  correct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 startAt="5"/>
            </a:pPr>
            <a:endParaRPr sz="1200">
              <a:latin typeface="Times New Roman"/>
              <a:cs typeface="Times New Roman"/>
            </a:endParaRPr>
          </a:p>
          <a:p>
            <a:pPr marL="351790" marR="1605280" indent="-212090">
              <a:lnSpc>
                <a:spcPts val="1380"/>
              </a:lnSpc>
              <a:buAutoNum type="arabicPeriod" startAt="5"/>
              <a:tabLst>
                <a:tab pos="351790" algn="l"/>
              </a:tabLst>
            </a:pPr>
            <a:r>
              <a:rPr dirty="0" sz="1200" spc="-5">
                <a:latin typeface="Arial"/>
                <a:cs typeface="Arial"/>
              </a:rPr>
              <a:t>Effectively teach residents, medical students </a:t>
            </a:r>
            <a:r>
              <a:rPr dirty="0" sz="1200">
                <a:latin typeface="Arial"/>
                <a:cs typeface="Arial"/>
              </a:rPr>
              <a:t>and </a:t>
            </a:r>
            <a:r>
              <a:rPr dirty="0" sz="1200" spc="-5">
                <a:latin typeface="Arial"/>
                <a:cs typeface="Arial"/>
              </a:rPr>
              <a:t>other health </a:t>
            </a:r>
            <a:r>
              <a:rPr dirty="0" sz="1200">
                <a:latin typeface="Arial"/>
                <a:cs typeface="Arial"/>
              </a:rPr>
              <a:t>care  </a:t>
            </a:r>
            <a:r>
              <a:rPr dirty="0" sz="1200" spc="-5">
                <a:latin typeface="Arial"/>
                <a:cs typeface="Arial"/>
              </a:rPr>
              <a:t>professional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 startAt="5"/>
            </a:pPr>
            <a:endParaRPr sz="1200">
              <a:latin typeface="Times New Roman"/>
              <a:cs typeface="Times New Roman"/>
            </a:endParaRPr>
          </a:p>
          <a:p>
            <a:pPr algn="just" marL="180975" marR="115570" indent="1270">
              <a:lnSpc>
                <a:spcPts val="1380"/>
              </a:lnSpc>
            </a:pPr>
            <a:r>
              <a:rPr dirty="0" sz="1200" spc="-5" b="1">
                <a:latin typeface="Arial"/>
                <a:cs typeface="Arial"/>
              </a:rPr>
              <a:t>Practice </a:t>
            </a:r>
            <a:r>
              <a:rPr dirty="0" sz="1200" b="1">
                <a:latin typeface="Arial"/>
                <a:cs typeface="Arial"/>
              </a:rPr>
              <a:t>– </a:t>
            </a:r>
            <a:r>
              <a:rPr dirty="0" sz="1200" spc="-5" b="1">
                <a:latin typeface="Arial"/>
                <a:cs typeface="Arial"/>
              </a:rPr>
              <a:t>based learning and improvement </a:t>
            </a:r>
            <a:r>
              <a:rPr dirty="0" sz="1200" spc="-5" i="1">
                <a:latin typeface="Arial"/>
                <a:cs typeface="Arial"/>
              </a:rPr>
              <a:t>(Residents should investigate and evaluate  </a:t>
            </a:r>
            <a:r>
              <a:rPr dirty="0" sz="1200" spc="-5" i="1">
                <a:latin typeface="Arial"/>
                <a:cs typeface="Arial"/>
              </a:rPr>
              <a:t>Patient </a:t>
            </a:r>
            <a:r>
              <a:rPr dirty="0" sz="1200" i="1">
                <a:latin typeface="Arial"/>
                <a:cs typeface="Arial"/>
              </a:rPr>
              <a:t>care </a:t>
            </a:r>
            <a:r>
              <a:rPr dirty="0" sz="1200" spc="-5" i="1">
                <a:latin typeface="Arial"/>
                <a:cs typeface="Arial"/>
              </a:rPr>
              <a:t>practices, and appraises </a:t>
            </a:r>
            <a:r>
              <a:rPr dirty="0" sz="1200" i="1">
                <a:latin typeface="Arial"/>
                <a:cs typeface="Arial"/>
              </a:rPr>
              <a:t>and </a:t>
            </a:r>
            <a:r>
              <a:rPr dirty="0" sz="1200" spc="-5" i="1">
                <a:latin typeface="Arial"/>
                <a:cs typeface="Arial"/>
              </a:rPr>
              <a:t>assimilate scientific evidence </a:t>
            </a:r>
            <a:r>
              <a:rPr dirty="0" sz="1200" i="1">
                <a:latin typeface="Arial"/>
                <a:cs typeface="Arial"/>
              </a:rPr>
              <a:t>in </a:t>
            </a:r>
            <a:r>
              <a:rPr dirty="0" sz="1200" spc="-5" i="1">
                <a:latin typeface="Arial"/>
                <a:cs typeface="Arial"/>
              </a:rPr>
              <a:t>order </a:t>
            </a:r>
            <a:r>
              <a:rPr dirty="0" sz="1200" i="1">
                <a:latin typeface="Arial"/>
                <a:cs typeface="Arial"/>
              </a:rPr>
              <a:t>to </a:t>
            </a:r>
            <a:r>
              <a:rPr dirty="0" sz="1200" spc="-5" i="1">
                <a:latin typeface="Arial"/>
                <a:cs typeface="Arial"/>
              </a:rPr>
              <a:t>improve  their practices</a:t>
            </a:r>
            <a:r>
              <a:rPr dirty="0" sz="1200" spc="-1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435609" indent="-254000">
              <a:lnSpc>
                <a:spcPct val="100000"/>
              </a:lnSpc>
              <a:buAutoNum type="arabicPeriod" startAt="10"/>
              <a:tabLst>
                <a:tab pos="435609" algn="l"/>
              </a:tabLst>
            </a:pPr>
            <a:r>
              <a:rPr dirty="0" sz="1200" spc="-5">
                <a:latin typeface="Arial"/>
                <a:cs typeface="Arial"/>
              </a:rPr>
              <a:t>Participate in QI (Quality improvement) </a:t>
            </a:r>
            <a:r>
              <a:rPr dirty="0" sz="1200">
                <a:latin typeface="Arial"/>
                <a:cs typeface="Arial"/>
              </a:rPr>
              <a:t>/ </a:t>
            </a:r>
            <a:r>
              <a:rPr dirty="0" sz="1200" spc="-5">
                <a:latin typeface="Arial"/>
                <a:cs typeface="Arial"/>
              </a:rPr>
              <a:t>QA (Quality assurance)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activities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AutoNum type="arabicPeriod" startAt="10"/>
            </a:pPr>
            <a:endParaRPr sz="1100">
              <a:latin typeface="Times New Roman"/>
              <a:cs typeface="Times New Roman"/>
            </a:endParaRPr>
          </a:p>
          <a:p>
            <a:pPr algn="just" marL="520700" indent="-295910">
              <a:lnSpc>
                <a:spcPct val="100000"/>
              </a:lnSpc>
              <a:buAutoNum type="arabicPeriod" startAt="10"/>
              <a:tabLst>
                <a:tab pos="520700" algn="l"/>
              </a:tabLst>
            </a:pPr>
            <a:r>
              <a:rPr dirty="0" sz="1200" spc="-5">
                <a:latin typeface="Arial"/>
                <a:cs typeface="Arial"/>
              </a:rPr>
              <a:t>Recognize and </a:t>
            </a:r>
            <a:r>
              <a:rPr dirty="0" sz="1200">
                <a:latin typeface="Arial"/>
                <a:cs typeface="Arial"/>
              </a:rPr>
              <a:t>correct </a:t>
            </a:r>
            <a:r>
              <a:rPr dirty="0" sz="1200" spc="-5">
                <a:latin typeface="Arial"/>
                <a:cs typeface="Arial"/>
              </a:rPr>
              <a:t>personal </a:t>
            </a:r>
            <a:r>
              <a:rPr dirty="0" sz="1200">
                <a:latin typeface="Arial"/>
                <a:cs typeface="Arial"/>
              </a:rPr>
              <a:t>errors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1500" y="914400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 h="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281737" y="229520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281737" y="306609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281737" y="337978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281737" y="372268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281737" y="454691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281737" y="508920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281737" y="540289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281737" y="594518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281737" y="637317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6281737" y="768254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281737" y="797210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8800" y="435609"/>
            <a:ext cx="6193790" cy="123063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39065" marR="5080" indent="-12700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Arial"/>
                <a:cs typeface="Arial"/>
              </a:rPr>
              <a:t>Professionalism </a:t>
            </a:r>
            <a:r>
              <a:rPr dirty="0" sz="1200" spc="-5" i="1">
                <a:latin typeface="Arial"/>
                <a:cs typeface="Arial"/>
              </a:rPr>
              <a:t>(Residents should </a:t>
            </a:r>
            <a:r>
              <a:rPr dirty="0" sz="1200" i="1">
                <a:latin typeface="Arial"/>
                <a:cs typeface="Arial"/>
              </a:rPr>
              <a:t>be </a:t>
            </a:r>
            <a:r>
              <a:rPr dirty="0" sz="1200" spc="-5" i="1">
                <a:latin typeface="Arial"/>
                <a:cs typeface="Arial"/>
              </a:rPr>
              <a:t>altruistic and accountable, </a:t>
            </a:r>
            <a:r>
              <a:rPr dirty="0" sz="1200" i="1">
                <a:latin typeface="Arial"/>
                <a:cs typeface="Arial"/>
              </a:rPr>
              <a:t>and </a:t>
            </a:r>
            <a:r>
              <a:rPr dirty="0" sz="1200" spc="-5" i="1">
                <a:latin typeface="Arial"/>
                <a:cs typeface="Arial"/>
              </a:rPr>
              <a:t>adhere to principles  </a:t>
            </a:r>
            <a:r>
              <a:rPr dirty="0" sz="1200" i="1">
                <a:latin typeface="Arial"/>
                <a:cs typeface="Arial"/>
              </a:rPr>
              <a:t>of </a:t>
            </a:r>
            <a:r>
              <a:rPr dirty="0" sz="1200" spc="-5" i="1">
                <a:latin typeface="Arial"/>
                <a:cs typeface="Arial"/>
              </a:rPr>
              <a:t>medical ethics </a:t>
            </a:r>
            <a:r>
              <a:rPr dirty="0" sz="1200" i="1">
                <a:latin typeface="Arial"/>
                <a:cs typeface="Arial"/>
              </a:rPr>
              <a:t>by </a:t>
            </a:r>
            <a:r>
              <a:rPr dirty="0" sz="1200" spc="-5" i="1">
                <a:latin typeface="Arial"/>
                <a:cs typeface="Arial"/>
              </a:rPr>
              <a:t>respecting and protecting patients best interests</a:t>
            </a:r>
            <a:r>
              <a:rPr dirty="0" sz="1200" spc="6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 marL="436880" marR="681990" indent="-297180">
              <a:lnSpc>
                <a:spcPts val="1380"/>
              </a:lnSpc>
              <a:spcBef>
                <a:spcPts val="1150"/>
              </a:spcBef>
              <a:buAutoNum type="arabicPeriod" startAt="12"/>
              <a:tabLst>
                <a:tab pos="393700" algn="l"/>
              </a:tabLst>
            </a:pPr>
            <a:r>
              <a:rPr dirty="0" sz="1200" spc="-5">
                <a:latin typeface="Arial"/>
                <a:cs typeface="Arial"/>
              </a:rPr>
              <a:t>Demonstrate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responsible </a:t>
            </a:r>
            <a:r>
              <a:rPr dirty="0" sz="1200">
                <a:latin typeface="Arial"/>
                <a:cs typeface="Arial"/>
              </a:rPr>
              <a:t>work </a:t>
            </a:r>
            <a:r>
              <a:rPr dirty="0" sz="1200" spc="-5">
                <a:latin typeface="Arial"/>
                <a:cs typeface="Arial"/>
              </a:rPr>
              <a:t>ethic with </a:t>
            </a:r>
            <a:r>
              <a:rPr dirty="0" sz="1200">
                <a:latin typeface="Arial"/>
                <a:cs typeface="Arial"/>
              </a:rPr>
              <a:t>regard </a:t>
            </a:r>
            <a:r>
              <a:rPr dirty="0" sz="1200" spc="-5">
                <a:latin typeface="Arial"/>
                <a:cs typeface="Arial"/>
              </a:rPr>
              <a:t>to conference attendance  and </a:t>
            </a:r>
            <a:r>
              <a:rPr dirty="0" sz="1200">
                <a:latin typeface="Arial"/>
                <a:cs typeface="Arial"/>
              </a:rPr>
              <a:t>work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assignments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rabicPeriod" startAt="12"/>
            </a:pPr>
            <a:endParaRPr sz="1100">
              <a:latin typeface="Times New Roman"/>
              <a:cs typeface="Times New Roman"/>
            </a:endParaRPr>
          </a:p>
          <a:p>
            <a:pPr marL="436880" indent="-254000">
              <a:lnSpc>
                <a:spcPct val="100000"/>
              </a:lnSpc>
              <a:buAutoNum type="arabicPeriod" startAt="12"/>
              <a:tabLst>
                <a:tab pos="436880" algn="l"/>
              </a:tabLst>
            </a:pPr>
            <a:r>
              <a:rPr dirty="0" sz="1200" spc="-5">
                <a:latin typeface="Arial"/>
                <a:cs typeface="Arial"/>
              </a:rPr>
              <a:t>Demonstrate acceptable personal demeanor and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hygiene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2800" y="2157730"/>
            <a:ext cx="43757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36800" algn="l"/>
                <a:tab pos="2979420" algn="l"/>
                <a:tab pos="3522979" algn="l"/>
                <a:tab pos="4362450" algn="l"/>
              </a:tabLst>
            </a:pPr>
            <a:r>
              <a:rPr dirty="0" sz="1400" spc="-5" b="1">
                <a:latin typeface="Arial"/>
                <a:cs typeface="Arial"/>
              </a:rPr>
              <a:t>Overall performance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: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 	 	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75119" y="2567940"/>
            <a:ext cx="339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Arial"/>
                <a:cs typeface="Arial"/>
              </a:rPr>
              <a:t>(AC)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890" y="2567940"/>
            <a:ext cx="580263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53975" marR="5080" indent="-41910">
              <a:lnSpc>
                <a:spcPts val="1380"/>
              </a:lnSpc>
              <a:spcBef>
                <a:spcPts val="195"/>
              </a:spcBef>
            </a:pPr>
            <a:r>
              <a:rPr dirty="0" sz="1200" spc="-5" b="1" i="1">
                <a:latin typeface="Arial"/>
                <a:cs typeface="Arial"/>
              </a:rPr>
              <a:t>Comments </a:t>
            </a:r>
            <a:r>
              <a:rPr dirty="0" sz="1200" b="1" i="1">
                <a:latin typeface="Arial"/>
                <a:cs typeface="Arial"/>
              </a:rPr>
              <a:t>: </a:t>
            </a:r>
            <a:r>
              <a:rPr dirty="0" sz="1200" i="1">
                <a:latin typeface="Arial"/>
                <a:cs typeface="Arial"/>
              </a:rPr>
              <a:t>(An </a:t>
            </a:r>
            <a:r>
              <a:rPr dirty="0" sz="1200" spc="-5" i="1">
                <a:latin typeface="Arial"/>
                <a:cs typeface="Arial"/>
              </a:rPr>
              <a:t>overall impression </a:t>
            </a:r>
            <a:r>
              <a:rPr dirty="0" sz="1200" i="1">
                <a:latin typeface="Arial"/>
                <a:cs typeface="Arial"/>
              </a:rPr>
              <a:t>of </a:t>
            </a:r>
            <a:r>
              <a:rPr dirty="0" sz="1200" spc="-5" i="1">
                <a:latin typeface="Arial"/>
                <a:cs typeface="Arial"/>
              </a:rPr>
              <a:t>below competence (BC) </a:t>
            </a:r>
            <a:r>
              <a:rPr dirty="0" sz="1200" i="1">
                <a:latin typeface="Arial"/>
                <a:cs typeface="Arial"/>
              </a:rPr>
              <a:t>or </a:t>
            </a:r>
            <a:r>
              <a:rPr dirty="0" sz="1200" spc="-5" i="1">
                <a:latin typeface="Arial"/>
                <a:cs typeface="Arial"/>
              </a:rPr>
              <a:t>above competence  </a:t>
            </a:r>
            <a:r>
              <a:rPr dirty="0" sz="1200" spc="-5" i="1">
                <a:latin typeface="Arial"/>
                <a:cs typeface="Arial"/>
              </a:rPr>
              <a:t>requires narrative comments)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0890" y="4846320"/>
            <a:ext cx="61550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61765" algn="l"/>
                <a:tab pos="6141720" algn="l"/>
              </a:tabLst>
            </a:pPr>
            <a:r>
              <a:rPr dirty="0" sz="1200" spc="-5">
                <a:latin typeface="Arial"/>
                <a:cs typeface="Arial"/>
              </a:rPr>
              <a:t>Signature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/s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dirty="0" sz="1200" spc="-5">
                <a:latin typeface="Arial"/>
                <a:cs typeface="Arial"/>
              </a:rPr>
              <a:t>Date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281737" y="95535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281737" y="1497647"/>
          <a:ext cx="700405" cy="238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/>
                <a:gridCol w="228600"/>
                <a:gridCol w="228600"/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3470" y="721359"/>
            <a:ext cx="304482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Department </a:t>
            </a:r>
            <a:r>
              <a:rPr dirty="0" sz="2000" b="1">
                <a:latin typeface="Arial"/>
                <a:cs typeface="Arial"/>
              </a:rPr>
              <a:t>of</a:t>
            </a:r>
            <a:r>
              <a:rPr dirty="0" sz="2000" spc="-60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Radiology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5809" y="2505709"/>
            <a:ext cx="108204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" b="1" i="1">
                <a:latin typeface="Arial"/>
                <a:cs typeface="Arial"/>
              </a:rPr>
              <a:t>Certificate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1359" y="3562350"/>
            <a:ext cx="6376035" cy="9220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56630" algn="l"/>
              </a:tabLst>
            </a:pPr>
            <a:r>
              <a:rPr dirty="0" sz="1200" spc="-5">
                <a:latin typeface="Arial"/>
                <a:cs typeface="Arial"/>
              </a:rPr>
              <a:t>This </a:t>
            </a:r>
            <a:r>
              <a:rPr dirty="0" sz="1200">
                <a:latin typeface="Arial"/>
                <a:cs typeface="Arial"/>
              </a:rPr>
              <a:t>is to </a:t>
            </a:r>
            <a:r>
              <a:rPr dirty="0" sz="1200" spc="-5">
                <a:latin typeface="Arial"/>
                <a:cs typeface="Arial"/>
              </a:rPr>
              <a:t>certify that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Dr.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 marL="103505" marR="5080">
              <a:lnSpc>
                <a:spcPct val="1917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is </a:t>
            </a:r>
            <a:r>
              <a:rPr dirty="0" sz="1200" spc="-5">
                <a:latin typeface="Arial"/>
                <a:cs typeface="Arial"/>
              </a:rPr>
              <a:t>registered </a:t>
            </a:r>
            <a:r>
              <a:rPr dirty="0" sz="1200">
                <a:latin typeface="Arial"/>
                <a:cs typeface="Arial"/>
              </a:rPr>
              <a:t>as a </a:t>
            </a:r>
            <a:r>
              <a:rPr dirty="0" sz="1200" spc="-5">
                <a:latin typeface="Arial"/>
                <a:cs typeface="Arial"/>
              </a:rPr>
              <a:t>post –graduate student at </a:t>
            </a:r>
            <a:r>
              <a:rPr dirty="0" sz="1200">
                <a:latin typeface="Arial"/>
                <a:cs typeface="Arial"/>
              </a:rPr>
              <a:t>---------------------------------------- </a:t>
            </a:r>
            <a:r>
              <a:rPr dirty="0" sz="1200" spc="-5">
                <a:latin typeface="Arial"/>
                <a:cs typeface="Arial"/>
              </a:rPr>
              <a:t>for M.D /D.M.R.D.  All the entries in </a:t>
            </a:r>
            <a:r>
              <a:rPr dirty="0" sz="1200">
                <a:latin typeface="Arial"/>
                <a:cs typeface="Arial"/>
              </a:rPr>
              <a:t>the </a:t>
            </a:r>
            <a:r>
              <a:rPr dirty="0" sz="1200" spc="-5">
                <a:latin typeface="Arial"/>
                <a:cs typeface="Arial"/>
              </a:rPr>
              <a:t>Logbook </a:t>
            </a:r>
            <a:r>
              <a:rPr dirty="0" sz="1200">
                <a:latin typeface="Arial"/>
                <a:cs typeface="Arial"/>
              </a:rPr>
              <a:t>have </a:t>
            </a:r>
            <a:r>
              <a:rPr dirty="0" sz="1200" spc="-5">
                <a:latin typeface="Arial"/>
                <a:cs typeface="Arial"/>
              </a:rPr>
              <a:t>been </a:t>
            </a:r>
            <a:r>
              <a:rPr dirty="0" sz="1200">
                <a:latin typeface="Arial"/>
                <a:cs typeface="Arial"/>
              </a:rPr>
              <a:t>checked </a:t>
            </a:r>
            <a:r>
              <a:rPr dirty="0" sz="1200" spc="-5">
                <a:latin typeface="Arial"/>
                <a:cs typeface="Arial"/>
              </a:rPr>
              <a:t>and authenticated.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2800" y="5678170"/>
            <a:ext cx="678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Signature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0800" y="5678170"/>
            <a:ext cx="678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Signature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5980" y="6028690"/>
            <a:ext cx="16598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Post –graduate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Teacher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0800" y="6028690"/>
            <a:ext cx="13989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Head of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Department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2800" y="6554469"/>
            <a:ext cx="474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Nam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6000" y="7430769"/>
            <a:ext cx="390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16779" y="7430769"/>
            <a:ext cx="3892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e: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5200" y="707390"/>
            <a:ext cx="763270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latin typeface="Arial"/>
                <a:cs typeface="Arial"/>
              </a:rPr>
              <a:t>I</a:t>
            </a:r>
            <a:r>
              <a:rPr dirty="0" sz="1900" spc="-5" b="1">
                <a:latin typeface="Arial"/>
                <a:cs typeface="Arial"/>
              </a:rPr>
              <a:t>ND</a:t>
            </a:r>
            <a:r>
              <a:rPr dirty="0" sz="1900" b="1">
                <a:latin typeface="Arial"/>
                <a:cs typeface="Arial"/>
              </a:rPr>
              <a:t>EX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0559" y="1187450"/>
          <a:ext cx="6435090" cy="7668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/>
                <a:gridCol w="4116070"/>
                <a:gridCol w="1511300"/>
              </a:tblGrid>
              <a:tr h="534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29209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Page.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No.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General Information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Clinical Posting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Procedures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4.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Presentations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Wingdings"/>
                        <a:buChar char=""/>
                        <a:tabLst>
                          <a:tab pos="528320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Case Presentations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Sessions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Wingdings"/>
                        <a:buChar char=""/>
                        <a:tabLst>
                          <a:tab pos="528320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Seminars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Wingdings"/>
                        <a:buChar char=""/>
                        <a:tabLst>
                          <a:tab pos="528320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Journal Club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Meetings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Wingdings"/>
                        <a:buChar char=""/>
                        <a:tabLst>
                          <a:tab pos="528320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Inter- hospital Clinical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Meetings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Wingdings"/>
                        <a:buChar char=""/>
                        <a:tabLst>
                          <a:tab pos="528320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Inter- Departmental Meetings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 indent="-228600">
                        <a:lnSpc>
                          <a:spcPts val="1330"/>
                        </a:lnSpc>
                        <a:buFont typeface="Wingdings"/>
                        <a:buChar char=""/>
                        <a:tabLst>
                          <a:tab pos="528320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Meetings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5.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Teaching Sessions Conducted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6.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73660">
                        <a:lnSpc>
                          <a:spcPts val="1380"/>
                        </a:lnSpc>
                        <a:spcBef>
                          <a:spcPts val="8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Workshop, Seminars, Conference and Guest Lecturers  Attended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7.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Scientific Papers Presented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Conferences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8.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606425">
                        <a:lnSpc>
                          <a:spcPts val="1380"/>
                        </a:lnSpc>
                        <a:spcBef>
                          <a:spcPts val="8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Awards, Prizes and Certificates of Appreciation  Obtained.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10.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Publications in the Books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Scientific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Journals`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12.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Record of Internal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Assessment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marR="2984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Assessment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Performance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14.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Summary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15.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Instructions for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Residents Medical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Officers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6010" y="429259"/>
            <a:ext cx="2973705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spc="-5" b="1">
                <a:latin typeface="Arial"/>
                <a:cs typeface="Arial"/>
              </a:rPr>
              <a:t>GENERAL</a:t>
            </a:r>
            <a:r>
              <a:rPr dirty="0" sz="1900" spc="-55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INFORMATION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857250"/>
            <a:ext cx="161798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latin typeface="Arial"/>
                <a:cs typeface="Arial"/>
              </a:rPr>
              <a:t>Name</a:t>
            </a:r>
            <a:r>
              <a:rPr dirty="0" sz="1200" spc="-5" b="1" i="1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2700" marR="5080" indent="43180">
              <a:lnSpc>
                <a:spcPct val="191700"/>
              </a:lnSpc>
            </a:pPr>
            <a:r>
              <a:rPr dirty="0" sz="1200" spc="-5" b="1" i="1">
                <a:latin typeface="Arial"/>
                <a:cs typeface="Arial"/>
              </a:rPr>
              <a:t>Date of Birth:  </a:t>
            </a:r>
            <a:r>
              <a:rPr dirty="0" sz="1200" spc="-5" b="1" i="1">
                <a:latin typeface="Arial"/>
                <a:cs typeface="Arial"/>
              </a:rPr>
              <a:t>Address</a:t>
            </a:r>
            <a:r>
              <a:rPr dirty="0" sz="1200" spc="-40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(Permanent):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2465069"/>
            <a:ext cx="16179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 i="1">
                <a:latin typeface="Arial"/>
                <a:cs typeface="Arial"/>
              </a:rPr>
              <a:t>Address</a:t>
            </a:r>
            <a:r>
              <a:rPr dirty="0" sz="1200" spc="-35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(Temporary):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" y="3166109"/>
            <a:ext cx="5584190" cy="2545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latin typeface="Arial"/>
                <a:cs typeface="Arial"/>
              </a:rPr>
              <a:t>Tel.</a:t>
            </a:r>
            <a:r>
              <a:rPr dirty="0" sz="1200" spc="-15" b="1" i="1">
                <a:latin typeface="Arial"/>
                <a:cs typeface="Arial"/>
              </a:rPr>
              <a:t> </a:t>
            </a:r>
            <a:r>
              <a:rPr dirty="0" sz="1200" b="1" i="1">
                <a:latin typeface="Arial"/>
                <a:cs typeface="Arial"/>
              </a:rPr>
              <a:t>No.: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 i="1">
                <a:latin typeface="Arial"/>
                <a:cs typeface="Arial"/>
              </a:rPr>
              <a:t>E-mail ID:</a:t>
            </a:r>
            <a:endParaRPr sz="1200">
              <a:latin typeface="Arial"/>
              <a:cs typeface="Arial"/>
            </a:endParaRPr>
          </a:p>
          <a:p>
            <a:pPr marL="12700" marR="3640454">
              <a:lnSpc>
                <a:spcPct val="191700"/>
              </a:lnSpc>
            </a:pPr>
            <a:r>
              <a:rPr dirty="0" sz="1200" b="1" i="1">
                <a:latin typeface="Arial"/>
                <a:cs typeface="Arial"/>
              </a:rPr>
              <a:t>Date </a:t>
            </a:r>
            <a:r>
              <a:rPr dirty="0" sz="1200" spc="-5" b="1" i="1">
                <a:latin typeface="Arial"/>
                <a:cs typeface="Arial"/>
              </a:rPr>
              <a:t>of joining the course:  </a:t>
            </a:r>
            <a:r>
              <a:rPr dirty="0" sz="1200" spc="-5" b="1" i="1">
                <a:latin typeface="Arial"/>
                <a:cs typeface="Arial"/>
              </a:rPr>
              <a:t>Registered for:  Registration</a:t>
            </a:r>
            <a:r>
              <a:rPr dirty="0" sz="1200" spc="-20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Number:</a:t>
            </a:r>
            <a:r>
              <a:rPr dirty="0" sz="1200" spc="-15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Post </a:t>
            </a:r>
            <a:r>
              <a:rPr dirty="0" sz="1200" spc="5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–Graduate</a:t>
            </a:r>
            <a:r>
              <a:rPr dirty="0" sz="1200" spc="-10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Teacher: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77343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Arial"/>
                <a:cs typeface="Arial"/>
              </a:rPr>
              <a:t>Under –Graduate and Post Graduate</a:t>
            </a:r>
            <a:r>
              <a:rPr dirty="0" sz="160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Qualification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05790" y="5876290"/>
          <a:ext cx="6565265" cy="1834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7940"/>
                <a:gridCol w="1353820"/>
                <a:gridCol w="1353819"/>
                <a:gridCol w="1353820"/>
                <a:gridCol w="1196340"/>
              </a:tblGrid>
              <a:tr h="45720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Degree/Diploma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1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 marR="313690" indent="38100">
                        <a:lnSpc>
                          <a:spcPts val="1380"/>
                        </a:lnSpc>
                        <a:spcBef>
                          <a:spcPts val="44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College</a:t>
                      </a:r>
                      <a:r>
                        <a:rPr dirty="0" sz="12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U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ni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ve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Year of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Passing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1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1795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Attempt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1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 marR="116839" indent="-246379">
                        <a:lnSpc>
                          <a:spcPts val="1380"/>
                        </a:lnSpc>
                        <a:spcBef>
                          <a:spcPts val="44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Distinction</a:t>
                      </a:r>
                      <a:r>
                        <a:rPr dirty="0" sz="12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&amp;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Prizes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139690" y="8215630"/>
            <a:ext cx="13563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Student’s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Signature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15000" y="792480"/>
            <a:ext cx="1371600" cy="1485900"/>
          </a:xfrm>
          <a:custGeom>
            <a:avLst/>
            <a:gdLst/>
            <a:ahLst/>
            <a:cxnLst/>
            <a:rect l="l" t="t" r="r" b="b"/>
            <a:pathLst>
              <a:path w="1371600" h="1485900">
                <a:moveTo>
                  <a:pt x="685800" y="1485900"/>
                </a:moveTo>
                <a:lnTo>
                  <a:pt x="0" y="1485900"/>
                </a:lnTo>
                <a:lnTo>
                  <a:pt x="0" y="0"/>
                </a:lnTo>
                <a:lnTo>
                  <a:pt x="1371600" y="0"/>
                </a:lnTo>
                <a:lnTo>
                  <a:pt x="1371600" y="1485900"/>
                </a:lnTo>
                <a:lnTo>
                  <a:pt x="685800" y="1485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1289" y="707390"/>
            <a:ext cx="2303780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spc="-5" b="1">
                <a:latin typeface="Arial"/>
                <a:cs typeface="Arial"/>
              </a:rPr>
              <a:t>CLINICAL</a:t>
            </a:r>
            <a:r>
              <a:rPr dirty="0" sz="1900" spc="-60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POSTING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0559" y="1362710"/>
          <a:ext cx="6435090" cy="7138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4880"/>
                <a:gridCol w="1128395"/>
                <a:gridCol w="1127760"/>
                <a:gridCol w="1128394"/>
                <a:gridCol w="1127760"/>
                <a:gridCol w="970280"/>
              </a:tblGrid>
              <a:tr h="274320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Period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88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POSTING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35255" marR="123189">
                        <a:lnSpc>
                          <a:spcPts val="1380"/>
                        </a:lnSpc>
                        <a:spcBef>
                          <a:spcPts val="11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gn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  of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unit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In-  charge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14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From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TO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9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860">
                <a:tc>
                  <a:txBody>
                    <a:bodyPr/>
                    <a:lstStyle/>
                    <a:p>
                      <a:pPr marL="71120">
                        <a:lnSpc>
                          <a:spcPts val="142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st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Year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2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st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nd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rd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4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5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2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6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7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8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9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2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2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11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2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12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2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nd</a:t>
                      </a:r>
                      <a:r>
                        <a:rPr dirty="0" baseline="35714" sz="1050" spc="187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year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st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nd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rd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2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4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5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6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7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8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2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9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2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11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2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12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2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0559" y="457200"/>
          <a:ext cx="6435725" cy="6589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4880"/>
                <a:gridCol w="1127759"/>
                <a:gridCol w="1127760"/>
                <a:gridCol w="1127760"/>
                <a:gridCol w="1127760"/>
                <a:gridCol w="970279"/>
              </a:tblGrid>
              <a:tr h="274320"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3rd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Year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st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nd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rd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4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5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6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7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8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9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11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12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4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97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year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st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nd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rd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4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5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6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7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8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9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20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11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12</a:t>
                      </a:r>
                      <a:r>
                        <a:rPr dirty="0" baseline="35714" sz="1050" spc="-7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baseline="35714" sz="1050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0329" y="429259"/>
            <a:ext cx="2424430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spc="-5" b="1">
                <a:latin typeface="Arial"/>
                <a:cs typeface="Arial"/>
              </a:rPr>
              <a:t>SUMMARY</a:t>
            </a:r>
            <a:r>
              <a:rPr dirty="0" sz="1900" spc="-65" b="1">
                <a:latin typeface="Arial"/>
                <a:cs typeface="Arial"/>
              </a:rPr>
              <a:t> </a:t>
            </a:r>
            <a:r>
              <a:rPr dirty="0" sz="1900" spc="-5" b="1">
                <a:latin typeface="Arial"/>
                <a:cs typeface="Arial"/>
              </a:rPr>
              <a:t>POSTING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4080" y="909955"/>
          <a:ext cx="5988050" cy="6040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9465"/>
                <a:gridCol w="3427095"/>
                <a:gridCol w="1753869"/>
              </a:tblGrid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R="3048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POSTING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1484" marR="439420" indent="3810">
                        <a:lnSpc>
                          <a:spcPts val="1380"/>
                        </a:lnSpc>
                        <a:spcBef>
                          <a:spcPts val="80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DURATION 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(IN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MONTH)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22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URORADIOLOGY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GASTROINTESTINAL RADIOLOGY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GENERAL RADIOLOGY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ORTHOPAEDIC RADIOLOGY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5.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VASCULAR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INTERVENTIONAL RADIOLOGY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6.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NEURORADIOLOGY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&amp;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INTERVENTION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7.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ULTRA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SONOGRAPHY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8.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COMPUTED TOMOGRAPHY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9.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MRI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10.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EMERGENCY MEDICL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SERVICES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75279" y="707390"/>
            <a:ext cx="2021839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9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URORADIOLOGY</a:t>
            </a:r>
            <a:endParaRPr sz="1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5319" y="1187450"/>
          <a:ext cx="6466205" cy="728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395"/>
                <a:gridCol w="655955"/>
                <a:gridCol w="911225"/>
                <a:gridCol w="2501265"/>
                <a:gridCol w="798829"/>
                <a:gridCol w="969010"/>
              </a:tblGrid>
              <a:tr h="885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GU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DATE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4612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PROCEDURE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O/A/P/S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5890" marR="121920">
                        <a:lnSpc>
                          <a:spcPts val="1380"/>
                        </a:lnSpc>
                        <a:spcBef>
                          <a:spcPts val="7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gn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re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Prof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/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Assoc.  Prof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29209">
                        <a:lnSpc>
                          <a:spcPts val="1275"/>
                        </a:lnSpc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/Lecturer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1980" y="8630919"/>
            <a:ext cx="902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0=Observed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7600" y="8630919"/>
            <a:ext cx="864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A-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Assisted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0" y="8630919"/>
            <a:ext cx="940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P-Performed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5200" y="8630919"/>
            <a:ext cx="1042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S-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Supervised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Academic9</dc:creator>
  <dc:title>Department of Radiology</dc:title>
  <dcterms:created xsi:type="dcterms:W3CDTF">2018-05-23T06:50:14Z</dcterms:created>
  <dcterms:modified xsi:type="dcterms:W3CDTF">2018-05-23T06:50:14Z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2007-12-06T00:00:00Z</vt:filetime>
  </property>
  <property fmtid="{D5CDD505-2E9C-101B-9397-08002B2CF9AE}" pid="3" name="Creator">
    <vt:lpwstr>Writer</vt:lpwstr>
  </property>
  <property fmtid="{D5CDD505-2E9C-101B-9397-08002B2CF9AE}" pid="4" name="LastSaved">
    <vt:filetime>2018-05-23T00:00:00Z</vt:filetime>
  </property>
</Properties>
</file>