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1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494031" y="9888155"/>
            <a:ext cx="1434465" cy="1974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1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Relationship Id="rId6" Type="http://schemas.openxmlformats.org/officeDocument/2006/relationships/image" Target="../media/image9.jpg"/><Relationship Id="rId7" Type="http://schemas.openxmlformats.org/officeDocument/2006/relationships/image" Target="../media/image10.jpg"/><Relationship Id="rId8" Type="http://schemas.openxmlformats.org/officeDocument/2006/relationships/image" Target="../media/image11.jpg"/><Relationship Id="rId9" Type="http://schemas.openxmlformats.org/officeDocument/2006/relationships/image" Target="../media/image1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5" Type="http://schemas.openxmlformats.org/officeDocument/2006/relationships/image" Target="../media/image1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jpg"/><Relationship Id="rId5" Type="http://schemas.openxmlformats.org/officeDocument/2006/relationships/image" Target="../media/image20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jpg"/><Relationship Id="rId4" Type="http://schemas.openxmlformats.org/officeDocument/2006/relationships/image" Target="../media/image23.jpg"/><Relationship Id="rId5" Type="http://schemas.openxmlformats.org/officeDocument/2006/relationships/image" Target="../media/image24.jpg"/><Relationship Id="rId6" Type="http://schemas.openxmlformats.org/officeDocument/2006/relationships/image" Target="../media/image25.jpg"/><Relationship Id="rId7" Type="http://schemas.openxmlformats.org/officeDocument/2006/relationships/image" Target="../media/image26.jpg"/><Relationship Id="rId8" Type="http://schemas.openxmlformats.org/officeDocument/2006/relationships/image" Target="../media/image27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Relationship Id="rId3" Type="http://schemas.openxmlformats.org/officeDocument/2006/relationships/image" Target="../media/image29.jpg"/><Relationship Id="rId4" Type="http://schemas.openxmlformats.org/officeDocument/2006/relationships/image" Target="../media/image30.jpg"/><Relationship Id="rId5" Type="http://schemas.openxmlformats.org/officeDocument/2006/relationships/image" Target="../media/image31.jpg"/><Relationship Id="rId6" Type="http://schemas.openxmlformats.org/officeDocument/2006/relationships/image" Target="../media/image32.jpg"/><Relationship Id="rId7" Type="http://schemas.openxmlformats.org/officeDocument/2006/relationships/image" Target="../media/image33.jpg"/><Relationship Id="rId8" Type="http://schemas.openxmlformats.org/officeDocument/2006/relationships/image" Target="../media/image3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Relationship Id="rId3" Type="http://schemas.openxmlformats.org/officeDocument/2006/relationships/hyperlink" Target="https://www.youtube.com/watch?v=dwIU4USk6zM" TargetMode="External"/><Relationship Id="rId4" Type="http://schemas.openxmlformats.org/officeDocument/2006/relationships/image" Target="../media/image36.jpg"/><Relationship Id="rId5" Type="http://schemas.openxmlformats.org/officeDocument/2006/relationships/image" Target="../media/image37.jpg"/><Relationship Id="rId6" Type="http://schemas.openxmlformats.org/officeDocument/2006/relationships/image" Target="../media/image3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3040" y="429513"/>
            <a:ext cx="29425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20">
                <a:latin typeface="Georgia"/>
                <a:cs typeface="Georgia"/>
              </a:rPr>
              <a:t>SUMMARY </a:t>
            </a:r>
            <a:r>
              <a:rPr dirty="0" sz="1400" spc="-114">
                <a:latin typeface="Georgia"/>
                <a:cs typeface="Georgia"/>
              </a:rPr>
              <a:t>OF </a:t>
            </a:r>
            <a:r>
              <a:rPr dirty="0" sz="1400" spc="-90">
                <a:latin typeface="Georgia"/>
                <a:cs typeface="Georgia"/>
              </a:rPr>
              <a:t>PORTAL </a:t>
            </a:r>
            <a:r>
              <a:rPr dirty="0" sz="1400" spc="-100">
                <a:latin typeface="Georgia"/>
                <a:cs typeface="Georgia"/>
              </a:rPr>
              <a:t>VEIN</a:t>
            </a:r>
            <a:r>
              <a:rPr dirty="0" sz="1400" spc="-75">
                <a:latin typeface="Georgia"/>
                <a:cs typeface="Georgia"/>
              </a:rPr>
              <a:t> </a:t>
            </a:r>
            <a:r>
              <a:rPr dirty="0" sz="1400" spc="-130">
                <a:latin typeface="Georgia"/>
                <a:cs typeface="Georgia"/>
              </a:rPr>
              <a:t>IMAGING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6000" y="710437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6000" y="678433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87975" y="9913695"/>
            <a:ext cx="123825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6000" y="9844734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6000" y="9876738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786760" y="914653"/>
            <a:ext cx="4168775" cy="34798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7780" rIns="0" bIns="0" rtlCol="0" vert="horz">
            <a:spAutoFit/>
          </a:bodyPr>
          <a:lstStyle/>
          <a:p>
            <a:pPr marL="167640">
              <a:lnSpc>
                <a:spcPct val="100000"/>
              </a:lnSpc>
              <a:spcBef>
                <a:spcPts val="140"/>
              </a:spcBef>
            </a:pPr>
            <a:r>
              <a:rPr dirty="0" sz="1800" spc="-120">
                <a:solidFill>
                  <a:srgbClr val="FFFFFF"/>
                </a:solidFill>
                <a:latin typeface="Arial"/>
                <a:cs typeface="Arial"/>
              </a:rPr>
              <a:t>SUMMARY </a:t>
            </a:r>
            <a:r>
              <a:rPr dirty="0" sz="1800" spc="-19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800" spc="-85">
                <a:solidFill>
                  <a:srgbClr val="FFFFFF"/>
                </a:solidFill>
                <a:latin typeface="Arial"/>
                <a:cs typeface="Arial"/>
              </a:rPr>
              <a:t>PORTAL 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VEIN</a:t>
            </a:r>
            <a:r>
              <a:rPr dirty="0" sz="1800" spc="-1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IMAGING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62045" y="1390141"/>
            <a:ext cx="3366770" cy="201295"/>
          </a:xfrm>
          <a:custGeom>
            <a:avLst/>
            <a:gdLst/>
            <a:ahLst/>
            <a:cxnLst/>
            <a:rect l="l" t="t" r="r" b="b"/>
            <a:pathLst>
              <a:path w="3366770" h="201294">
                <a:moveTo>
                  <a:pt x="0" y="201168"/>
                </a:moveTo>
                <a:lnTo>
                  <a:pt x="3366261" y="201168"/>
                </a:lnTo>
                <a:lnTo>
                  <a:pt x="3366261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47140" y="1359154"/>
            <a:ext cx="5738495" cy="14605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314575">
              <a:lnSpc>
                <a:spcPct val="100000"/>
              </a:lnSpc>
              <a:spcBef>
                <a:spcPts val="90"/>
              </a:spcBef>
            </a:pPr>
            <a:r>
              <a:rPr dirty="0" sz="1400" spc="-5" b="1">
                <a:latin typeface="Times New Roman"/>
                <a:cs typeface="Times New Roman"/>
              </a:rPr>
              <a:t>PV </a:t>
            </a:r>
            <a:r>
              <a:rPr dirty="0" sz="1400" spc="-20">
                <a:latin typeface="Times New Roman"/>
                <a:cs typeface="Times New Roman"/>
              </a:rPr>
              <a:t>is </a:t>
            </a:r>
            <a:r>
              <a:rPr dirty="0" sz="1400" spc="-1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only </a:t>
            </a:r>
            <a:r>
              <a:rPr dirty="0" sz="1400" spc="-5">
                <a:latin typeface="Times New Roman"/>
                <a:cs typeface="Times New Roman"/>
              </a:rPr>
              <a:t>vein </a:t>
            </a:r>
            <a:r>
              <a:rPr dirty="0" sz="1400" spc="-15">
                <a:latin typeface="Times New Roman"/>
                <a:cs typeface="Times New Roman"/>
              </a:rPr>
              <a:t>has </a:t>
            </a:r>
            <a:r>
              <a:rPr dirty="0" sz="1400" spc="-10">
                <a:latin typeface="Times New Roman"/>
                <a:cs typeface="Times New Roman"/>
              </a:rPr>
              <a:t>Tributaries &amp;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Branches.</a:t>
            </a:r>
            <a:endParaRPr sz="1400">
              <a:latin typeface="Times New Roman"/>
              <a:cs typeface="Times New Roman"/>
            </a:endParaRPr>
          </a:p>
          <a:p>
            <a:pPr marL="2412365" indent="-277495">
              <a:lnSpc>
                <a:spcPct val="100000"/>
              </a:lnSpc>
              <a:spcBef>
                <a:spcPts val="1275"/>
              </a:spcBef>
              <a:buFont typeface="Symbol"/>
              <a:buChar char=""/>
              <a:tabLst>
                <a:tab pos="2412365" algn="l"/>
                <a:tab pos="2413000" algn="l"/>
              </a:tabLst>
            </a:pPr>
            <a:r>
              <a:rPr dirty="0" sz="1400" spc="-2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drains </a:t>
            </a:r>
            <a:r>
              <a:rPr dirty="0" sz="1400" spc="-5" b="1">
                <a:latin typeface="Times New Roman"/>
                <a:cs typeface="Times New Roman"/>
              </a:rPr>
              <a:t>abdominal </a:t>
            </a:r>
            <a:r>
              <a:rPr dirty="0" sz="1400" spc="-10" b="1">
                <a:latin typeface="Times New Roman"/>
                <a:cs typeface="Times New Roman"/>
              </a:rPr>
              <a:t>part </a:t>
            </a:r>
            <a:r>
              <a:rPr dirty="0" sz="1400" spc="-20" b="1">
                <a:latin typeface="Times New Roman"/>
                <a:cs typeface="Times New Roman"/>
              </a:rPr>
              <a:t>of</a:t>
            </a:r>
            <a:r>
              <a:rPr dirty="0" sz="1400" spc="1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GIT</a:t>
            </a:r>
            <a:endParaRPr sz="1400">
              <a:latin typeface="Times New Roman"/>
              <a:cs typeface="Times New Roman"/>
            </a:endParaRPr>
          </a:p>
          <a:p>
            <a:pPr marL="1955164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Times New Roman"/>
                <a:cs typeface="Times New Roman"/>
              </a:rPr>
              <a:t>including </a:t>
            </a:r>
            <a:r>
              <a:rPr dirty="0" sz="1400" spc="-10">
                <a:latin typeface="Times New Roman"/>
                <a:cs typeface="Times New Roman"/>
              </a:rPr>
              <a:t>Lower </a:t>
            </a:r>
            <a:r>
              <a:rPr dirty="0" sz="1400" spc="-5">
                <a:latin typeface="Times New Roman"/>
                <a:cs typeface="Times New Roman"/>
              </a:rPr>
              <a:t>esophagus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BUT </a:t>
            </a: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anal</a:t>
            </a:r>
            <a:r>
              <a:rPr dirty="0" u="sng" sz="1400" spc="6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canal.</a:t>
            </a:r>
            <a:endParaRPr sz="1400">
              <a:latin typeface="Times New Roman"/>
              <a:cs typeface="Times New Roman"/>
            </a:endParaRPr>
          </a:p>
          <a:p>
            <a:pPr marL="2412365" indent="-277495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2412365" algn="l"/>
                <a:tab pos="2413000" algn="l"/>
              </a:tabLst>
            </a:pPr>
            <a:r>
              <a:rPr dirty="0" sz="1400" spc="-10">
                <a:latin typeface="Times New Roman"/>
                <a:cs typeface="Times New Roman"/>
              </a:rPr>
              <a:t>Formed mainly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-5" b="1">
                <a:latin typeface="Times New Roman"/>
                <a:cs typeface="Times New Roman"/>
              </a:rPr>
              <a:t>SPLENIC </a:t>
            </a:r>
            <a:r>
              <a:rPr dirty="0" sz="1400" spc="-10">
                <a:latin typeface="Times New Roman"/>
                <a:cs typeface="Times New Roman"/>
              </a:rPr>
              <a:t>&amp; </a:t>
            </a:r>
            <a:r>
              <a:rPr dirty="0" sz="1400" spc="-5" b="1">
                <a:latin typeface="Times New Roman"/>
                <a:cs typeface="Times New Roman"/>
              </a:rPr>
              <a:t>SUPERIOR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MESENTERIC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1384" y="3207384"/>
            <a:ext cx="5930900" cy="2838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247015" indent="-229235">
              <a:lnSpc>
                <a:spcPts val="1905"/>
              </a:lnSpc>
              <a:buFont typeface="Symbol"/>
              <a:buChar char=""/>
              <a:tabLst>
                <a:tab pos="247015" algn="l"/>
                <a:tab pos="247650" algn="l"/>
              </a:tabLst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TECHNIQUE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8372" y="3428161"/>
            <a:ext cx="5013325" cy="54356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59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Spleno-portography : </a:t>
            </a:r>
            <a:r>
              <a:rPr dirty="0" sz="1400" spc="-50">
                <a:latin typeface="Arial"/>
                <a:cs typeface="Arial"/>
              </a:rPr>
              <a:t>obsolete </a:t>
            </a:r>
            <a:r>
              <a:rPr dirty="0" sz="1400" spc="-90" b="1">
                <a:latin typeface="Trebuchet MS"/>
                <a:cs typeface="Trebuchet MS"/>
              </a:rPr>
              <a:t>- </a:t>
            </a:r>
            <a:r>
              <a:rPr dirty="0" sz="1400" spc="-100" b="1">
                <a:latin typeface="Trebuchet MS"/>
                <a:cs typeface="Trebuchet MS"/>
              </a:rPr>
              <a:t>inject </a:t>
            </a:r>
            <a:r>
              <a:rPr dirty="0" sz="1400" spc="-80" b="1">
                <a:latin typeface="Trebuchet MS"/>
                <a:cs typeface="Trebuchet MS"/>
              </a:rPr>
              <a:t>contrast </a:t>
            </a:r>
            <a:r>
              <a:rPr dirty="0" sz="1400" spc="-75" b="1">
                <a:latin typeface="Trebuchet MS"/>
                <a:cs typeface="Trebuchet MS"/>
              </a:rPr>
              <a:t>in </a:t>
            </a:r>
            <a:r>
              <a:rPr dirty="0" sz="1400" spc="-85" b="1">
                <a:latin typeface="Trebuchet MS"/>
                <a:cs typeface="Trebuchet MS"/>
              </a:rPr>
              <a:t>splenic</a:t>
            </a:r>
            <a:r>
              <a:rPr dirty="0" sz="1400" spc="-204" b="1">
                <a:latin typeface="Trebuchet MS"/>
                <a:cs typeface="Trebuchet MS"/>
              </a:rPr>
              <a:t> </a:t>
            </a:r>
            <a:r>
              <a:rPr dirty="0" sz="1400" spc="-95" b="1">
                <a:latin typeface="Trebuchet MS"/>
                <a:cs typeface="Trebuchet MS"/>
              </a:rPr>
              <a:t>vein.</a:t>
            </a:r>
            <a:endParaRPr sz="14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36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145" b="1">
                <a:latin typeface="Trebuchet MS"/>
                <a:cs typeface="Trebuchet MS"/>
              </a:rPr>
              <a:t>CT</a:t>
            </a:r>
            <a:r>
              <a:rPr dirty="0" sz="1400" spc="-70" b="1">
                <a:latin typeface="Trebuchet MS"/>
                <a:cs typeface="Trebuchet MS"/>
              </a:rPr>
              <a:t> </a:t>
            </a:r>
            <a:r>
              <a:rPr dirty="0" sz="1400" spc="-95" b="1">
                <a:latin typeface="Trebuchet MS"/>
                <a:cs typeface="Trebuchet MS"/>
              </a:rPr>
              <a:t>Triphasic</a:t>
            </a:r>
            <a:endParaRPr sz="1400">
              <a:latin typeface="Trebuchet MS"/>
              <a:cs typeface="Trebuchet MS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969568" y="4009390"/>
          <a:ext cx="604075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0205"/>
                <a:gridCol w="4391025"/>
              </a:tblGrid>
              <a:tr h="222250">
                <a:tc>
                  <a:txBody>
                    <a:bodyPr/>
                    <a:lstStyle/>
                    <a:p>
                      <a:pPr marL="69850">
                        <a:lnSpc>
                          <a:spcPts val="1625"/>
                        </a:lnSpc>
                      </a:pPr>
                      <a:r>
                        <a:rPr dirty="0" sz="1400" spc="-75" b="1">
                          <a:latin typeface="Trebuchet MS"/>
                          <a:cs typeface="Trebuchet MS"/>
                        </a:rPr>
                        <a:t>Contrast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625"/>
                        </a:lnSpc>
                      </a:pPr>
                      <a:r>
                        <a:rPr dirty="0" sz="1400" spc="-114" b="1">
                          <a:latin typeface="Trebuchet MS"/>
                          <a:cs typeface="Trebuchet MS"/>
                        </a:rPr>
                        <a:t>150 </a:t>
                      </a:r>
                      <a:r>
                        <a:rPr dirty="0" sz="1400" spc="-65" b="1">
                          <a:latin typeface="Trebuchet MS"/>
                          <a:cs typeface="Trebuchet MS"/>
                        </a:rPr>
                        <a:t>ml </a:t>
                      </a:r>
                      <a:r>
                        <a:rPr dirty="0" sz="1400" spc="-9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40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65" b="1">
                          <a:latin typeface="Trebuchet MS"/>
                          <a:cs typeface="Trebuchet MS"/>
                        </a:rPr>
                        <a:t>Iodinated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9850">
                        <a:lnSpc>
                          <a:spcPts val="1625"/>
                        </a:lnSpc>
                      </a:pPr>
                      <a:r>
                        <a:rPr dirty="0" sz="1400" spc="-75" b="1">
                          <a:latin typeface="Trebuchet MS"/>
                          <a:cs typeface="Trebuchet MS"/>
                        </a:rPr>
                        <a:t>Rate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625"/>
                        </a:lnSpc>
                      </a:pPr>
                      <a:r>
                        <a:rPr dirty="0" sz="1400" spc="-114" b="1">
                          <a:latin typeface="Trebuchet MS"/>
                          <a:cs typeface="Trebuchet MS"/>
                        </a:rPr>
                        <a:t>3 </a:t>
                      </a:r>
                      <a:r>
                        <a:rPr dirty="0" sz="1400" spc="-65" b="1">
                          <a:latin typeface="Trebuchet MS"/>
                          <a:cs typeface="Trebuchet MS"/>
                        </a:rPr>
                        <a:t>ml </a:t>
                      </a:r>
                      <a:r>
                        <a:rPr dirty="0" sz="1400" spc="50" b="1">
                          <a:latin typeface="Trebuchet MS"/>
                          <a:cs typeface="Trebuchet MS"/>
                        </a:rPr>
                        <a:t>/</a:t>
                      </a:r>
                      <a:r>
                        <a:rPr dirty="0" sz="1400" spc="-17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95" b="1">
                          <a:latin typeface="Trebuchet MS"/>
                          <a:cs typeface="Trebuchet MS"/>
                        </a:rPr>
                        <a:t>sec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69850">
                        <a:lnSpc>
                          <a:spcPts val="1625"/>
                        </a:lnSpc>
                      </a:pPr>
                      <a:r>
                        <a:rPr dirty="0" sz="1400" spc="-80" b="1">
                          <a:latin typeface="Trebuchet MS"/>
                          <a:cs typeface="Trebuchet MS"/>
                        </a:rPr>
                        <a:t>Arterial</a:t>
                      </a:r>
                      <a:r>
                        <a:rPr dirty="0" sz="1400" spc="-12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70" b="1">
                          <a:latin typeface="Trebuchet MS"/>
                          <a:cs typeface="Trebuchet MS"/>
                        </a:rPr>
                        <a:t>phase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625"/>
                        </a:lnSpc>
                      </a:pPr>
                      <a:r>
                        <a:rPr dirty="0" sz="1400" spc="-120" b="1">
                          <a:latin typeface="Trebuchet MS"/>
                          <a:cs typeface="Trebuchet MS"/>
                        </a:rPr>
                        <a:t>20 </a:t>
                      </a:r>
                      <a:r>
                        <a:rPr dirty="0" sz="1400" spc="-130" b="1">
                          <a:latin typeface="Trebuchet MS"/>
                          <a:cs typeface="Trebuchet MS"/>
                        </a:rPr>
                        <a:t>: </a:t>
                      </a:r>
                      <a:r>
                        <a:rPr dirty="0" sz="1400" spc="-110" b="1">
                          <a:latin typeface="Trebuchet MS"/>
                          <a:cs typeface="Trebuchet MS"/>
                        </a:rPr>
                        <a:t>25</a:t>
                      </a:r>
                      <a:r>
                        <a:rPr dirty="0" sz="1400" spc="-9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95" b="1">
                          <a:latin typeface="Trebuchet MS"/>
                          <a:cs typeface="Trebuchet MS"/>
                        </a:rPr>
                        <a:t>sec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9850">
                        <a:lnSpc>
                          <a:spcPts val="1625"/>
                        </a:lnSpc>
                      </a:pPr>
                      <a:r>
                        <a:rPr dirty="0" sz="1400" spc="-75" b="1">
                          <a:latin typeface="Trebuchet MS"/>
                          <a:cs typeface="Trebuchet MS"/>
                        </a:rPr>
                        <a:t>Portal</a:t>
                      </a:r>
                      <a:r>
                        <a:rPr dirty="0" sz="1400" spc="-114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80" b="1">
                          <a:latin typeface="Trebuchet MS"/>
                          <a:cs typeface="Trebuchet MS"/>
                        </a:rPr>
                        <a:t>Phase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625"/>
                        </a:lnSpc>
                      </a:pPr>
                      <a:r>
                        <a:rPr dirty="0" sz="1400" spc="-120" b="1">
                          <a:latin typeface="Trebuchet MS"/>
                          <a:cs typeface="Trebuchet MS"/>
                        </a:rPr>
                        <a:t>25 </a:t>
                      </a:r>
                      <a:r>
                        <a:rPr dirty="0" sz="1400" spc="-130" b="1">
                          <a:latin typeface="Trebuchet MS"/>
                          <a:cs typeface="Trebuchet MS"/>
                        </a:rPr>
                        <a:t>: </a:t>
                      </a:r>
                      <a:r>
                        <a:rPr dirty="0" sz="1400" spc="-110" b="1">
                          <a:latin typeface="Trebuchet MS"/>
                          <a:cs typeface="Trebuchet MS"/>
                        </a:rPr>
                        <a:t>30</a:t>
                      </a:r>
                      <a:r>
                        <a:rPr dirty="0" sz="1400" spc="-5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00" b="1">
                          <a:latin typeface="Trebuchet MS"/>
                          <a:cs typeface="Trebuchet MS"/>
                        </a:rPr>
                        <a:t>sec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1026972" y="4892801"/>
            <a:ext cx="419862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400" spc="-145" b="1">
                <a:latin typeface="Trebuchet MS"/>
                <a:cs typeface="Trebuchet MS"/>
              </a:rPr>
              <a:t>CT </a:t>
            </a:r>
            <a:r>
              <a:rPr dirty="0" sz="1400" spc="-75" b="1">
                <a:latin typeface="Trebuchet MS"/>
                <a:cs typeface="Trebuchet MS"/>
              </a:rPr>
              <a:t>Portal venography </a:t>
            </a:r>
            <a:r>
              <a:rPr dirty="0" sz="1400" spc="-130" b="1">
                <a:latin typeface="Trebuchet MS"/>
                <a:cs typeface="Trebuchet MS"/>
              </a:rPr>
              <a:t>: </a:t>
            </a:r>
            <a:r>
              <a:rPr dirty="0" sz="1400" spc="-55">
                <a:latin typeface="Arial"/>
                <a:cs typeface="Arial"/>
              </a:rPr>
              <a:t>Reformate </a:t>
            </a:r>
            <a:r>
              <a:rPr dirty="0" sz="1400" spc="-75">
                <a:latin typeface="Arial"/>
                <a:cs typeface="Arial"/>
              </a:rPr>
              <a:t>image </a:t>
            </a:r>
            <a:r>
              <a:rPr dirty="0" sz="1400" spc="-25">
                <a:latin typeface="Arial"/>
                <a:cs typeface="Arial"/>
              </a:rPr>
              <a:t>in </a:t>
            </a:r>
            <a:r>
              <a:rPr dirty="0" sz="1400" spc="-75" b="1">
                <a:latin typeface="Trebuchet MS"/>
                <a:cs typeface="Trebuchet MS"/>
              </a:rPr>
              <a:t>2D </a:t>
            </a:r>
            <a:r>
              <a:rPr dirty="0" sz="1400" spc="-15">
                <a:latin typeface="Arial"/>
                <a:cs typeface="Arial"/>
              </a:rPr>
              <a:t>or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60" b="1">
                <a:latin typeface="Trebuchet MS"/>
                <a:cs typeface="Trebuchet MS"/>
              </a:rPr>
              <a:t>3D</a:t>
            </a:r>
            <a:r>
              <a:rPr dirty="0" sz="1400" spc="-6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1384" y="5167883"/>
            <a:ext cx="5930900" cy="26860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247015" indent="-229235">
              <a:lnSpc>
                <a:spcPts val="1810"/>
              </a:lnSpc>
              <a:buSzPct val="87500"/>
              <a:buFont typeface="Symbol"/>
              <a:buChar char=""/>
              <a:tabLst>
                <a:tab pos="247015" algn="l"/>
                <a:tab pos="247650" algn="l"/>
              </a:tabLst>
            </a:pP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ANOMALIES</a:t>
            </a:r>
            <a:r>
              <a:rPr dirty="0" sz="1600" spc="-4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"rare"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84502" y="5385612"/>
            <a:ext cx="3091180" cy="96456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70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400" spc="-10">
                <a:latin typeface="Times New Roman"/>
                <a:cs typeface="Times New Roman"/>
              </a:rPr>
              <a:t>Prepancreatic </a:t>
            </a:r>
            <a:r>
              <a:rPr dirty="0" sz="1400" spc="-15">
                <a:latin typeface="Times New Roman"/>
                <a:cs typeface="Times New Roman"/>
              </a:rPr>
              <a:t>PV </a:t>
            </a:r>
            <a:r>
              <a:rPr dirty="0" sz="1400">
                <a:latin typeface="Times New Roman"/>
                <a:cs typeface="Times New Roman"/>
              </a:rPr>
              <a:t>"with </a:t>
            </a:r>
            <a:r>
              <a:rPr dirty="0" sz="1400" spc="-10">
                <a:latin typeface="Times New Roman"/>
                <a:cs typeface="Times New Roman"/>
              </a:rPr>
              <a:t>situs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inversus"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Double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PV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400" spc="-10">
                <a:latin typeface="Times New Roman"/>
                <a:cs typeface="Times New Roman"/>
              </a:rPr>
              <a:t>Agenesis </a:t>
            </a:r>
            <a:r>
              <a:rPr dirty="0" sz="1400" spc="5">
                <a:latin typeface="Times New Roman"/>
                <a:cs typeface="Times New Roman"/>
              </a:rPr>
              <a:t>of</a:t>
            </a:r>
            <a:r>
              <a:rPr dirty="0" sz="1400" spc="35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PV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400" spc="-10">
                <a:latin typeface="Times New Roman"/>
                <a:cs typeface="Times New Roman"/>
              </a:rPr>
              <a:t>Agenesis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main </a:t>
            </a:r>
            <a:r>
              <a:rPr dirty="0" sz="1400" spc="-5">
                <a:latin typeface="Times New Roman"/>
                <a:cs typeface="Times New Roman"/>
              </a:rPr>
              <a:t>branches.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21384" y="6612890"/>
            <a:ext cx="5930900" cy="2838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247015" indent="-229235">
              <a:lnSpc>
                <a:spcPts val="1905"/>
              </a:lnSpc>
              <a:buFont typeface="Symbol"/>
              <a:buChar char=""/>
              <a:tabLst>
                <a:tab pos="247015" algn="l"/>
                <a:tab pos="247650" algn="l"/>
              </a:tabLst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Porto-systemic</a:t>
            </a:r>
            <a:r>
              <a:rPr dirty="0" sz="1600" spc="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collaterals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7140" y="9045320"/>
            <a:ext cx="27368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100" spc="-95">
                <a:latin typeface="Arial"/>
                <a:cs typeface="Arial"/>
              </a:rPr>
              <a:t>&gt; </a:t>
            </a:r>
            <a:r>
              <a:rPr dirty="0" sz="1100" spc="-60">
                <a:latin typeface="Arial"/>
                <a:cs typeface="Arial"/>
              </a:rPr>
              <a:t>20 </a:t>
            </a:r>
            <a:r>
              <a:rPr dirty="0" sz="1100" spc="-35">
                <a:latin typeface="Arial"/>
                <a:cs typeface="Arial"/>
              </a:rPr>
              <a:t>porto-systemic </a:t>
            </a:r>
            <a:r>
              <a:rPr dirty="0" sz="1100" spc="-40">
                <a:latin typeface="Arial"/>
                <a:cs typeface="Arial"/>
              </a:rPr>
              <a:t>pathway </a:t>
            </a:r>
            <a:r>
              <a:rPr dirty="0" sz="1100" spc="-45">
                <a:latin typeface="Arial"/>
                <a:cs typeface="Arial"/>
              </a:rPr>
              <a:t>are</a:t>
            </a:r>
            <a:r>
              <a:rPr dirty="0" sz="1100" spc="-130">
                <a:latin typeface="Arial"/>
                <a:cs typeface="Arial"/>
              </a:rPr>
              <a:t> </a:t>
            </a:r>
            <a:r>
              <a:rPr dirty="0" sz="1100" spc="-45">
                <a:latin typeface="Arial"/>
                <a:cs typeface="Arial"/>
              </a:rPr>
              <a:t>described.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18641" y="7487919"/>
            <a:ext cx="2543048" cy="15361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80739" y="6894576"/>
            <a:ext cx="2551633" cy="21305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9605" y="1388109"/>
            <a:ext cx="2038350" cy="11150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3040" y="429513"/>
            <a:ext cx="29425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20">
                <a:latin typeface="Georgia"/>
                <a:cs typeface="Georgia"/>
              </a:rPr>
              <a:t>SUMMARY </a:t>
            </a:r>
            <a:r>
              <a:rPr dirty="0" sz="1400" spc="-114">
                <a:latin typeface="Georgia"/>
                <a:cs typeface="Georgia"/>
              </a:rPr>
              <a:t>OF </a:t>
            </a:r>
            <a:r>
              <a:rPr dirty="0" sz="1400" spc="-90">
                <a:latin typeface="Georgia"/>
                <a:cs typeface="Georgia"/>
              </a:rPr>
              <a:t>PORTAL </a:t>
            </a:r>
            <a:r>
              <a:rPr dirty="0" sz="1400" spc="-100">
                <a:latin typeface="Georgia"/>
                <a:cs typeface="Georgia"/>
              </a:rPr>
              <a:t>VEIN</a:t>
            </a:r>
            <a:r>
              <a:rPr dirty="0" sz="1400" spc="-75">
                <a:latin typeface="Georgia"/>
                <a:cs typeface="Georgia"/>
              </a:rPr>
              <a:t> </a:t>
            </a:r>
            <a:r>
              <a:rPr dirty="0" sz="1400" spc="-130">
                <a:latin typeface="Georgia"/>
                <a:cs typeface="Georgia"/>
              </a:rPr>
              <a:t>IMAGING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6000" y="710437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6000" y="678433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87975" y="9913695"/>
            <a:ext cx="123825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6000" y="9844734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6000" y="9876738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61136" y="1240789"/>
            <a:ext cx="2225675" cy="214376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892810" marR="155575" indent="-732155">
              <a:lnSpc>
                <a:spcPct val="101699"/>
              </a:lnSpc>
              <a:spcBef>
                <a:spcPts val="930"/>
              </a:spcBef>
            </a:pPr>
            <a:r>
              <a:rPr dirty="0" sz="1200" spc="-60" b="1">
                <a:latin typeface="Trebuchet MS"/>
                <a:cs typeface="Trebuchet MS"/>
              </a:rPr>
              <a:t>Esophageal </a:t>
            </a:r>
            <a:r>
              <a:rPr dirty="0" sz="1200" spc="-5" b="1">
                <a:latin typeface="Trebuchet MS"/>
                <a:cs typeface="Trebuchet MS"/>
              </a:rPr>
              <a:t>&amp;</a:t>
            </a:r>
            <a:r>
              <a:rPr dirty="0" sz="1200" spc="-170" b="1">
                <a:latin typeface="Trebuchet MS"/>
                <a:cs typeface="Trebuchet MS"/>
              </a:rPr>
              <a:t> </a:t>
            </a:r>
            <a:r>
              <a:rPr dirty="0" sz="1200" spc="-60" b="1">
                <a:latin typeface="Trebuchet MS"/>
                <a:cs typeface="Trebuchet MS"/>
              </a:rPr>
              <a:t>Paraesophageal  </a:t>
            </a:r>
            <a:r>
              <a:rPr dirty="0" sz="1200" spc="-75" b="1">
                <a:latin typeface="Trebuchet MS"/>
                <a:cs typeface="Trebuchet MS"/>
              </a:rPr>
              <a:t>varices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86760" y="1240789"/>
            <a:ext cx="1957705" cy="214376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527685" marR="346710">
              <a:lnSpc>
                <a:spcPct val="101400"/>
              </a:lnSpc>
            </a:pPr>
            <a:r>
              <a:rPr dirty="0" sz="1400" spc="-85">
                <a:latin typeface="Arial"/>
                <a:cs typeface="Arial"/>
              </a:rPr>
              <a:t>Caput </a:t>
            </a:r>
            <a:r>
              <a:rPr dirty="0" sz="1400" spc="-70">
                <a:latin typeface="Arial"/>
                <a:cs typeface="Arial"/>
              </a:rPr>
              <a:t>Medusa  </a:t>
            </a:r>
            <a:r>
              <a:rPr dirty="0" sz="1400" spc="50">
                <a:latin typeface="Arial"/>
                <a:cs typeface="Arial"/>
              </a:rPr>
              <a:t>"</a:t>
            </a:r>
            <a:r>
              <a:rPr dirty="0" sz="1400" spc="-165">
                <a:latin typeface="Arial"/>
                <a:cs typeface="Arial"/>
              </a:rPr>
              <a:t>Pa</a:t>
            </a:r>
            <a:r>
              <a:rPr dirty="0" sz="1400" spc="5">
                <a:latin typeface="Arial"/>
                <a:cs typeface="Arial"/>
              </a:rPr>
              <a:t>r</a:t>
            </a:r>
            <a:r>
              <a:rPr dirty="0" sz="1400" spc="-114">
                <a:latin typeface="Arial"/>
                <a:cs typeface="Arial"/>
              </a:rPr>
              <a:t>a</a:t>
            </a:r>
            <a:r>
              <a:rPr dirty="0" sz="1400" spc="-40">
                <a:latin typeface="Arial"/>
                <a:cs typeface="Arial"/>
              </a:rPr>
              <a:t>u</a:t>
            </a:r>
            <a:r>
              <a:rPr dirty="0" sz="1400" spc="-45">
                <a:latin typeface="Arial"/>
                <a:cs typeface="Arial"/>
              </a:rPr>
              <a:t>m</a:t>
            </a:r>
            <a:r>
              <a:rPr dirty="0" sz="1400" spc="-65">
                <a:latin typeface="Arial"/>
                <a:cs typeface="Arial"/>
              </a:rPr>
              <a:t>b</a:t>
            </a:r>
            <a:r>
              <a:rPr dirty="0" sz="1400" spc="-5">
                <a:latin typeface="Arial"/>
                <a:cs typeface="Arial"/>
              </a:rPr>
              <a:t>li</a:t>
            </a:r>
            <a:r>
              <a:rPr dirty="0" sz="1400" spc="-105">
                <a:latin typeface="Arial"/>
                <a:cs typeface="Arial"/>
              </a:rPr>
              <a:t>c</a:t>
            </a:r>
            <a:r>
              <a:rPr dirty="0" sz="1400" spc="-114">
                <a:latin typeface="Arial"/>
                <a:cs typeface="Arial"/>
              </a:rPr>
              <a:t>a</a:t>
            </a:r>
            <a:r>
              <a:rPr dirty="0" sz="1400" spc="15">
                <a:latin typeface="Arial"/>
                <a:cs typeface="Arial"/>
              </a:rPr>
              <a:t>l</a:t>
            </a:r>
            <a:r>
              <a:rPr dirty="0" sz="1400" spc="60">
                <a:latin typeface="Arial"/>
                <a:cs typeface="Arial"/>
              </a:rPr>
              <a:t>"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50103" y="3011805"/>
            <a:ext cx="45847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400" spc="-250">
                <a:latin typeface="Arial"/>
                <a:cs typeface="Arial"/>
              </a:rPr>
              <a:t>R</a:t>
            </a:r>
            <a:r>
              <a:rPr dirty="0" sz="1400" spc="-105">
                <a:latin typeface="Arial"/>
                <a:cs typeface="Arial"/>
              </a:rPr>
              <a:t>e</a:t>
            </a:r>
            <a:r>
              <a:rPr dirty="0" sz="1400" spc="-85">
                <a:latin typeface="Arial"/>
                <a:cs typeface="Arial"/>
              </a:rPr>
              <a:t>c</a:t>
            </a:r>
            <a:r>
              <a:rPr dirty="0" sz="1400" spc="65">
                <a:latin typeface="Arial"/>
                <a:cs typeface="Arial"/>
              </a:rPr>
              <a:t>t</a:t>
            </a:r>
            <a:r>
              <a:rPr dirty="0" sz="1400" spc="-114">
                <a:latin typeface="Arial"/>
                <a:cs typeface="Arial"/>
              </a:rPr>
              <a:t>a</a:t>
            </a:r>
            <a:r>
              <a:rPr dirty="0" sz="1400" spc="5"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4184" y="1240789"/>
            <a:ext cx="2219960" cy="0"/>
          </a:xfrm>
          <a:custGeom>
            <a:avLst/>
            <a:gdLst/>
            <a:ahLst/>
            <a:cxnLst/>
            <a:rect l="l" t="t" r="r" b="b"/>
            <a:pathLst>
              <a:path w="2219960" h="0">
                <a:moveTo>
                  <a:pt x="0" y="0"/>
                </a:moveTo>
                <a:lnTo>
                  <a:pt x="221957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89808" y="1240789"/>
            <a:ext cx="1951989" cy="0"/>
          </a:xfrm>
          <a:custGeom>
            <a:avLst/>
            <a:gdLst/>
            <a:ahLst/>
            <a:cxnLst/>
            <a:rect l="l" t="t" r="r" b="b"/>
            <a:pathLst>
              <a:path w="1951989" h="0">
                <a:moveTo>
                  <a:pt x="0" y="0"/>
                </a:moveTo>
                <a:lnTo>
                  <a:pt x="195160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47514" y="1240789"/>
            <a:ext cx="2253615" cy="0"/>
          </a:xfrm>
          <a:custGeom>
            <a:avLst/>
            <a:gdLst/>
            <a:ahLst/>
            <a:cxnLst/>
            <a:rect l="l" t="t" r="r" b="b"/>
            <a:pathLst>
              <a:path w="2253615" h="0">
                <a:moveTo>
                  <a:pt x="0" y="0"/>
                </a:moveTo>
                <a:lnTo>
                  <a:pt x="22533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61136" y="1237741"/>
            <a:ext cx="0" cy="2149475"/>
          </a:xfrm>
          <a:custGeom>
            <a:avLst/>
            <a:gdLst/>
            <a:ahLst/>
            <a:cxnLst/>
            <a:rect l="l" t="t" r="r" b="b"/>
            <a:pathLst>
              <a:path w="0" h="2149475">
                <a:moveTo>
                  <a:pt x="0" y="0"/>
                </a:moveTo>
                <a:lnTo>
                  <a:pt x="0" y="2149475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64184" y="3384168"/>
            <a:ext cx="2219960" cy="0"/>
          </a:xfrm>
          <a:custGeom>
            <a:avLst/>
            <a:gdLst/>
            <a:ahLst/>
            <a:cxnLst/>
            <a:rect l="l" t="t" r="r" b="b"/>
            <a:pathLst>
              <a:path w="2219960" h="0">
                <a:moveTo>
                  <a:pt x="0" y="0"/>
                </a:moveTo>
                <a:lnTo>
                  <a:pt x="221957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86760" y="1237741"/>
            <a:ext cx="0" cy="2149475"/>
          </a:xfrm>
          <a:custGeom>
            <a:avLst/>
            <a:gdLst/>
            <a:ahLst/>
            <a:cxnLst/>
            <a:rect l="l" t="t" r="r" b="b"/>
            <a:pathLst>
              <a:path w="0" h="2149475">
                <a:moveTo>
                  <a:pt x="0" y="0"/>
                </a:moveTo>
                <a:lnTo>
                  <a:pt x="0" y="214947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89808" y="3384168"/>
            <a:ext cx="1951989" cy="0"/>
          </a:xfrm>
          <a:custGeom>
            <a:avLst/>
            <a:gdLst/>
            <a:ahLst/>
            <a:cxnLst/>
            <a:rect l="l" t="t" r="r" b="b"/>
            <a:pathLst>
              <a:path w="1951989" h="0">
                <a:moveTo>
                  <a:pt x="0" y="0"/>
                </a:moveTo>
                <a:lnTo>
                  <a:pt x="195160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44466" y="1237741"/>
            <a:ext cx="0" cy="2149475"/>
          </a:xfrm>
          <a:custGeom>
            <a:avLst/>
            <a:gdLst/>
            <a:ahLst/>
            <a:cxnLst/>
            <a:rect l="l" t="t" r="r" b="b"/>
            <a:pathLst>
              <a:path w="0" h="2149475">
                <a:moveTo>
                  <a:pt x="0" y="0"/>
                </a:moveTo>
                <a:lnTo>
                  <a:pt x="0" y="214947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47514" y="3384168"/>
            <a:ext cx="2253615" cy="0"/>
          </a:xfrm>
          <a:custGeom>
            <a:avLst/>
            <a:gdLst/>
            <a:ahLst/>
            <a:cxnLst/>
            <a:rect l="l" t="t" r="r" b="b"/>
            <a:pathLst>
              <a:path w="2253615" h="0">
                <a:moveTo>
                  <a:pt x="0" y="0"/>
                </a:moveTo>
                <a:lnTo>
                  <a:pt x="22533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004050" y="1237741"/>
            <a:ext cx="0" cy="2149475"/>
          </a:xfrm>
          <a:custGeom>
            <a:avLst/>
            <a:gdLst/>
            <a:ahLst/>
            <a:cxnLst/>
            <a:rect l="l" t="t" r="r" b="b"/>
            <a:pathLst>
              <a:path w="0" h="2149475">
                <a:moveTo>
                  <a:pt x="0" y="0"/>
                </a:moveTo>
                <a:lnTo>
                  <a:pt x="0" y="214947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021384" y="3762197"/>
            <a:ext cx="5930900" cy="2838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247015" indent="-229235">
              <a:lnSpc>
                <a:spcPts val="1905"/>
              </a:lnSpc>
              <a:buFont typeface="Symbol"/>
              <a:buChar char=""/>
              <a:tabLst>
                <a:tab pos="247015" algn="l"/>
                <a:tab pos="247650" algn="l"/>
              </a:tabLst>
            </a:pP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PORTAL</a:t>
            </a:r>
            <a:r>
              <a:rPr dirty="0" sz="16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CAVERNOMA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56738" y="3995470"/>
            <a:ext cx="3564890" cy="729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10000"/>
              </a:lnSpc>
              <a:spcBef>
                <a:spcPts val="100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400" spc="-15">
                <a:latin typeface="Times New Roman"/>
                <a:cs typeface="Times New Roman"/>
              </a:rPr>
              <a:t>PV </a:t>
            </a:r>
            <a:r>
              <a:rPr dirty="0" sz="1400" spc="-5" b="1">
                <a:latin typeface="Times New Roman"/>
                <a:cs typeface="Times New Roman"/>
              </a:rPr>
              <a:t>stenosis </a:t>
            </a:r>
            <a:r>
              <a:rPr dirty="0" sz="1400" spc="-5">
                <a:latin typeface="Times New Roman"/>
                <a:cs typeface="Times New Roman"/>
              </a:rPr>
              <a:t>or </a:t>
            </a:r>
            <a:r>
              <a:rPr dirty="0" sz="1400" spc="-10" b="1">
                <a:latin typeface="Times New Roman"/>
                <a:cs typeface="Times New Roman"/>
              </a:rPr>
              <a:t>occlusions </a:t>
            </a:r>
            <a:r>
              <a:rPr dirty="0" sz="1400" spc="-10">
                <a:latin typeface="Wingdings"/>
                <a:cs typeface="Wingdings"/>
              </a:rPr>
              <a:t></a:t>
            </a:r>
            <a:r>
              <a:rPr dirty="0" sz="1400" spc="-10">
                <a:latin typeface="Times New Roman"/>
                <a:cs typeface="Times New Roman"/>
              </a:rPr>
              <a:t> Multiple </a:t>
            </a:r>
            <a:r>
              <a:rPr dirty="0" sz="1400">
                <a:latin typeface="Times New Roman"/>
                <a:cs typeface="Times New Roman"/>
              </a:rPr>
              <a:t>dilated  </a:t>
            </a:r>
            <a:r>
              <a:rPr dirty="0" sz="1400" spc="-10">
                <a:latin typeface="Times New Roman"/>
                <a:cs typeface="Times New Roman"/>
              </a:rPr>
              <a:t>venous </a:t>
            </a:r>
            <a:r>
              <a:rPr dirty="0" sz="1400" spc="-5">
                <a:latin typeface="Times New Roman"/>
                <a:cs typeface="Times New Roman"/>
              </a:rPr>
              <a:t>channels at </a:t>
            </a:r>
            <a:r>
              <a:rPr dirty="0" sz="1400" spc="-10">
                <a:latin typeface="Times New Roman"/>
                <a:cs typeface="Times New Roman"/>
              </a:rPr>
              <a:t>porta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hepatis.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"worm Like" </a:t>
            </a:r>
            <a:r>
              <a:rPr dirty="0" sz="1400" spc="-15">
                <a:latin typeface="Times New Roman"/>
                <a:cs typeface="Times New Roman"/>
              </a:rPr>
              <a:t>mass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veins.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21384" y="6405625"/>
            <a:ext cx="3549650" cy="2838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247015" indent="-229235">
              <a:lnSpc>
                <a:spcPts val="1905"/>
              </a:lnSpc>
              <a:buFont typeface="Symbol"/>
              <a:buChar char=""/>
              <a:tabLst>
                <a:tab pos="247015" algn="l"/>
                <a:tab pos="247650" algn="l"/>
              </a:tabLst>
            </a:pP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SHUNTS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558088" y="6817106"/>
          <a:ext cx="3592195" cy="640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940"/>
                <a:gridCol w="1692275"/>
                <a:gridCol w="1100455"/>
              </a:tblGrid>
              <a:tr h="210185">
                <a:tc>
                  <a:txBody>
                    <a:bodyPr/>
                    <a:lstStyle/>
                    <a:p>
                      <a:pPr marL="73025">
                        <a:lnSpc>
                          <a:spcPts val="1555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PV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/HV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555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Porto-systemic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5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commonest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73025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PV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/HA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Arterio-Portal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Can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occur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73025">
                        <a:lnSpc>
                          <a:spcPts val="1580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Hv/HA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585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A-V</a:t>
                      </a: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shunt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Rare in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Liver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631240" y="7814182"/>
            <a:ext cx="2101215" cy="20129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I </a:t>
            </a:r>
            <a:r>
              <a:rPr dirty="0" sz="1400" spc="-10">
                <a:latin typeface="Wingdings"/>
                <a:cs typeface="Wingdings"/>
              </a:rPr>
              <a:t>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Porto-Systemic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shunts: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97278" y="8385733"/>
            <a:ext cx="2710815" cy="495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0325">
              <a:lnSpc>
                <a:spcPct val="11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Rt P.V. </a:t>
            </a:r>
            <a:r>
              <a:rPr dirty="0" sz="1400" spc="-10">
                <a:latin typeface="Times New Roman"/>
                <a:cs typeface="Times New Roman"/>
              </a:rPr>
              <a:t>branch </a:t>
            </a:r>
            <a:r>
              <a:rPr dirty="0" sz="1400" spc="-5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IVC </a:t>
            </a:r>
            <a:r>
              <a:rPr dirty="0" sz="1400" spc="-10">
                <a:latin typeface="Wingdings"/>
                <a:cs typeface="Wingdings"/>
              </a:rPr>
              <a:t>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Commonest  </a:t>
            </a:r>
            <a:r>
              <a:rPr dirty="0" sz="1400" spc="-10">
                <a:latin typeface="Times New Roman"/>
                <a:cs typeface="Times New Roman"/>
              </a:rPr>
              <a:t>Hepatic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encephalopathy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47140" y="8120049"/>
            <a:ext cx="4829810" cy="124523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90"/>
              </a:spcBef>
              <a:buFont typeface="Symbol"/>
              <a:buChar char=""/>
              <a:tabLst>
                <a:tab pos="240665" algn="l"/>
                <a:tab pos="241300" algn="l"/>
                <a:tab pos="106743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Etiology:	C</a:t>
            </a:r>
            <a:r>
              <a:rPr dirty="0" sz="1400" spc="-5">
                <a:latin typeface="Times New Roman"/>
                <a:cs typeface="Times New Roman"/>
              </a:rPr>
              <a:t>ongenital / 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irrhosis </a:t>
            </a:r>
            <a:r>
              <a:rPr dirty="0" sz="1400" spc="-5">
                <a:latin typeface="Times New Roman"/>
                <a:cs typeface="Times New Roman"/>
              </a:rPr>
              <a:t>/ </a:t>
            </a:r>
            <a:r>
              <a:rPr dirty="0" sz="1400" spc="-10" b="1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raumatic </a:t>
            </a:r>
            <a:r>
              <a:rPr dirty="0" sz="1400" spc="-5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P.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Hypertension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10" b="1">
                <a:latin typeface="Times New Roman"/>
                <a:cs typeface="Times New Roman"/>
              </a:rPr>
              <a:t>Sites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70"/>
              </a:spcBef>
              <a:buSzPct val="78571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b="1">
                <a:latin typeface="Times New Roman"/>
                <a:cs typeface="Times New Roman"/>
              </a:rPr>
              <a:t>C.P.: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60"/>
              </a:spcBef>
              <a:buFont typeface="Symbol"/>
              <a:buChar char=""/>
              <a:tabLst>
                <a:tab pos="240665" algn="l"/>
                <a:tab pos="241300" algn="l"/>
                <a:tab pos="106743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Imaging:	CECT </a:t>
            </a:r>
            <a:r>
              <a:rPr dirty="0" sz="1400" spc="-10">
                <a:latin typeface="Wingdings"/>
                <a:cs typeface="Wingdings"/>
              </a:rPr>
              <a:t>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Show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communication</a:t>
            </a:r>
            <a:endParaRPr sz="140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  <a:spcBef>
                <a:spcPts val="195"/>
              </a:spcBef>
            </a:pPr>
            <a:r>
              <a:rPr dirty="0" sz="1400" spc="-10" b="1">
                <a:latin typeface="Times New Roman"/>
                <a:cs typeface="Times New Roman"/>
              </a:rPr>
              <a:t>Color Doppler </a:t>
            </a:r>
            <a:r>
              <a:rPr dirty="0" sz="1400" spc="-5" b="1">
                <a:latin typeface="Times New Roman"/>
                <a:cs typeface="Times New Roman"/>
              </a:rPr>
              <a:t>"Best </a:t>
            </a:r>
            <a:r>
              <a:rPr dirty="0" sz="1400" b="1">
                <a:latin typeface="Times New Roman"/>
                <a:cs typeface="Times New Roman"/>
              </a:rPr>
              <a:t>tool to </a:t>
            </a:r>
            <a:r>
              <a:rPr dirty="0" sz="1400" spc="-5" b="1">
                <a:latin typeface="Times New Roman"/>
                <a:cs typeface="Times New Roman"/>
              </a:rPr>
              <a:t>diagnose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"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49605" y="1243837"/>
            <a:ext cx="2200274" cy="17016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74010" y="1243837"/>
            <a:ext cx="1921890" cy="17047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828540" y="1243837"/>
            <a:ext cx="2233675" cy="15746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7055" y="4211954"/>
            <a:ext cx="2286000" cy="1901825"/>
          </a:xfrm>
          <a:custGeom>
            <a:avLst/>
            <a:gdLst/>
            <a:ahLst/>
            <a:cxnLst/>
            <a:rect l="l" t="t" r="r" b="b"/>
            <a:pathLst>
              <a:path w="2286000" h="1901825">
                <a:moveTo>
                  <a:pt x="0" y="1901825"/>
                </a:moveTo>
                <a:lnTo>
                  <a:pt x="2286000" y="1901825"/>
                </a:lnTo>
                <a:lnTo>
                  <a:pt x="2286000" y="0"/>
                </a:lnTo>
                <a:lnTo>
                  <a:pt x="0" y="0"/>
                </a:lnTo>
                <a:lnTo>
                  <a:pt x="0" y="19018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64463" y="4264151"/>
            <a:ext cx="2090927" cy="16993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917189" y="4779009"/>
            <a:ext cx="3959225" cy="1334770"/>
          </a:xfrm>
          <a:custGeom>
            <a:avLst/>
            <a:gdLst/>
            <a:ahLst/>
            <a:cxnLst/>
            <a:rect l="l" t="t" r="r" b="b"/>
            <a:pathLst>
              <a:path w="3959225" h="1334770">
                <a:moveTo>
                  <a:pt x="0" y="1334770"/>
                </a:moveTo>
                <a:lnTo>
                  <a:pt x="3959225" y="1334770"/>
                </a:lnTo>
                <a:lnTo>
                  <a:pt x="3959225" y="0"/>
                </a:lnTo>
                <a:lnTo>
                  <a:pt x="0" y="0"/>
                </a:lnTo>
                <a:lnTo>
                  <a:pt x="0" y="133477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27298" y="4831079"/>
            <a:ext cx="3751453" cy="11917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83125" y="6404609"/>
            <a:ext cx="2240279" cy="14058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248909" y="8372475"/>
            <a:ext cx="1627505" cy="1349375"/>
          </a:xfrm>
          <a:custGeom>
            <a:avLst/>
            <a:gdLst/>
            <a:ahLst/>
            <a:cxnLst/>
            <a:rect l="l" t="t" r="r" b="b"/>
            <a:pathLst>
              <a:path w="1627504" h="1349375">
                <a:moveTo>
                  <a:pt x="0" y="1349375"/>
                </a:moveTo>
                <a:lnTo>
                  <a:pt x="1627505" y="1349375"/>
                </a:lnTo>
                <a:lnTo>
                  <a:pt x="1627505" y="0"/>
                </a:lnTo>
                <a:lnTo>
                  <a:pt x="0" y="0"/>
                </a:lnTo>
                <a:lnTo>
                  <a:pt x="0" y="13493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248909" y="8372475"/>
            <a:ext cx="1627505" cy="1349375"/>
          </a:xfrm>
          <a:custGeom>
            <a:avLst/>
            <a:gdLst/>
            <a:ahLst/>
            <a:cxnLst/>
            <a:rect l="l" t="t" r="r" b="b"/>
            <a:pathLst>
              <a:path w="1627504" h="1349375">
                <a:moveTo>
                  <a:pt x="0" y="1349375"/>
                </a:moveTo>
                <a:lnTo>
                  <a:pt x="1627505" y="1349375"/>
                </a:lnTo>
                <a:lnTo>
                  <a:pt x="1627505" y="0"/>
                </a:lnTo>
                <a:lnTo>
                  <a:pt x="0" y="0"/>
                </a:lnTo>
                <a:lnTo>
                  <a:pt x="0" y="13493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346191" y="8424671"/>
            <a:ext cx="1431289" cy="12085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3040" y="429513"/>
            <a:ext cx="29425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20">
                <a:latin typeface="Georgia"/>
                <a:cs typeface="Georgia"/>
              </a:rPr>
              <a:t>SUMMARY </a:t>
            </a:r>
            <a:r>
              <a:rPr dirty="0" sz="1400" spc="-114">
                <a:latin typeface="Georgia"/>
                <a:cs typeface="Georgia"/>
              </a:rPr>
              <a:t>OF </a:t>
            </a:r>
            <a:r>
              <a:rPr dirty="0" sz="1400" spc="-90">
                <a:latin typeface="Georgia"/>
                <a:cs typeface="Georgia"/>
              </a:rPr>
              <a:t>PORTAL </a:t>
            </a:r>
            <a:r>
              <a:rPr dirty="0" sz="1400" spc="-100">
                <a:latin typeface="Georgia"/>
                <a:cs typeface="Georgia"/>
              </a:rPr>
              <a:t>VEIN</a:t>
            </a:r>
            <a:r>
              <a:rPr dirty="0" sz="1400" spc="-75">
                <a:latin typeface="Georgia"/>
                <a:cs typeface="Georgia"/>
              </a:rPr>
              <a:t> </a:t>
            </a:r>
            <a:r>
              <a:rPr dirty="0" sz="1400" spc="-130">
                <a:latin typeface="Georgia"/>
                <a:cs typeface="Georgia"/>
              </a:rPr>
              <a:t>IMAGING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6000" y="710437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6000" y="678433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87975" y="9913695"/>
            <a:ext cx="123825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6000" y="9844734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6000" y="9876738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61136" y="1228597"/>
            <a:ext cx="4357370" cy="210121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535940">
              <a:lnSpc>
                <a:spcPct val="100000"/>
              </a:lnSpc>
            </a:pPr>
            <a:r>
              <a:rPr dirty="0" sz="1400" spc="-90" b="1">
                <a:latin typeface="Trebuchet MS"/>
                <a:cs typeface="Trebuchet MS"/>
              </a:rPr>
              <a:t>PERSISTENT </a:t>
            </a:r>
            <a:r>
              <a:rPr dirty="0" sz="1400" spc="-80" b="1">
                <a:latin typeface="Trebuchet MS"/>
                <a:cs typeface="Trebuchet MS"/>
              </a:rPr>
              <a:t>DUCTS </a:t>
            </a:r>
            <a:r>
              <a:rPr dirty="0" sz="1400" spc="-65" b="1">
                <a:latin typeface="Trebuchet MS"/>
                <a:cs typeface="Trebuchet MS"/>
              </a:rPr>
              <a:t>VENOUSSES </a:t>
            </a:r>
            <a:r>
              <a:rPr dirty="0" sz="1400" spc="-90" b="1">
                <a:latin typeface="Trebuchet MS"/>
                <a:cs typeface="Trebuchet MS"/>
              </a:rPr>
              <a:t>- </a:t>
            </a:r>
            <a:r>
              <a:rPr dirty="0" sz="1400" spc="-125" b="1">
                <a:latin typeface="Trebuchet MS"/>
                <a:cs typeface="Trebuchet MS"/>
              </a:rPr>
              <a:t>Lt </a:t>
            </a:r>
            <a:r>
              <a:rPr dirty="0" sz="1400" spc="-70" b="1">
                <a:latin typeface="Trebuchet MS"/>
                <a:cs typeface="Trebuchet MS"/>
              </a:rPr>
              <a:t>PV </a:t>
            </a:r>
            <a:r>
              <a:rPr dirty="0" sz="1400" spc="50" b="1">
                <a:latin typeface="Trebuchet MS"/>
                <a:cs typeface="Trebuchet MS"/>
              </a:rPr>
              <a:t>/</a:t>
            </a:r>
            <a:r>
              <a:rPr dirty="0" sz="1400" spc="-210" b="1">
                <a:latin typeface="Trebuchet MS"/>
                <a:cs typeface="Trebuchet MS"/>
              </a:rPr>
              <a:t> </a:t>
            </a:r>
            <a:r>
              <a:rPr dirty="0" sz="1400" spc="-65" b="1">
                <a:latin typeface="Trebuchet MS"/>
                <a:cs typeface="Trebuchet MS"/>
              </a:rPr>
              <a:t>IVC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240" y="4890210"/>
            <a:ext cx="2101215" cy="20510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 spc="-10">
                <a:latin typeface="Times New Roman"/>
                <a:cs typeface="Times New Roman"/>
              </a:rPr>
              <a:t>II </a:t>
            </a:r>
            <a:r>
              <a:rPr dirty="0" sz="1400" spc="-10">
                <a:latin typeface="Wingdings"/>
                <a:cs typeface="Wingdings"/>
              </a:rPr>
              <a:t>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Porto-Arterial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shunts: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7140" y="5214924"/>
            <a:ext cx="3543300" cy="144653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70"/>
              </a:spcBef>
              <a:buFont typeface="Symbol"/>
              <a:buChar char=""/>
              <a:tabLst>
                <a:tab pos="240665" algn="l"/>
                <a:tab pos="241300" algn="l"/>
                <a:tab pos="106743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Etiology:	</a:t>
            </a:r>
            <a:r>
              <a:rPr dirty="0" sz="1400" spc="-5">
                <a:latin typeface="Times New Roman"/>
                <a:cs typeface="Times New Roman"/>
              </a:rPr>
              <a:t>- Congenital :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rare</a:t>
            </a:r>
            <a:endParaRPr sz="140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spcBef>
                <a:spcPts val="165"/>
              </a:spcBef>
              <a:buFont typeface="Courier New"/>
              <a:buChar char="o"/>
              <a:tabLst>
                <a:tab pos="699135" algn="l"/>
              </a:tabLst>
            </a:pPr>
            <a:r>
              <a:rPr dirty="0" sz="1400" spc="-10">
                <a:latin typeface="Times New Roman"/>
                <a:cs typeface="Times New Roman"/>
              </a:rPr>
              <a:t>Traumatic </a:t>
            </a:r>
            <a:r>
              <a:rPr dirty="0" sz="1400" spc="-5">
                <a:latin typeface="Times New Roman"/>
                <a:cs typeface="Times New Roman"/>
              </a:rPr>
              <a:t>: stab,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bullet</a:t>
            </a:r>
            <a:endParaRPr sz="140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699135" algn="l"/>
              </a:tabLst>
            </a:pPr>
            <a:r>
              <a:rPr dirty="0" sz="1400" spc="-10">
                <a:latin typeface="Times New Roman"/>
                <a:cs typeface="Times New Roman"/>
              </a:rPr>
              <a:t>Iatrogenic </a:t>
            </a:r>
            <a:r>
              <a:rPr dirty="0" sz="1400" spc="-5">
                <a:latin typeface="Times New Roman"/>
                <a:cs typeface="Times New Roman"/>
              </a:rPr>
              <a:t>: common / as </a:t>
            </a:r>
            <a:r>
              <a:rPr dirty="0" sz="1400" spc="-10">
                <a:latin typeface="Times New Roman"/>
                <a:cs typeface="Times New Roman"/>
              </a:rPr>
              <a:t>PTC,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biopsy</a:t>
            </a:r>
            <a:endParaRPr sz="140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spcBef>
                <a:spcPts val="165"/>
              </a:spcBef>
              <a:buFont typeface="Courier New"/>
              <a:buChar char="o"/>
              <a:tabLst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Malignant : </a:t>
            </a:r>
            <a:r>
              <a:rPr dirty="0" sz="1400" spc="-15">
                <a:latin typeface="Times New Roman"/>
                <a:cs typeface="Times New Roman"/>
              </a:rPr>
              <a:t>main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cause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Courier New"/>
              <a:buChar char="o"/>
            </a:pP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  <a:tab pos="716915" algn="l"/>
              </a:tabLst>
            </a:pPr>
            <a:r>
              <a:rPr dirty="0" sz="1400" spc="-10" b="1">
                <a:latin typeface="Times New Roman"/>
                <a:cs typeface="Times New Roman"/>
              </a:rPr>
              <a:t>CT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	</a:t>
            </a:r>
            <a:r>
              <a:rPr dirty="0" sz="1400" spc="-10">
                <a:latin typeface="Wingdings"/>
                <a:cs typeface="Wingdings"/>
              </a:rPr>
              <a:t></a:t>
            </a:r>
            <a:r>
              <a:rPr dirty="0" sz="1400" spc="-10">
                <a:latin typeface="Times New Roman"/>
                <a:cs typeface="Times New Roman"/>
              </a:rPr>
              <a:t> Enhanced </a:t>
            </a:r>
            <a:r>
              <a:rPr dirty="0" sz="1400" spc="-15">
                <a:latin typeface="Times New Roman"/>
                <a:cs typeface="Times New Roman"/>
              </a:rPr>
              <a:t>PV </a:t>
            </a:r>
            <a:r>
              <a:rPr dirty="0" sz="1400" spc="-5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arterial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phase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9986" y="1232534"/>
            <a:ext cx="4196334" cy="1874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49605" y="7126223"/>
            <a:ext cx="3971925" cy="2276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9750" y="3392169"/>
            <a:ext cx="6665595" cy="1252855"/>
          </a:xfrm>
          <a:custGeom>
            <a:avLst/>
            <a:gdLst/>
            <a:ahLst/>
            <a:cxnLst/>
            <a:rect l="l" t="t" r="r" b="b"/>
            <a:pathLst>
              <a:path w="6665595" h="1252854">
                <a:moveTo>
                  <a:pt x="0" y="1252855"/>
                </a:moveTo>
                <a:lnTo>
                  <a:pt x="6665595" y="1252855"/>
                </a:lnTo>
                <a:lnTo>
                  <a:pt x="6665595" y="0"/>
                </a:lnTo>
                <a:lnTo>
                  <a:pt x="0" y="0"/>
                </a:lnTo>
                <a:lnTo>
                  <a:pt x="0" y="125285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37336" y="3445128"/>
            <a:ext cx="5153025" cy="201295"/>
          </a:xfrm>
          <a:prstGeom prst="rect">
            <a:avLst/>
          </a:prstGeom>
          <a:solidFill>
            <a:srgbClr val="00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RANSJUGULAR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sz="1400" spc="-5" b="1">
                <a:latin typeface="Times New Roman"/>
                <a:cs typeface="Times New Roman"/>
              </a:rPr>
              <a:t>NTRAHEPATIC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dirty="0" sz="1400" spc="-5" b="1">
                <a:latin typeface="Times New Roman"/>
                <a:cs typeface="Times New Roman"/>
              </a:rPr>
              <a:t>ORTOSY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TEMIC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HUNT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81751" y="3445128"/>
            <a:ext cx="504190" cy="20129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>
                <a:latin typeface="Times New Roman"/>
                <a:cs typeface="Times New Roman"/>
              </a:rPr>
              <a:t>T</a:t>
            </a:r>
            <a:r>
              <a:rPr dirty="0" sz="1400" spc="-20" b="1">
                <a:latin typeface="Times New Roman"/>
                <a:cs typeface="Times New Roman"/>
              </a:rPr>
              <a:t>I</a:t>
            </a:r>
            <a:r>
              <a:rPr dirty="0" sz="1400" spc="5" b="1">
                <a:latin typeface="Times New Roman"/>
                <a:cs typeface="Times New Roman"/>
              </a:rPr>
              <a:t>P</a:t>
            </a:r>
            <a:r>
              <a:rPr dirty="0" sz="1400" spc="-1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7672" y="3789425"/>
            <a:ext cx="279146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Times New Roman"/>
                <a:cs typeface="Times New Roman"/>
              </a:rPr>
              <a:t>(connecting </a:t>
            </a:r>
            <a:r>
              <a:rPr dirty="0" sz="1400" spc="-10" b="1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epatic </a:t>
            </a:r>
            <a:r>
              <a:rPr dirty="0" sz="1400" spc="-5">
                <a:latin typeface="Times New Roman"/>
                <a:cs typeface="Times New Roman"/>
              </a:rPr>
              <a:t>vein / </a:t>
            </a:r>
            <a:r>
              <a:rPr dirty="0" sz="1400" b="1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ortal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vein)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65936" y="3748582"/>
            <a:ext cx="5674995" cy="76327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7965" indent="-227965">
              <a:lnSpc>
                <a:spcPct val="100000"/>
              </a:lnSpc>
              <a:spcBef>
                <a:spcPts val="409"/>
              </a:spcBef>
              <a:buFont typeface="Symbol"/>
              <a:buChar char=""/>
              <a:tabLst>
                <a:tab pos="227965" algn="l"/>
                <a:tab pos="228600" algn="l"/>
              </a:tabLst>
            </a:pPr>
            <a:r>
              <a:rPr dirty="0" sz="1400" spc="-10">
                <a:latin typeface="Times New Roman"/>
                <a:cs typeface="Times New Roman"/>
              </a:rPr>
              <a:t>ttt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portal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Hypertension.</a:t>
            </a:r>
            <a:endParaRPr sz="1400">
              <a:latin typeface="Times New Roman"/>
              <a:cs typeface="Times New Roman"/>
            </a:endParaRPr>
          </a:p>
          <a:p>
            <a:pPr marL="227965" indent="-22796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227965" algn="l"/>
                <a:tab pos="2286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Indications:</a:t>
            </a:r>
            <a:endParaRPr sz="1400">
              <a:latin typeface="Times New Roman"/>
              <a:cs typeface="Times New Roman"/>
            </a:endParaRPr>
          </a:p>
          <a:p>
            <a:pPr lvl="1" marL="1143000" indent="-228600">
              <a:lnSpc>
                <a:spcPct val="100000"/>
              </a:lnSpc>
              <a:spcBef>
                <a:spcPts val="145"/>
              </a:spcBef>
              <a:buFont typeface="Wingdings"/>
              <a:buChar char=""/>
              <a:tabLst>
                <a:tab pos="1143000" algn="l"/>
                <a:tab pos="114363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Varices – </a:t>
            </a:r>
            <a:r>
              <a:rPr dirty="0" sz="1400" spc="-15" b="1">
                <a:latin typeface="Times New Roman"/>
                <a:cs typeface="Times New Roman"/>
              </a:rPr>
              <a:t>Budd </a:t>
            </a:r>
            <a:r>
              <a:rPr dirty="0" sz="1400" spc="-5" b="1">
                <a:latin typeface="Times New Roman"/>
                <a:cs typeface="Times New Roman"/>
              </a:rPr>
              <a:t>chiari - </a:t>
            </a:r>
            <a:r>
              <a:rPr dirty="0" sz="1400" spc="-10" b="1">
                <a:latin typeface="Times New Roman"/>
                <a:cs typeface="Times New Roman"/>
              </a:rPr>
              <a:t>Refractory </a:t>
            </a:r>
            <a:r>
              <a:rPr dirty="0" sz="1400" spc="-5" b="1">
                <a:latin typeface="Times New Roman"/>
                <a:cs typeface="Times New Roman"/>
              </a:rPr>
              <a:t>ascitis –</a:t>
            </a:r>
            <a:r>
              <a:rPr dirty="0" sz="1400" spc="22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Hypersplinism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37759" y="4946649"/>
            <a:ext cx="2267585" cy="1902460"/>
          </a:xfrm>
          <a:custGeom>
            <a:avLst/>
            <a:gdLst/>
            <a:ahLst/>
            <a:cxnLst/>
            <a:rect l="l" t="t" r="r" b="b"/>
            <a:pathLst>
              <a:path w="2267584" h="1902459">
                <a:moveTo>
                  <a:pt x="0" y="1902460"/>
                </a:moveTo>
                <a:lnTo>
                  <a:pt x="2267585" y="1902460"/>
                </a:lnTo>
                <a:lnTo>
                  <a:pt x="2267585" y="0"/>
                </a:lnTo>
                <a:lnTo>
                  <a:pt x="0" y="0"/>
                </a:lnTo>
                <a:lnTo>
                  <a:pt x="0" y="19024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35296" y="4998719"/>
            <a:ext cx="2072640" cy="17983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17720" y="7269479"/>
            <a:ext cx="2587625" cy="2286000"/>
          </a:xfrm>
          <a:custGeom>
            <a:avLst/>
            <a:gdLst/>
            <a:ahLst/>
            <a:cxnLst/>
            <a:rect l="l" t="t" r="r" b="b"/>
            <a:pathLst>
              <a:path w="2587625" h="2286000">
                <a:moveTo>
                  <a:pt x="0" y="2286000"/>
                </a:moveTo>
                <a:lnTo>
                  <a:pt x="2587625" y="2286000"/>
                </a:lnTo>
                <a:lnTo>
                  <a:pt x="2587625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E4B8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775068" y="8899524"/>
            <a:ext cx="37465" cy="12700"/>
          </a:xfrm>
          <a:custGeom>
            <a:avLst/>
            <a:gdLst/>
            <a:ahLst/>
            <a:cxnLst/>
            <a:rect l="l" t="t" r="r" b="b"/>
            <a:pathLst>
              <a:path w="37465" h="12700">
                <a:moveTo>
                  <a:pt x="0" y="12192"/>
                </a:moveTo>
                <a:lnTo>
                  <a:pt x="36880" y="12192"/>
                </a:lnTo>
                <a:lnTo>
                  <a:pt x="36880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617720" y="7269479"/>
            <a:ext cx="2587625" cy="2286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20955" rIns="0" bIns="0" rtlCol="0" vert="horz">
            <a:spAutoFit/>
          </a:bodyPr>
          <a:lstStyle/>
          <a:p>
            <a:pPr marL="99060" marR="131445">
              <a:lnSpc>
                <a:spcPct val="116399"/>
              </a:lnSpc>
              <a:spcBef>
                <a:spcPts val="165"/>
              </a:spcBef>
            </a:pPr>
            <a:r>
              <a:rPr dirty="0" sz="1100" spc="-60" b="1">
                <a:latin typeface="Trebuchet MS"/>
                <a:cs typeface="Trebuchet MS"/>
              </a:rPr>
              <a:t>Porto-Arterial </a:t>
            </a:r>
            <a:r>
              <a:rPr dirty="0" sz="1100" spc="-55" b="1">
                <a:latin typeface="Trebuchet MS"/>
                <a:cs typeface="Trebuchet MS"/>
              </a:rPr>
              <a:t>shunt </a:t>
            </a:r>
            <a:r>
              <a:rPr dirty="0" sz="1100">
                <a:latin typeface="Wingdings"/>
                <a:cs typeface="Wingdings"/>
              </a:rPr>
              <a:t>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30">
                <a:latin typeface="Arial"/>
                <a:cs typeface="Arial"/>
              </a:rPr>
              <a:t>contrast</a:t>
            </a:r>
            <a:r>
              <a:rPr dirty="0" sz="1100" spc="-18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transmit  </a:t>
            </a:r>
            <a:r>
              <a:rPr dirty="0" sz="1100" spc="10">
                <a:latin typeface="Arial"/>
                <a:cs typeface="Arial"/>
              </a:rPr>
              <a:t>to </a:t>
            </a:r>
            <a:r>
              <a:rPr dirty="0" sz="1100" spc="-140">
                <a:latin typeface="Arial"/>
                <a:cs typeface="Arial"/>
              </a:rPr>
              <a:t>PV </a:t>
            </a:r>
            <a:r>
              <a:rPr dirty="0" sz="1100" spc="-10">
                <a:latin typeface="Arial"/>
                <a:cs typeface="Arial"/>
              </a:rPr>
              <a:t>at </a:t>
            </a:r>
            <a:r>
              <a:rPr dirty="0" sz="1100" spc="-15">
                <a:latin typeface="Arial"/>
                <a:cs typeface="Arial"/>
              </a:rPr>
              <a:t>arterial </a:t>
            </a:r>
            <a:r>
              <a:rPr dirty="0" sz="1100" spc="-70">
                <a:latin typeface="Arial"/>
                <a:cs typeface="Arial"/>
              </a:rPr>
              <a:t>phase </a:t>
            </a:r>
            <a:r>
              <a:rPr dirty="0" sz="1100">
                <a:latin typeface="Wingdings"/>
                <a:cs typeface="Wingdings"/>
              </a:rPr>
              <a:t>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5">
                <a:latin typeface="Arial"/>
                <a:cs typeface="Arial"/>
              </a:rPr>
              <a:t>enhancing </a:t>
            </a:r>
            <a:r>
              <a:rPr dirty="0" sz="1100" spc="-5">
                <a:latin typeface="Arial"/>
                <a:cs typeface="Arial"/>
              </a:rPr>
              <a:t>of  </a:t>
            </a:r>
            <a:r>
              <a:rPr dirty="0" sz="1100" spc="-50">
                <a:latin typeface="Arial"/>
                <a:cs typeface="Arial"/>
              </a:rPr>
              <a:t>Non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malignant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55">
                <a:latin typeface="Arial"/>
                <a:cs typeface="Arial"/>
              </a:rPr>
              <a:t>area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,</a:t>
            </a:r>
            <a:r>
              <a:rPr dirty="0" sz="1100" spc="-8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but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Mimic</a:t>
            </a:r>
            <a:r>
              <a:rPr dirty="0" sz="1100" spc="-85">
                <a:latin typeface="Arial"/>
                <a:cs typeface="Arial"/>
              </a:rPr>
              <a:t> </a:t>
            </a:r>
            <a:r>
              <a:rPr dirty="0" sz="1100" spc="-170">
                <a:latin typeface="Arial"/>
                <a:cs typeface="Arial"/>
              </a:rPr>
              <a:t>HCC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9060">
              <a:lnSpc>
                <a:spcPct val="100000"/>
              </a:lnSpc>
            </a:pPr>
            <a:r>
              <a:rPr dirty="0" sz="1100" spc="-80" b="1">
                <a:latin typeface="Trebuchet MS"/>
                <a:cs typeface="Trebuchet MS"/>
              </a:rPr>
              <a:t>To </a:t>
            </a:r>
            <a:r>
              <a:rPr dirty="0" sz="1100" spc="-65" b="1">
                <a:latin typeface="Trebuchet MS"/>
                <a:cs typeface="Trebuchet MS"/>
              </a:rPr>
              <a:t>Differentiate</a:t>
            </a:r>
            <a:r>
              <a:rPr dirty="0" sz="1100" spc="-110" b="1">
                <a:latin typeface="Trebuchet MS"/>
                <a:cs typeface="Trebuchet MS"/>
              </a:rPr>
              <a:t> </a:t>
            </a:r>
            <a:r>
              <a:rPr dirty="0" sz="1100" spc="-100" b="1">
                <a:latin typeface="Trebuchet MS"/>
                <a:cs typeface="Trebuchet MS"/>
              </a:rPr>
              <a:t>: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327660" indent="-228600">
              <a:lnSpc>
                <a:spcPct val="100000"/>
              </a:lnSpc>
              <a:spcBef>
                <a:spcPts val="5"/>
              </a:spcBef>
              <a:buFont typeface="Arial"/>
              <a:buChar char="-"/>
              <a:tabLst>
                <a:tab pos="327660" algn="l"/>
                <a:tab pos="328295" algn="l"/>
              </a:tabLst>
            </a:pPr>
            <a:r>
              <a:rPr dirty="0" sz="1100" spc="-35" b="1">
                <a:latin typeface="Trebuchet MS"/>
                <a:cs typeface="Trebuchet MS"/>
              </a:rPr>
              <a:t>US </a:t>
            </a:r>
            <a:r>
              <a:rPr dirty="0" sz="1100" b="1">
                <a:latin typeface="Wingdings"/>
                <a:cs typeface="Wingdings"/>
              </a:rPr>
              <a:t>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rebuchet MS"/>
                <a:cs typeface="Trebuchet MS"/>
              </a:rPr>
              <a:t>No </a:t>
            </a:r>
            <a:r>
              <a:rPr dirty="0" sz="1100" spc="-75" b="1">
                <a:latin typeface="Trebuchet MS"/>
                <a:cs typeface="Trebuchet MS"/>
              </a:rPr>
              <a:t>Focal</a:t>
            </a:r>
            <a:r>
              <a:rPr dirty="0" sz="1100" b="1">
                <a:latin typeface="Trebuchet MS"/>
                <a:cs typeface="Trebuchet MS"/>
              </a:rPr>
              <a:t> </a:t>
            </a:r>
            <a:r>
              <a:rPr dirty="0" sz="1100" spc="-60" b="1">
                <a:latin typeface="Trebuchet MS"/>
                <a:cs typeface="Trebuchet MS"/>
              </a:rPr>
              <a:t>lesion</a:t>
            </a:r>
            <a:endParaRPr sz="1100">
              <a:latin typeface="Trebuchet MS"/>
              <a:cs typeface="Trebuchet MS"/>
            </a:endParaRPr>
          </a:p>
          <a:p>
            <a:pPr marL="327660" indent="-228600">
              <a:lnSpc>
                <a:spcPct val="100000"/>
              </a:lnSpc>
              <a:spcBef>
                <a:spcPts val="240"/>
              </a:spcBef>
              <a:buFont typeface="Arial"/>
              <a:buChar char="-"/>
              <a:tabLst>
                <a:tab pos="327660" algn="l"/>
                <a:tab pos="328295" algn="l"/>
              </a:tabLst>
            </a:pPr>
            <a:r>
              <a:rPr dirty="0" sz="1100" spc="-50" b="1">
                <a:latin typeface="Trebuchet MS"/>
                <a:cs typeface="Trebuchet MS"/>
              </a:rPr>
              <a:t>Doppler </a:t>
            </a:r>
            <a:r>
              <a:rPr dirty="0" sz="1100" b="1">
                <a:latin typeface="Wingdings"/>
                <a:cs typeface="Wingdings"/>
              </a:rPr>
              <a:t>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-65" b="1">
                <a:latin typeface="Trebuchet MS"/>
                <a:cs typeface="Trebuchet MS"/>
              </a:rPr>
              <a:t>arterial </a:t>
            </a:r>
            <a:r>
              <a:rPr dirty="0" sz="1100" spc="-50" b="1">
                <a:latin typeface="Trebuchet MS"/>
                <a:cs typeface="Trebuchet MS"/>
              </a:rPr>
              <a:t>flow </a:t>
            </a:r>
            <a:r>
              <a:rPr dirty="0" sz="1100" spc="-65" b="1">
                <a:latin typeface="Trebuchet MS"/>
                <a:cs typeface="Trebuchet MS"/>
              </a:rPr>
              <a:t>in</a:t>
            </a:r>
            <a:r>
              <a:rPr dirty="0" sz="1100" spc="-245" b="1">
                <a:latin typeface="Trebuchet MS"/>
                <a:cs typeface="Trebuchet MS"/>
              </a:rPr>
              <a:t> </a:t>
            </a:r>
            <a:r>
              <a:rPr dirty="0" sz="1100" spc="-55" b="1">
                <a:latin typeface="Trebuchet MS"/>
                <a:cs typeface="Trebuchet MS"/>
              </a:rPr>
              <a:t>PV</a:t>
            </a:r>
            <a:endParaRPr sz="1100">
              <a:latin typeface="Trebuchet MS"/>
              <a:cs typeface="Trebuchet MS"/>
            </a:endParaRPr>
          </a:p>
          <a:p>
            <a:pPr marL="327660" marR="185420" indent="-228600">
              <a:lnSpc>
                <a:spcPct val="116399"/>
              </a:lnSpc>
              <a:buFont typeface="Arial"/>
              <a:buChar char="-"/>
              <a:tabLst>
                <a:tab pos="327660" algn="l"/>
                <a:tab pos="328295" algn="l"/>
              </a:tabLst>
            </a:pPr>
            <a:r>
              <a:rPr dirty="0" sz="1100" spc="25" b="1">
                <a:latin typeface="Trebuchet MS"/>
                <a:cs typeface="Trebuchet MS"/>
              </a:rPr>
              <a:t>MRI</a:t>
            </a:r>
            <a:r>
              <a:rPr dirty="0" sz="1100" spc="-114" b="1">
                <a:latin typeface="Trebuchet MS"/>
                <a:cs typeface="Trebuchet MS"/>
              </a:rPr>
              <a:t> </a:t>
            </a:r>
            <a:r>
              <a:rPr dirty="0" sz="1100" spc="-45" b="1">
                <a:latin typeface="Trebuchet MS"/>
                <a:cs typeface="Trebuchet MS"/>
              </a:rPr>
              <a:t>SPIO</a:t>
            </a:r>
            <a:r>
              <a:rPr dirty="0" sz="1100" spc="-110" b="1">
                <a:latin typeface="Trebuchet MS"/>
                <a:cs typeface="Trebuchet MS"/>
              </a:rPr>
              <a:t> </a:t>
            </a:r>
            <a:r>
              <a:rPr dirty="0" sz="1100" spc="-35" b="1">
                <a:latin typeface="Trebuchet MS"/>
                <a:cs typeface="Trebuchet MS"/>
              </a:rPr>
              <a:t>"</a:t>
            </a:r>
            <a:r>
              <a:rPr dirty="0" u="sng" sz="1100" spc="-3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</a:t>
            </a:r>
            <a:r>
              <a:rPr dirty="0" sz="1100" spc="-35" b="1">
                <a:latin typeface="Trebuchet MS"/>
                <a:cs typeface="Trebuchet MS"/>
              </a:rPr>
              <a:t>uper</a:t>
            </a:r>
            <a:r>
              <a:rPr dirty="0" sz="1100" spc="-114" b="1">
                <a:latin typeface="Trebuchet MS"/>
                <a:cs typeface="Trebuchet MS"/>
              </a:rPr>
              <a:t> </a:t>
            </a:r>
            <a:r>
              <a:rPr dirty="0" u="sng" sz="1100" spc="-6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</a:t>
            </a:r>
            <a:r>
              <a:rPr dirty="0" sz="1100" spc="-60" b="1">
                <a:latin typeface="Trebuchet MS"/>
                <a:cs typeface="Trebuchet MS"/>
              </a:rPr>
              <a:t>aramagnetic</a:t>
            </a:r>
            <a:r>
              <a:rPr dirty="0" sz="1100" spc="-105" b="1">
                <a:latin typeface="Trebuchet MS"/>
                <a:cs typeface="Trebuchet MS"/>
              </a:rPr>
              <a:t> </a:t>
            </a:r>
            <a:r>
              <a:rPr dirty="0" sz="1100" spc="-50" b="1">
                <a:latin typeface="Trebuchet MS"/>
                <a:cs typeface="Trebuchet MS"/>
              </a:rPr>
              <a:t>Iron </a:t>
            </a:r>
            <a:r>
              <a:rPr dirty="0" u="sng" sz="1100" spc="-5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sng" sz="1100" spc="-7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</a:t>
            </a:r>
            <a:r>
              <a:rPr dirty="0" sz="1100" spc="-70" b="1">
                <a:latin typeface="Trebuchet MS"/>
                <a:cs typeface="Trebuchet MS"/>
              </a:rPr>
              <a:t>xide </a:t>
            </a:r>
            <a:r>
              <a:rPr dirty="0" sz="1100" spc="80" b="1">
                <a:latin typeface="Trebuchet MS"/>
                <a:cs typeface="Trebuchet MS"/>
              </a:rPr>
              <a:t>"</a:t>
            </a:r>
            <a:r>
              <a:rPr dirty="0" sz="1100" spc="105" b="1">
                <a:latin typeface="Trebuchet MS"/>
                <a:cs typeface="Trebuchet MS"/>
              </a:rPr>
              <a:t> </a:t>
            </a:r>
            <a:r>
              <a:rPr dirty="0" sz="1100" spc="-100" b="1">
                <a:latin typeface="Trebuchet MS"/>
                <a:cs typeface="Trebuchet MS"/>
              </a:rPr>
              <a:t>:</a:t>
            </a:r>
            <a:endParaRPr sz="1100">
              <a:latin typeface="Trebuchet MS"/>
              <a:cs typeface="Trebuchet MS"/>
            </a:endParaRPr>
          </a:p>
          <a:p>
            <a:pPr lvl="1" marL="427990" indent="-100330">
              <a:lnSpc>
                <a:spcPct val="100000"/>
              </a:lnSpc>
              <a:spcBef>
                <a:spcPts val="240"/>
              </a:spcBef>
              <a:buChar char="*"/>
              <a:tabLst>
                <a:tab pos="428625" algn="l"/>
              </a:tabLst>
            </a:pPr>
            <a:r>
              <a:rPr dirty="0" sz="1100" spc="-55" b="1">
                <a:latin typeface="Trebuchet MS"/>
                <a:cs typeface="Trebuchet MS"/>
              </a:rPr>
              <a:t>Deposited </a:t>
            </a:r>
            <a:r>
              <a:rPr dirty="0" sz="1100" spc="-65" b="1">
                <a:latin typeface="Trebuchet MS"/>
                <a:cs typeface="Trebuchet MS"/>
              </a:rPr>
              <a:t>in</a:t>
            </a:r>
            <a:r>
              <a:rPr dirty="0" sz="1100" spc="-130" b="1">
                <a:latin typeface="Trebuchet MS"/>
                <a:cs typeface="Trebuchet MS"/>
              </a:rPr>
              <a:t> </a:t>
            </a:r>
            <a:r>
              <a:rPr dirty="0" sz="1100" spc="-85" b="1">
                <a:latin typeface="Trebuchet MS"/>
                <a:cs typeface="Trebuchet MS"/>
              </a:rPr>
              <a:t>HCC</a:t>
            </a:r>
            <a:endParaRPr sz="1100">
              <a:latin typeface="Trebuchet MS"/>
              <a:cs typeface="Trebuchet MS"/>
            </a:endParaRPr>
          </a:p>
          <a:p>
            <a:pPr lvl="1" marL="427990" indent="-100330">
              <a:lnSpc>
                <a:spcPct val="100000"/>
              </a:lnSpc>
              <a:spcBef>
                <a:spcPts val="215"/>
              </a:spcBef>
              <a:buChar char="*"/>
              <a:tabLst>
                <a:tab pos="428625" algn="l"/>
              </a:tabLst>
            </a:pPr>
            <a:r>
              <a:rPr dirty="0" sz="1100" spc="-40" b="1">
                <a:latin typeface="Trebuchet MS"/>
                <a:cs typeface="Trebuchet MS"/>
              </a:rPr>
              <a:t>Washed </a:t>
            </a:r>
            <a:r>
              <a:rPr dirty="0" sz="1100" spc="-55" b="1">
                <a:latin typeface="Trebuchet MS"/>
                <a:cs typeface="Trebuchet MS"/>
              </a:rPr>
              <a:t>out </a:t>
            </a:r>
            <a:r>
              <a:rPr dirty="0" sz="1100" spc="-65" b="1">
                <a:latin typeface="Trebuchet MS"/>
                <a:cs typeface="Trebuchet MS"/>
              </a:rPr>
              <a:t>in</a:t>
            </a:r>
            <a:r>
              <a:rPr dirty="0" sz="1100" spc="-180" b="1">
                <a:latin typeface="Trebuchet MS"/>
                <a:cs typeface="Trebuchet MS"/>
              </a:rPr>
              <a:t> </a:t>
            </a:r>
            <a:r>
              <a:rPr dirty="0" sz="1100" spc="-55" b="1">
                <a:latin typeface="Trebuchet MS"/>
                <a:cs typeface="Trebuchet MS"/>
              </a:rPr>
              <a:t>shunt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1136" y="3503040"/>
            <a:ext cx="6442912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03040" y="429513"/>
            <a:ext cx="29425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20">
                <a:latin typeface="Georgia"/>
                <a:cs typeface="Georgia"/>
              </a:rPr>
              <a:t>SUMMARY </a:t>
            </a:r>
            <a:r>
              <a:rPr dirty="0" sz="1400" spc="-114">
                <a:latin typeface="Georgia"/>
                <a:cs typeface="Georgia"/>
              </a:rPr>
              <a:t>OF </a:t>
            </a:r>
            <a:r>
              <a:rPr dirty="0" sz="1400" spc="-90">
                <a:latin typeface="Georgia"/>
                <a:cs typeface="Georgia"/>
              </a:rPr>
              <a:t>PORTAL </a:t>
            </a:r>
            <a:r>
              <a:rPr dirty="0" sz="1400" spc="-100">
                <a:latin typeface="Georgia"/>
                <a:cs typeface="Georgia"/>
              </a:rPr>
              <a:t>VEIN</a:t>
            </a:r>
            <a:r>
              <a:rPr dirty="0" sz="1400" spc="-75">
                <a:latin typeface="Georgia"/>
                <a:cs typeface="Georgia"/>
              </a:rPr>
              <a:t> </a:t>
            </a:r>
            <a:r>
              <a:rPr dirty="0" sz="1400" spc="-130">
                <a:latin typeface="Georgia"/>
                <a:cs typeface="Georgia"/>
              </a:rPr>
              <a:t>IMAGING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6000" y="710437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6000" y="678433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7975" y="9913695"/>
            <a:ext cx="123825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6000" y="9844734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16000" y="9876738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1240" y="914653"/>
            <a:ext cx="2357755" cy="20447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 spc="-10">
                <a:latin typeface="Times New Roman"/>
                <a:cs typeface="Times New Roman"/>
              </a:rPr>
              <a:t>III </a:t>
            </a:r>
            <a:r>
              <a:rPr dirty="0" sz="1400" spc="-10">
                <a:latin typeface="Wingdings"/>
                <a:cs typeface="Wingdings"/>
              </a:rPr>
              <a:t>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Arterio-Systemic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shunts: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0577" y="883666"/>
            <a:ext cx="64960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Times New Roman"/>
                <a:cs typeface="Times New Roman"/>
              </a:rPr>
              <a:t>rare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8540" y="1226490"/>
            <a:ext cx="3852545" cy="100203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365"/>
              </a:spcBef>
              <a:buFont typeface="Symbol"/>
              <a:buChar char=""/>
              <a:tabLst>
                <a:tab pos="286385" algn="l"/>
                <a:tab pos="287020" algn="l"/>
              </a:tabLst>
            </a:pPr>
            <a:r>
              <a:rPr dirty="0" sz="1400" spc="-5">
                <a:latin typeface="Times New Roman"/>
                <a:cs typeface="Times New Roman"/>
              </a:rPr>
              <a:t>Communication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Hepatic Artery </a:t>
            </a:r>
            <a:r>
              <a:rPr dirty="0" sz="1400" spc="-10">
                <a:latin typeface="Times New Roman"/>
                <a:cs typeface="Times New Roman"/>
              </a:rPr>
              <a:t>&amp;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Vein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7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Etiology: </a:t>
            </a:r>
            <a:r>
              <a:rPr dirty="0" sz="1400" spc="-5">
                <a:latin typeface="Times New Roman"/>
                <a:cs typeface="Times New Roman"/>
              </a:rPr>
              <a:t>-Congenital </a:t>
            </a:r>
            <a:r>
              <a:rPr dirty="0" sz="1400" spc="-15">
                <a:latin typeface="Times New Roman"/>
                <a:cs typeface="Times New Roman"/>
              </a:rPr>
              <a:t>AVM </a:t>
            </a:r>
            <a:r>
              <a:rPr dirty="0" sz="1400">
                <a:latin typeface="Times New Roman"/>
                <a:cs typeface="Times New Roman"/>
              </a:rPr>
              <a:t>"Rendu </a:t>
            </a:r>
            <a:r>
              <a:rPr dirty="0" sz="1400" spc="-5">
                <a:latin typeface="Times New Roman"/>
                <a:cs typeface="Times New Roman"/>
              </a:rPr>
              <a:t>osler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disese"</a:t>
            </a:r>
            <a:endParaRPr sz="1400">
              <a:latin typeface="Times New Roman"/>
              <a:cs typeface="Times New Roman"/>
            </a:endParaRPr>
          </a:p>
          <a:p>
            <a:pPr marL="378460">
              <a:lnSpc>
                <a:spcPct val="100000"/>
              </a:lnSpc>
              <a:spcBef>
                <a:spcPts val="165"/>
              </a:spcBef>
              <a:tabLst>
                <a:tab pos="1113155" algn="l"/>
              </a:tabLst>
            </a:pPr>
            <a:r>
              <a:rPr dirty="0" sz="1400" spc="-15">
                <a:latin typeface="Times New Roman"/>
                <a:cs typeface="Times New Roman"/>
              </a:rPr>
              <a:t>-HCC	</a:t>
            </a:r>
            <a:r>
              <a:rPr dirty="0" sz="1400" spc="-10">
                <a:latin typeface="Times New Roman"/>
                <a:cs typeface="Times New Roman"/>
              </a:rPr>
              <a:t>-Large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Hemangioma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10" b="1">
                <a:latin typeface="Times New Roman"/>
                <a:cs typeface="Times New Roman"/>
              </a:rPr>
              <a:t>CT </a:t>
            </a:r>
            <a:r>
              <a:rPr dirty="0" sz="1400" spc="-5">
                <a:latin typeface="Wingdings"/>
                <a:cs typeface="Wingdings"/>
              </a:rPr>
              <a:t></a:t>
            </a:r>
            <a:r>
              <a:rPr dirty="0" sz="1400" spc="-5">
                <a:latin typeface="Times New Roman"/>
                <a:cs typeface="Times New Roman"/>
              </a:rPr>
              <a:t>Arterial phase Early enhanced </a:t>
            </a:r>
            <a:r>
              <a:rPr dirty="0" sz="1400" spc="-10">
                <a:latin typeface="Times New Roman"/>
                <a:cs typeface="Times New Roman"/>
              </a:rPr>
              <a:t>Hepatic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vein.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6000" y="3106800"/>
            <a:ext cx="6339205" cy="26860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760"/>
              </a:lnSpc>
              <a:tabLst>
                <a:tab pos="3082290" algn="l"/>
                <a:tab pos="5488305" algn="l"/>
              </a:tabLst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Extra 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hepatic</a:t>
            </a:r>
            <a:r>
              <a:rPr dirty="0" sz="1600" spc="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Porto–Caval </a:t>
            </a:r>
            <a:r>
              <a:rPr dirty="0" sz="1600" spc="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shunt	</a:t>
            </a:r>
            <a:r>
              <a:rPr dirty="0" sz="1600" spc="-5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  <a:r>
              <a:rPr dirty="0" sz="1600" spc="-5" b="1" i="1">
                <a:solidFill>
                  <a:srgbClr val="FFFF00"/>
                </a:solidFill>
                <a:latin typeface="Times New Roman"/>
                <a:cs typeface="Times New Roman"/>
              </a:rPr>
              <a:t>Abernathy</a:t>
            </a:r>
            <a:r>
              <a:rPr dirty="0" sz="1600" spc="10" b="1" i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 i="1">
                <a:solidFill>
                  <a:srgbClr val="FFFF00"/>
                </a:solidFill>
                <a:latin typeface="Times New Roman"/>
                <a:cs typeface="Times New Roman"/>
              </a:rPr>
              <a:t>malformation</a:t>
            </a:r>
            <a:r>
              <a:rPr dirty="0" sz="1600" spc="-5">
                <a:solidFill>
                  <a:srgbClr val="FFFFFF"/>
                </a:solidFill>
                <a:latin typeface="Times New Roman"/>
                <a:cs typeface="Times New Roman"/>
              </a:rPr>
              <a:t>"	</a:t>
            </a:r>
            <a:r>
              <a:rPr dirty="0" sz="1200" b="1" i="1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dirty="0" sz="1200" spc="-2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Types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89886" y="3484244"/>
            <a:ext cx="377952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b="1">
                <a:latin typeface="Times New Roman"/>
                <a:cs typeface="Times New Roman"/>
              </a:rPr>
              <a:t>Congenital Porto-Systemic </a:t>
            </a:r>
            <a:r>
              <a:rPr dirty="0" sz="1400" spc="-10" b="1">
                <a:latin typeface="Times New Roman"/>
                <a:cs typeface="Times New Roman"/>
              </a:rPr>
              <a:t>shunt </a:t>
            </a:r>
            <a:r>
              <a:rPr dirty="0" sz="1400" spc="-5" b="1">
                <a:latin typeface="Times New Roman"/>
                <a:cs typeface="Times New Roman"/>
              </a:rPr>
              <a:t>outside </a:t>
            </a:r>
            <a:r>
              <a:rPr dirty="0" sz="1400" spc="-20" b="1">
                <a:latin typeface="Times New Roman"/>
                <a:cs typeface="Times New Roman"/>
              </a:rPr>
              <a:t>the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liver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558088" y="3713352"/>
          <a:ext cx="6452235" cy="1207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750"/>
                <a:gridCol w="2597785"/>
                <a:gridCol w="2924175"/>
              </a:tblGrid>
              <a:tr h="210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555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555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359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More 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Females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34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Males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3025">
                        <a:lnSpc>
                          <a:spcPts val="1575"/>
                        </a:lnSpc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PV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Congenital </a:t>
                      </a:r>
                      <a:r>
                        <a:rPr dirty="0" u="heavy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absent</a:t>
                      </a:r>
                      <a:r>
                        <a:rPr dirty="0" u="heavy" sz="1200" spc="-1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heavy" sz="12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PV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Splenic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SMV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join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IVC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separately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366395">
                        <a:lnSpc>
                          <a:spcPts val="137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Splenic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SMV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join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each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other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forming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short abnormal PV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connected to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IVC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Complete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shunt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portal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blood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IVC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73025">
                        <a:lnSpc>
                          <a:spcPts val="155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Associated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 -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Polysplenia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Biliary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atresia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 -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Focal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nodular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Hyperplasia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HCC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612952" y="6990841"/>
            <a:ext cx="6339205" cy="23495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30"/>
              </a:lnSpc>
              <a:tabLst>
                <a:tab pos="2853690" algn="l"/>
              </a:tabLst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PORTAL</a:t>
            </a:r>
            <a:r>
              <a:rPr dirty="0" sz="1400" spc="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VENOUS</a:t>
            </a:r>
            <a:r>
              <a:rPr dirty="0" sz="1400" spc="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ABEURYSM	</a:t>
            </a:r>
            <a:r>
              <a:rPr dirty="0" sz="1400" spc="-10" i="1">
                <a:solidFill>
                  <a:srgbClr val="FFFFFF"/>
                </a:solidFill>
                <a:latin typeface="Times New Roman"/>
                <a:cs typeface="Times New Roman"/>
              </a:rPr>
              <a:t>"Rare"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07907" y="7303439"/>
            <a:ext cx="3180715" cy="51943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1400" spc="-5">
                <a:latin typeface="Times New Roman"/>
                <a:cs typeface="Times New Roman"/>
              </a:rPr>
              <a:t>"</a:t>
            </a:r>
            <a:r>
              <a:rPr dirty="0" sz="1200" spc="-5" i="1">
                <a:latin typeface="Times New Roman"/>
                <a:cs typeface="Times New Roman"/>
              </a:rPr>
              <a:t>Commenst sites: </a:t>
            </a:r>
            <a:r>
              <a:rPr dirty="0" sz="1200" spc="-5" b="1" i="1">
                <a:latin typeface="Times New Roman"/>
                <a:cs typeface="Times New Roman"/>
              </a:rPr>
              <a:t>J</a:t>
            </a:r>
            <a:r>
              <a:rPr dirty="0" sz="1200" spc="-5" i="1">
                <a:latin typeface="Times New Roman"/>
                <a:cs typeface="Times New Roman"/>
              </a:rPr>
              <a:t>agular, </a:t>
            </a:r>
            <a:r>
              <a:rPr dirty="0" sz="1200" spc="-5" b="1" i="1">
                <a:latin typeface="Times New Roman"/>
                <a:cs typeface="Times New Roman"/>
              </a:rPr>
              <a:t>P</a:t>
            </a:r>
            <a:r>
              <a:rPr dirty="0" sz="1200" spc="-5" i="1">
                <a:latin typeface="Times New Roman"/>
                <a:cs typeface="Times New Roman"/>
              </a:rPr>
              <a:t>opleteal ,</a:t>
            </a:r>
            <a:r>
              <a:rPr dirty="0" sz="1200" spc="-5" b="1" i="1">
                <a:latin typeface="Times New Roman"/>
                <a:cs typeface="Times New Roman"/>
              </a:rPr>
              <a:t>S</a:t>
            </a:r>
            <a:r>
              <a:rPr dirty="0" sz="1200" spc="-5" i="1">
                <a:latin typeface="Times New Roman"/>
                <a:cs typeface="Times New Roman"/>
              </a:rPr>
              <a:t>aphenous,</a:t>
            </a:r>
            <a:r>
              <a:rPr dirty="0" sz="1200" spc="12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"</a:t>
            </a:r>
            <a:endParaRPr sz="1400">
              <a:latin typeface="Times New Roman"/>
              <a:cs typeface="Times New Roman"/>
            </a:endParaRPr>
          </a:p>
          <a:p>
            <a:pPr marL="177165">
              <a:lnSpc>
                <a:spcPct val="100000"/>
              </a:lnSpc>
              <a:spcBef>
                <a:spcPts val="265"/>
              </a:spcBef>
              <a:tabLst>
                <a:tab pos="1289685" algn="l"/>
                <a:tab pos="2180590" algn="l"/>
              </a:tabLst>
            </a:pPr>
            <a:r>
              <a:rPr dirty="0" sz="1400" spc="-10">
                <a:latin typeface="Times New Roman"/>
                <a:cs typeface="Times New Roman"/>
              </a:rPr>
              <a:t>-Pancreatitis	-Surgery	</a:t>
            </a:r>
            <a:r>
              <a:rPr dirty="0" sz="1400" spc="-15">
                <a:latin typeface="Times New Roman"/>
                <a:cs typeface="Times New Roman"/>
              </a:rPr>
              <a:t>-Trauma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7140" y="7303439"/>
            <a:ext cx="2469515" cy="76644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10">
                <a:latin typeface="Times New Roman"/>
                <a:cs typeface="Times New Roman"/>
              </a:rPr>
              <a:t>3% </a:t>
            </a:r>
            <a:r>
              <a:rPr dirty="0" sz="1400" spc="5">
                <a:latin typeface="Times New Roman"/>
                <a:cs typeface="Times New Roman"/>
              </a:rPr>
              <a:t>of all </a:t>
            </a:r>
            <a:r>
              <a:rPr dirty="0" sz="1400" spc="-10">
                <a:latin typeface="Times New Roman"/>
                <a:cs typeface="Times New Roman"/>
              </a:rPr>
              <a:t>venous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Aneurysms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Etiology</a:t>
            </a:r>
            <a:r>
              <a:rPr dirty="0" sz="1400" spc="-5">
                <a:latin typeface="Times New Roman"/>
                <a:cs typeface="Times New Roman"/>
              </a:rPr>
              <a:t>: -Portal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hypertension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6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10" b="1">
                <a:latin typeface="Times New Roman"/>
                <a:cs typeface="Times New Roman"/>
              </a:rPr>
              <a:t>Site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7140" y="8046897"/>
            <a:ext cx="5812155" cy="145859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698500" indent="-228600">
              <a:lnSpc>
                <a:spcPct val="100000"/>
              </a:lnSpc>
              <a:spcBef>
                <a:spcPts val="270"/>
              </a:spcBef>
              <a:buFont typeface="Courier New"/>
              <a:buChar char="o"/>
              <a:tabLst>
                <a:tab pos="699135" algn="l"/>
              </a:tabLst>
            </a:pPr>
            <a:r>
              <a:rPr dirty="0" sz="1400" spc="-10">
                <a:latin typeface="Times New Roman"/>
                <a:cs typeface="Times New Roman"/>
              </a:rPr>
              <a:t>mostly </a:t>
            </a:r>
            <a:r>
              <a:rPr dirty="0" sz="1400" spc="-5">
                <a:latin typeface="Times New Roman"/>
                <a:cs typeface="Times New Roman"/>
              </a:rPr>
              <a:t>at junction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splenic </a:t>
            </a:r>
            <a:r>
              <a:rPr dirty="0" sz="1400" spc="-10">
                <a:latin typeface="Times New Roman"/>
                <a:cs typeface="Times New Roman"/>
              </a:rPr>
              <a:t>&amp; SMV </a:t>
            </a:r>
            <a:r>
              <a:rPr dirty="0" sz="1400">
                <a:latin typeface="Times New Roman"/>
                <a:cs typeface="Times New Roman"/>
              </a:rPr>
              <a:t>"</a:t>
            </a:r>
            <a:r>
              <a:rPr dirty="0" sz="1200">
                <a:latin typeface="Times New Roman"/>
                <a:cs typeface="Times New Roman"/>
              </a:rPr>
              <a:t>i.e. </a:t>
            </a:r>
            <a:r>
              <a:rPr dirty="0" sz="1200" spc="-10">
                <a:latin typeface="Times New Roman"/>
                <a:cs typeface="Times New Roman"/>
              </a:rPr>
              <a:t>1</a:t>
            </a:r>
            <a:r>
              <a:rPr dirty="0" baseline="38194" sz="1200" spc="-15">
                <a:latin typeface="Times New Roman"/>
                <a:cs typeface="Times New Roman"/>
              </a:rPr>
              <a:t>st </a:t>
            </a:r>
            <a:r>
              <a:rPr dirty="0" sz="1200">
                <a:latin typeface="Times New Roman"/>
                <a:cs typeface="Times New Roman"/>
              </a:rPr>
              <a:t>part </a:t>
            </a:r>
            <a:r>
              <a:rPr dirty="0" sz="1200" spc="10">
                <a:latin typeface="Times New Roman"/>
                <a:cs typeface="Times New Roman"/>
              </a:rPr>
              <a:t>of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PV</a:t>
            </a:r>
            <a:r>
              <a:rPr dirty="0" sz="1400">
                <a:latin typeface="Times New Roman"/>
                <a:cs typeface="Times New Roman"/>
              </a:rPr>
              <a:t>"</a:t>
            </a:r>
            <a:endParaRPr sz="140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Main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PV</a:t>
            </a:r>
            <a:endParaRPr sz="140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Bifurcation </a:t>
            </a:r>
            <a:r>
              <a:rPr dirty="0" sz="1400" spc="5">
                <a:latin typeface="Times New Roman"/>
                <a:cs typeface="Times New Roman"/>
              </a:rPr>
              <a:t>or </a:t>
            </a:r>
            <a:r>
              <a:rPr dirty="0" sz="1400" spc="-10">
                <a:latin typeface="Times New Roman"/>
                <a:cs typeface="Times New Roman"/>
              </a:rPr>
              <a:t>main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branches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60"/>
              </a:spcBef>
              <a:buFont typeface="Symbol"/>
              <a:buChar char=""/>
              <a:tabLst>
                <a:tab pos="240665" algn="l"/>
                <a:tab pos="241300" algn="l"/>
                <a:tab pos="2488565" algn="l"/>
              </a:tabLst>
            </a:pPr>
            <a:r>
              <a:rPr dirty="0" sz="1400" b="1">
                <a:latin typeface="Times New Roman"/>
                <a:cs typeface="Times New Roman"/>
              </a:rPr>
              <a:t>C.P. </a:t>
            </a:r>
            <a:r>
              <a:rPr dirty="0" sz="1400" spc="-5">
                <a:latin typeface="Times New Roman"/>
                <a:cs typeface="Times New Roman"/>
              </a:rPr>
              <a:t>: - Mostly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asymptomatic	- Abdominal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Pain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240665" algn="l"/>
                <a:tab pos="241300" algn="l"/>
                <a:tab pos="3338829" algn="l"/>
                <a:tab pos="496443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Complications:  - </a:t>
            </a:r>
            <a:r>
              <a:rPr dirty="0" sz="1400" spc="-5">
                <a:latin typeface="Times New Roman"/>
                <a:cs typeface="Times New Roman"/>
              </a:rPr>
              <a:t>Thrombosis 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Rupture	</a:t>
            </a:r>
            <a:r>
              <a:rPr dirty="0" sz="1400" spc="-5">
                <a:latin typeface="Times New Roman"/>
                <a:cs typeface="Times New Roman"/>
              </a:rPr>
              <a:t>-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Portal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hypertension	-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Embolism</a:t>
            </a:r>
            <a:endParaRPr sz="1400">
              <a:latin typeface="Times New Roman"/>
              <a:cs typeface="Times New Roman"/>
            </a:endParaRPr>
          </a:p>
          <a:p>
            <a:pPr marL="1375410">
              <a:lnSpc>
                <a:spcPct val="100000"/>
              </a:lnSpc>
              <a:spcBef>
                <a:spcPts val="170"/>
              </a:spcBef>
              <a:tabLst>
                <a:tab pos="1604010" algn="l"/>
              </a:tabLst>
            </a:pPr>
            <a:r>
              <a:rPr dirty="0" sz="1400" spc="-5">
                <a:latin typeface="Times New Roman"/>
                <a:cs typeface="Times New Roman"/>
              </a:rPr>
              <a:t>-	Compression: </a:t>
            </a:r>
            <a:r>
              <a:rPr dirty="0" sz="1400" spc="5">
                <a:latin typeface="Times New Roman"/>
                <a:cs typeface="Times New Roman"/>
              </a:rPr>
              <a:t>on </a:t>
            </a:r>
            <a:r>
              <a:rPr dirty="0" sz="1400" spc="-15">
                <a:latin typeface="Times New Roman"/>
                <a:cs typeface="Times New Roman"/>
              </a:rPr>
              <a:t>CBD </a:t>
            </a:r>
            <a:r>
              <a:rPr dirty="0" sz="1400" spc="-5">
                <a:latin typeface="Times New Roman"/>
                <a:cs typeface="Times New Roman"/>
              </a:rPr>
              <a:t>or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dudenoum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28013" y="4919471"/>
            <a:ext cx="4324604" cy="19015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26609" y="868679"/>
            <a:ext cx="2368550" cy="1828800"/>
          </a:xfrm>
          <a:custGeom>
            <a:avLst/>
            <a:gdLst/>
            <a:ahLst/>
            <a:cxnLst/>
            <a:rect l="l" t="t" r="r" b="b"/>
            <a:pathLst>
              <a:path w="2368550" h="1828800">
                <a:moveTo>
                  <a:pt x="0" y="1828800"/>
                </a:moveTo>
                <a:lnTo>
                  <a:pt x="2368549" y="1828800"/>
                </a:lnTo>
                <a:lnTo>
                  <a:pt x="2368549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24400" y="920495"/>
            <a:ext cx="2173224" cy="17251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3040" y="429513"/>
            <a:ext cx="29425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20">
                <a:latin typeface="Georgia"/>
                <a:cs typeface="Georgia"/>
              </a:rPr>
              <a:t>SUMMARY </a:t>
            </a:r>
            <a:r>
              <a:rPr dirty="0" sz="1400" spc="-114">
                <a:latin typeface="Georgia"/>
                <a:cs typeface="Georgia"/>
              </a:rPr>
              <a:t>OF </a:t>
            </a:r>
            <a:r>
              <a:rPr dirty="0" sz="1400" spc="-90">
                <a:latin typeface="Georgia"/>
                <a:cs typeface="Georgia"/>
              </a:rPr>
              <a:t>PORTAL </a:t>
            </a:r>
            <a:r>
              <a:rPr dirty="0" sz="1400" spc="-100">
                <a:latin typeface="Georgia"/>
                <a:cs typeface="Georgia"/>
              </a:rPr>
              <a:t>VEIN</a:t>
            </a:r>
            <a:r>
              <a:rPr dirty="0" sz="1400" spc="-75">
                <a:latin typeface="Georgia"/>
                <a:cs typeface="Georgia"/>
              </a:rPr>
              <a:t> </a:t>
            </a:r>
            <a:r>
              <a:rPr dirty="0" sz="1400" spc="-130">
                <a:latin typeface="Georgia"/>
                <a:cs typeface="Georgia"/>
              </a:rPr>
              <a:t>IMAGING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6000" y="710437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6000" y="678433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87975" y="9913695"/>
            <a:ext cx="123825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6000" y="9844734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6000" y="9876738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21384" y="4009389"/>
            <a:ext cx="5930900" cy="28384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298450" indent="-280670">
              <a:lnSpc>
                <a:spcPts val="1905"/>
              </a:lnSpc>
              <a:buFont typeface="Symbol"/>
              <a:buChar char=""/>
              <a:tabLst>
                <a:tab pos="298450" algn="l"/>
                <a:tab pos="299085" algn="l"/>
              </a:tabLst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Portal </a:t>
            </a:r>
            <a:r>
              <a:rPr dirty="0" sz="1600" spc="5" b="1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Splenic </a:t>
            </a: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vein</a:t>
            </a:r>
            <a:r>
              <a:rPr dirty="0" sz="16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Thrombosis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540" y="4389881"/>
            <a:ext cx="299593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81380" algn="l"/>
              </a:tabLst>
            </a:pPr>
            <a:r>
              <a:rPr dirty="0" sz="1400" spc="-10" b="1">
                <a:latin typeface="Times New Roman"/>
                <a:cs typeface="Times New Roman"/>
              </a:rPr>
              <a:t>Etiology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:	</a:t>
            </a:r>
            <a:r>
              <a:rPr dirty="0" sz="1400" spc="-10">
                <a:latin typeface="Times New Roman"/>
                <a:cs typeface="Times New Roman"/>
              </a:rPr>
              <a:t>Causes </a:t>
            </a:r>
            <a:r>
              <a:rPr dirty="0" sz="1400" spc="5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hypercoagulopathy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9605" y="1277111"/>
            <a:ext cx="4194556" cy="22122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9605" y="4782311"/>
            <a:ext cx="1864614" cy="17640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85339" y="6704076"/>
            <a:ext cx="3401314" cy="13533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65065" y="1303654"/>
            <a:ext cx="1975485" cy="1645920"/>
          </a:xfrm>
          <a:custGeom>
            <a:avLst/>
            <a:gdLst/>
            <a:ahLst/>
            <a:cxnLst/>
            <a:rect l="l" t="t" r="r" b="b"/>
            <a:pathLst>
              <a:path w="1975484" h="1645920">
                <a:moveTo>
                  <a:pt x="0" y="1645920"/>
                </a:moveTo>
                <a:lnTo>
                  <a:pt x="1975485" y="1645920"/>
                </a:lnTo>
                <a:lnTo>
                  <a:pt x="1975485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062728" y="1354454"/>
            <a:ext cx="1780031" cy="14196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551429" y="4778374"/>
            <a:ext cx="2249170" cy="177418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7790" marR="116839">
              <a:lnSpc>
                <a:spcPts val="1390"/>
              </a:lnSpc>
              <a:spcBef>
                <a:spcPts val="370"/>
              </a:spcBef>
            </a:pPr>
            <a:r>
              <a:rPr dirty="0" sz="1200">
                <a:latin typeface="Times New Roman"/>
                <a:cs typeface="Times New Roman"/>
              </a:rPr>
              <a:t>-PV </a:t>
            </a:r>
            <a:r>
              <a:rPr dirty="0" sz="1200" spc="-15">
                <a:latin typeface="Times New Roman"/>
                <a:cs typeface="Times New Roman"/>
              </a:rPr>
              <a:t>Rim </a:t>
            </a:r>
            <a:r>
              <a:rPr dirty="0" sz="1200" spc="-5">
                <a:latin typeface="Times New Roman"/>
                <a:cs typeface="Times New Roman"/>
              </a:rPr>
              <a:t>enhanced around </a:t>
            </a:r>
            <a:r>
              <a:rPr dirty="0" sz="1200" spc="-10">
                <a:latin typeface="Times New Roman"/>
                <a:cs typeface="Times New Roman"/>
              </a:rPr>
              <a:t>filling  defect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+/-</a:t>
            </a:r>
            <a:endParaRPr sz="1200">
              <a:latin typeface="Times New Roman"/>
              <a:cs typeface="Times New Roman"/>
            </a:endParaRPr>
          </a:p>
          <a:p>
            <a:pPr marL="430530" indent="-229235">
              <a:lnSpc>
                <a:spcPts val="1415"/>
              </a:lnSpc>
              <a:spcBef>
                <a:spcPts val="900"/>
              </a:spcBef>
              <a:buChar char="-"/>
              <a:tabLst>
                <a:tab pos="430530" algn="l"/>
                <a:tab pos="431165" algn="l"/>
              </a:tabLst>
            </a:pPr>
            <a:r>
              <a:rPr dirty="0" sz="1200">
                <a:latin typeface="Times New Roman"/>
                <a:cs typeface="Times New Roman"/>
              </a:rPr>
              <a:t>Portal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Cavernoma</a:t>
            </a:r>
            <a:endParaRPr sz="1200">
              <a:latin typeface="Times New Roman"/>
              <a:cs typeface="Times New Roman"/>
            </a:endParaRPr>
          </a:p>
          <a:p>
            <a:pPr marL="430530" indent="-229235">
              <a:lnSpc>
                <a:spcPts val="1380"/>
              </a:lnSpc>
              <a:buChar char="-"/>
              <a:tabLst>
                <a:tab pos="430530" algn="l"/>
                <a:tab pos="431165" algn="l"/>
              </a:tabLst>
            </a:pPr>
            <a:r>
              <a:rPr dirty="0" sz="1200" spc="-5">
                <a:latin typeface="Times New Roman"/>
                <a:cs typeface="Times New Roman"/>
              </a:rPr>
              <a:t>Collaterals "varices"</a:t>
            </a:r>
            <a:endParaRPr sz="1200">
              <a:latin typeface="Times New Roman"/>
              <a:cs typeface="Times New Roman"/>
            </a:endParaRPr>
          </a:p>
          <a:p>
            <a:pPr marL="430530" indent="-229235">
              <a:lnSpc>
                <a:spcPts val="1405"/>
              </a:lnSpc>
              <a:buChar char="-"/>
              <a:tabLst>
                <a:tab pos="430530" algn="l"/>
                <a:tab pos="431165" algn="l"/>
              </a:tabLst>
            </a:pPr>
            <a:r>
              <a:rPr dirty="0" sz="1200" spc="-10">
                <a:latin typeface="Times New Roman"/>
                <a:cs typeface="Times New Roman"/>
              </a:rPr>
              <a:t>Shunt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"arterio-portal"</a:t>
            </a:r>
            <a:endParaRPr sz="1200">
              <a:latin typeface="Times New Roman"/>
              <a:cs typeface="Times New Roman"/>
            </a:endParaRPr>
          </a:p>
          <a:p>
            <a:pPr marL="97790" marR="625475">
              <a:lnSpc>
                <a:spcPct val="95900"/>
              </a:lnSpc>
              <a:spcBef>
                <a:spcPts val="994"/>
              </a:spcBef>
            </a:pPr>
            <a:r>
              <a:rPr dirty="0" sz="1200" spc="-5">
                <a:latin typeface="Times New Roman"/>
                <a:cs typeface="Times New Roman"/>
              </a:rPr>
              <a:t>*</a:t>
            </a:r>
            <a:r>
              <a:rPr dirty="0" sz="1200" spc="-5" b="1" i="1">
                <a:solidFill>
                  <a:srgbClr val="C00000"/>
                </a:solidFill>
                <a:latin typeface="Times New Roman"/>
                <a:cs typeface="Times New Roman"/>
              </a:rPr>
              <a:t>Malignant Thrombus </a:t>
            </a:r>
            <a:r>
              <a:rPr dirty="0" sz="1200" b="1" i="1">
                <a:latin typeface="Times New Roman"/>
                <a:cs typeface="Times New Roman"/>
              </a:rPr>
              <a:t>:  </a:t>
            </a:r>
            <a:r>
              <a:rPr dirty="0" sz="1200" spc="-5" i="1">
                <a:latin typeface="Times New Roman"/>
                <a:cs typeface="Times New Roman"/>
              </a:rPr>
              <a:t>Enhanced </a:t>
            </a:r>
            <a:r>
              <a:rPr dirty="0" sz="1200" i="1">
                <a:latin typeface="Times New Roman"/>
                <a:cs typeface="Times New Roman"/>
              </a:rPr>
              <a:t>/ </a:t>
            </a:r>
            <a:r>
              <a:rPr dirty="0" sz="1200" spc="-5" i="1">
                <a:latin typeface="Times New Roman"/>
                <a:cs typeface="Times New Roman"/>
              </a:rPr>
              <a:t>dilating </a:t>
            </a:r>
            <a:r>
              <a:rPr dirty="0" sz="1200" spc="-10" i="1">
                <a:latin typeface="Times New Roman"/>
                <a:cs typeface="Times New Roman"/>
              </a:rPr>
              <a:t>PV  </a:t>
            </a:r>
            <a:r>
              <a:rPr dirty="0" sz="1200" i="1">
                <a:latin typeface="Times New Roman"/>
                <a:cs typeface="Times New Roman"/>
              </a:rPr>
              <a:t>Metabolic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Active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55209" y="4778374"/>
            <a:ext cx="2085339" cy="1774189"/>
          </a:xfrm>
          <a:custGeom>
            <a:avLst/>
            <a:gdLst/>
            <a:ahLst/>
            <a:cxnLst/>
            <a:rect l="l" t="t" r="r" b="b"/>
            <a:pathLst>
              <a:path w="2085340" h="1774190">
                <a:moveTo>
                  <a:pt x="0" y="1774189"/>
                </a:moveTo>
                <a:lnTo>
                  <a:pt x="2085339" y="1774189"/>
                </a:lnTo>
                <a:lnTo>
                  <a:pt x="2085339" y="0"/>
                </a:lnTo>
                <a:lnTo>
                  <a:pt x="0" y="0"/>
                </a:lnTo>
                <a:lnTo>
                  <a:pt x="0" y="177418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53000" y="4829174"/>
            <a:ext cx="1889759" cy="15977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753232" y="6646417"/>
            <a:ext cx="1820545" cy="20129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165">
              <a:lnSpc>
                <a:spcPts val="1295"/>
              </a:lnSpc>
            </a:pPr>
            <a:r>
              <a:rPr dirty="0" sz="1200" spc="-5" i="1">
                <a:solidFill>
                  <a:srgbClr val="FFFFFF"/>
                </a:solidFill>
                <a:latin typeface="Times New Roman"/>
                <a:cs typeface="Times New Roman"/>
              </a:rPr>
              <a:t>"Best diagnosed </a:t>
            </a:r>
            <a:r>
              <a:rPr dirty="0" sz="1200" i="1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dirty="0" sz="1200" spc="1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i="1">
                <a:solidFill>
                  <a:srgbClr val="FFFFFF"/>
                </a:solidFill>
                <a:latin typeface="Times New Roman"/>
                <a:cs typeface="Times New Roman"/>
              </a:rPr>
              <a:t>US"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80489" y="8609965"/>
            <a:ext cx="4672965" cy="1216025"/>
          </a:xfrm>
          <a:custGeom>
            <a:avLst/>
            <a:gdLst/>
            <a:ahLst/>
            <a:cxnLst/>
            <a:rect l="l" t="t" r="r" b="b"/>
            <a:pathLst>
              <a:path w="4672965" h="1216025">
                <a:moveTo>
                  <a:pt x="0" y="1216025"/>
                </a:moveTo>
                <a:lnTo>
                  <a:pt x="4672965" y="1216025"/>
                </a:lnTo>
                <a:lnTo>
                  <a:pt x="4672965" y="0"/>
                </a:lnTo>
                <a:lnTo>
                  <a:pt x="0" y="0"/>
                </a:lnTo>
                <a:lnTo>
                  <a:pt x="0" y="12160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430" y="8660765"/>
            <a:ext cx="4382770" cy="11141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30859" y="8207375"/>
            <a:ext cx="6510655" cy="40259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27940" rIns="0" bIns="0" rtlCol="0" vert="horz">
            <a:spAutoFit/>
          </a:bodyPr>
          <a:lstStyle/>
          <a:p>
            <a:pPr marL="97155" marR="88265">
              <a:lnSpc>
                <a:spcPct val="108200"/>
              </a:lnSpc>
              <a:spcBef>
                <a:spcPts val="220"/>
              </a:spcBef>
              <a:tabLst>
                <a:tab pos="2008505" algn="l"/>
              </a:tabLst>
            </a:pPr>
            <a:r>
              <a:rPr dirty="0" sz="1000" b="1">
                <a:latin typeface="Times New Roman"/>
                <a:cs typeface="Times New Roman"/>
              </a:rPr>
              <a:t>NB. </a:t>
            </a:r>
            <a:r>
              <a:rPr dirty="0" u="sng" sz="1000" spc="-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PV </a:t>
            </a:r>
            <a:r>
              <a:rPr dirty="0" u="sng" sz="1000" spc="-1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thrombosis</a:t>
            </a:r>
            <a:r>
              <a:rPr dirty="0" sz="10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000" spc="5" b="1">
                <a:solidFill>
                  <a:srgbClr val="C00000"/>
                </a:solidFill>
                <a:latin typeface="Wingdings"/>
                <a:cs typeface="Wingdings"/>
              </a:rPr>
              <a:t></a:t>
            </a:r>
            <a:r>
              <a:rPr dirty="0" sz="1000" spc="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C00000"/>
                </a:solidFill>
                <a:latin typeface="Times New Roman"/>
                <a:cs typeface="Times New Roman"/>
              </a:rPr>
              <a:t>alternative </a:t>
            </a:r>
            <a:r>
              <a:rPr dirty="0" sz="1000">
                <a:solidFill>
                  <a:srgbClr val="C00000"/>
                </a:solidFill>
                <a:latin typeface="Times New Roman"/>
                <a:cs typeface="Times New Roman"/>
              </a:rPr>
              <a:t>arterial </a:t>
            </a:r>
            <a:r>
              <a:rPr dirty="0" sz="1000" spc="-5">
                <a:solidFill>
                  <a:srgbClr val="C00000"/>
                </a:solidFill>
                <a:latin typeface="Times New Roman"/>
                <a:cs typeface="Times New Roman"/>
              </a:rPr>
              <a:t>supply </a:t>
            </a:r>
            <a:r>
              <a:rPr dirty="0" sz="100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dirty="0" sz="1000" spc="-5">
                <a:solidFill>
                  <a:srgbClr val="C00000"/>
                </a:solidFill>
                <a:latin typeface="Times New Roman"/>
                <a:cs typeface="Times New Roman"/>
              </a:rPr>
              <a:t>Hepatic parenchyma </a:t>
            </a:r>
            <a:r>
              <a:rPr dirty="0" sz="1000" spc="5">
                <a:solidFill>
                  <a:srgbClr val="C00000"/>
                </a:solidFill>
                <a:latin typeface="Wingdings"/>
                <a:cs typeface="Wingdings"/>
              </a:rPr>
              <a:t></a:t>
            </a:r>
            <a:r>
              <a:rPr dirty="0" sz="1000" spc="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C00000"/>
                </a:solidFill>
                <a:latin typeface="Times New Roman"/>
                <a:cs typeface="Times New Roman"/>
              </a:rPr>
              <a:t>Heterogenous </a:t>
            </a:r>
            <a:r>
              <a:rPr dirty="0" sz="1000">
                <a:solidFill>
                  <a:srgbClr val="C00000"/>
                </a:solidFill>
                <a:latin typeface="Times New Roman"/>
                <a:cs typeface="Times New Roman"/>
              </a:rPr>
              <a:t>areas </a:t>
            </a:r>
            <a:r>
              <a:rPr dirty="0" sz="1000" spc="-1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dirty="0" sz="1000">
                <a:solidFill>
                  <a:srgbClr val="C00000"/>
                </a:solidFill>
                <a:latin typeface="Times New Roman"/>
                <a:cs typeface="Times New Roman"/>
              </a:rPr>
              <a:t>enhancement </a:t>
            </a:r>
            <a:r>
              <a:rPr dirty="0" sz="1000" spc="5">
                <a:solidFill>
                  <a:srgbClr val="C00000"/>
                </a:solidFill>
                <a:latin typeface="Times New Roman"/>
                <a:cs typeface="Times New Roman"/>
              </a:rPr>
              <a:t>@ </a:t>
            </a:r>
            <a:r>
              <a:rPr dirty="0" sz="1000">
                <a:solidFill>
                  <a:srgbClr val="C00000"/>
                </a:solidFill>
                <a:latin typeface="Times New Roman"/>
                <a:cs typeface="Times New Roman"/>
              </a:rPr>
              <a:t>arterial  phase	</a:t>
            </a:r>
            <a:r>
              <a:rPr dirty="0" sz="1000" b="1">
                <a:solidFill>
                  <a:srgbClr val="C00000"/>
                </a:solidFill>
                <a:latin typeface="Times New Roman"/>
                <a:cs typeface="Times New Roman"/>
              </a:rPr>
              <a:t>= THAD : </a:t>
            </a:r>
            <a:r>
              <a:rPr dirty="0" sz="1000" spc="-5" b="1">
                <a:latin typeface="Times New Roman"/>
                <a:cs typeface="Times New Roman"/>
              </a:rPr>
              <a:t>T</a:t>
            </a:r>
            <a:r>
              <a:rPr dirty="0" sz="1000" spc="-5" b="1">
                <a:solidFill>
                  <a:srgbClr val="C00000"/>
                </a:solidFill>
                <a:latin typeface="Times New Roman"/>
                <a:cs typeface="Times New Roman"/>
              </a:rPr>
              <a:t>ransient </a:t>
            </a:r>
            <a:r>
              <a:rPr dirty="0" sz="1000" b="1">
                <a:latin typeface="Times New Roman"/>
                <a:cs typeface="Times New Roman"/>
              </a:rPr>
              <a:t>H</a:t>
            </a:r>
            <a:r>
              <a:rPr dirty="0" sz="1000" b="1">
                <a:solidFill>
                  <a:srgbClr val="C00000"/>
                </a:solidFill>
                <a:latin typeface="Times New Roman"/>
                <a:cs typeface="Times New Roman"/>
              </a:rPr>
              <a:t>epatic </a:t>
            </a:r>
            <a:r>
              <a:rPr dirty="0" sz="1000" spc="-5" b="1">
                <a:latin typeface="Times New Roman"/>
                <a:cs typeface="Times New Roman"/>
              </a:rPr>
              <a:t>A</a:t>
            </a:r>
            <a:r>
              <a:rPr dirty="0" sz="1000" spc="-5" b="1">
                <a:solidFill>
                  <a:srgbClr val="C00000"/>
                </a:solidFill>
                <a:latin typeface="Times New Roman"/>
                <a:cs typeface="Times New Roman"/>
              </a:rPr>
              <a:t>ttenuation</a:t>
            </a:r>
            <a:r>
              <a:rPr dirty="0" sz="1000" spc="-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D</a:t>
            </a:r>
            <a:r>
              <a:rPr dirty="0" sz="1000" spc="-5" b="1">
                <a:solidFill>
                  <a:srgbClr val="C00000"/>
                </a:solidFill>
                <a:latin typeface="Times New Roman"/>
                <a:cs typeface="Times New Roman"/>
              </a:rPr>
              <a:t>ifference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3040" y="429513"/>
            <a:ext cx="29425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20">
                <a:latin typeface="Georgia"/>
                <a:cs typeface="Georgia"/>
              </a:rPr>
              <a:t>SUMMARY </a:t>
            </a:r>
            <a:r>
              <a:rPr dirty="0" sz="1400" spc="-114">
                <a:latin typeface="Georgia"/>
                <a:cs typeface="Georgia"/>
              </a:rPr>
              <a:t>OF </a:t>
            </a:r>
            <a:r>
              <a:rPr dirty="0" sz="1400" spc="-90">
                <a:latin typeface="Georgia"/>
                <a:cs typeface="Georgia"/>
              </a:rPr>
              <a:t>PORTAL </a:t>
            </a:r>
            <a:r>
              <a:rPr dirty="0" sz="1400" spc="-100">
                <a:latin typeface="Georgia"/>
                <a:cs typeface="Georgia"/>
              </a:rPr>
              <a:t>VEIN</a:t>
            </a:r>
            <a:r>
              <a:rPr dirty="0" sz="1400" spc="-75">
                <a:latin typeface="Georgia"/>
                <a:cs typeface="Georgia"/>
              </a:rPr>
              <a:t> </a:t>
            </a:r>
            <a:r>
              <a:rPr dirty="0" sz="1400" spc="-130">
                <a:latin typeface="Georgia"/>
                <a:cs typeface="Georgia"/>
              </a:rPr>
              <a:t>IMAGING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6000" y="710437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6000" y="678433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87975" y="9913695"/>
            <a:ext cx="123825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6000" y="9844734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6000" y="9876738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12952" y="914653"/>
            <a:ext cx="6339205" cy="26860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760"/>
              </a:lnSpc>
            </a:pPr>
            <a:r>
              <a:rPr dirty="0" sz="1600" b="1">
                <a:solidFill>
                  <a:srgbClr val="FFFFFF"/>
                </a:solidFill>
                <a:latin typeface="Times New Roman"/>
                <a:cs typeface="Times New Roman"/>
              </a:rPr>
              <a:t>GAS </a:t>
            </a:r>
            <a:r>
              <a:rPr dirty="0" sz="1600" spc="5" b="1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Portal System </a:t>
            </a:r>
            <a:r>
              <a:rPr dirty="0" sz="1600" spc="-5" i="1">
                <a:solidFill>
                  <a:srgbClr val="FFFFFF"/>
                </a:solidFill>
                <a:latin typeface="Times New Roman"/>
                <a:cs typeface="Times New Roman"/>
              </a:rPr>
              <a:t>"uncommon </a:t>
            </a:r>
            <a:r>
              <a:rPr dirty="0" sz="1600" spc="-10" i="1">
                <a:solidFill>
                  <a:srgbClr val="FFFFFF"/>
                </a:solidFill>
                <a:latin typeface="Times New Roman"/>
                <a:cs typeface="Times New Roman"/>
              </a:rPr>
              <a:t>sign</a:t>
            </a:r>
            <a:r>
              <a:rPr dirty="0" sz="1600" spc="-40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540" y="1250874"/>
            <a:ext cx="4888230" cy="160210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506095" indent="-228600">
              <a:lnSpc>
                <a:spcPct val="100000"/>
              </a:lnSpc>
              <a:spcBef>
                <a:spcPts val="345"/>
              </a:spcBef>
              <a:buClr>
                <a:srgbClr val="000000"/>
              </a:buClr>
              <a:buSzPct val="92857"/>
              <a:buFont typeface="Symbol"/>
              <a:buChar char=""/>
              <a:tabLst>
                <a:tab pos="506095" algn="l"/>
                <a:tab pos="506730" algn="l"/>
              </a:tabLst>
            </a:pP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BAD </a:t>
            </a:r>
            <a:r>
              <a:rPr dirty="0" sz="1400" spc="-10" b="1">
                <a:solidFill>
                  <a:srgbClr val="C00000"/>
                </a:solidFill>
                <a:latin typeface="Times New Roman"/>
                <a:cs typeface="Times New Roman"/>
              </a:rPr>
              <a:t>SIGN </a:t>
            </a:r>
            <a:r>
              <a:rPr dirty="0" sz="1400" spc="-5">
                <a:latin typeface="Times New Roman"/>
                <a:cs typeface="Times New Roman"/>
              </a:rPr>
              <a:t>= </a:t>
            </a:r>
            <a:r>
              <a:rPr dirty="0" sz="1300" spc="-10">
                <a:latin typeface="Times New Roman"/>
                <a:cs typeface="Times New Roman"/>
              </a:rPr>
              <a:t>Surgical </a:t>
            </a:r>
            <a:r>
              <a:rPr dirty="0" sz="1300" spc="-5">
                <a:latin typeface="Times New Roman"/>
                <a:cs typeface="Times New Roman"/>
              </a:rPr>
              <a:t>emergency / </a:t>
            </a:r>
            <a:r>
              <a:rPr dirty="0" sz="1300" spc="-10">
                <a:latin typeface="Times New Roman"/>
                <a:cs typeface="Times New Roman"/>
              </a:rPr>
              <a:t>High </a:t>
            </a:r>
            <a:r>
              <a:rPr dirty="0" sz="1300">
                <a:latin typeface="Times New Roman"/>
                <a:cs typeface="Times New Roman"/>
              </a:rPr>
              <a:t>Mortality</a:t>
            </a:r>
            <a:r>
              <a:rPr dirty="0" sz="1300" spc="12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rate</a:t>
            </a:r>
            <a:endParaRPr sz="1300">
              <a:latin typeface="Times New Roman"/>
              <a:cs typeface="Times New Roman"/>
            </a:endParaRPr>
          </a:p>
          <a:p>
            <a:pPr marL="506095" indent="-228600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506095" algn="l"/>
                <a:tab pos="506730" algn="l"/>
              </a:tabLst>
            </a:pPr>
            <a:r>
              <a:rPr dirty="0" sz="1400" spc="-10" b="1">
                <a:latin typeface="Times New Roman"/>
                <a:cs typeface="Times New Roman"/>
              </a:rPr>
              <a:t>Etiology </a:t>
            </a:r>
            <a:r>
              <a:rPr dirty="0" sz="1400" spc="-5">
                <a:latin typeface="Times New Roman"/>
                <a:cs typeface="Times New Roman"/>
              </a:rPr>
              <a:t>: commonest 2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causes</a:t>
            </a:r>
            <a:endParaRPr sz="14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- </a:t>
            </a:r>
            <a:r>
              <a:rPr dirty="0" sz="1400" spc="-5" b="1">
                <a:latin typeface="Times New Roman"/>
                <a:cs typeface="Times New Roman"/>
              </a:rPr>
              <a:t>Adult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 spc="-10">
                <a:latin typeface="Times New Roman"/>
                <a:cs typeface="Times New Roman"/>
              </a:rPr>
              <a:t>Mesenteric ischemia </a:t>
            </a:r>
            <a:r>
              <a:rPr dirty="0" sz="1400" spc="-5">
                <a:latin typeface="Times New Roman"/>
                <a:cs typeface="Times New Roman"/>
              </a:rPr>
              <a:t>- </a:t>
            </a:r>
            <a:r>
              <a:rPr dirty="0" sz="1400" spc="-5" b="1">
                <a:latin typeface="Times New Roman"/>
                <a:cs typeface="Times New Roman"/>
              </a:rPr>
              <a:t>Infants</a:t>
            </a:r>
            <a:r>
              <a:rPr dirty="0" sz="1400" spc="-5">
                <a:latin typeface="Times New Roman"/>
                <a:cs typeface="Times New Roman"/>
              </a:rPr>
              <a:t>: Necrotizing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enterocolitis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1100" spc="-5">
                <a:latin typeface="Wingdings"/>
                <a:cs typeface="Wingdings"/>
              </a:rPr>
              <a:t></a:t>
            </a:r>
            <a:r>
              <a:rPr dirty="0" sz="1400" spc="-5" b="1">
                <a:latin typeface="Times New Roman"/>
                <a:cs typeface="Times New Roman"/>
              </a:rPr>
              <a:t>D. D. 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 spc="-10">
                <a:latin typeface="Times New Roman"/>
                <a:cs typeface="Times New Roman"/>
              </a:rPr>
              <a:t>*</a:t>
            </a:r>
            <a:r>
              <a:rPr dirty="0" sz="1400" spc="-10" b="1">
                <a:latin typeface="Times New Roman"/>
                <a:cs typeface="Times New Roman"/>
              </a:rPr>
              <a:t>Biliary </a:t>
            </a:r>
            <a:r>
              <a:rPr dirty="0" sz="1400" spc="-5" b="1">
                <a:latin typeface="Times New Roman"/>
                <a:cs typeface="Times New Roman"/>
              </a:rPr>
              <a:t>gas </a:t>
            </a:r>
            <a:r>
              <a:rPr dirty="0" sz="1100">
                <a:latin typeface="Wingdings"/>
                <a:cs typeface="Wingdings"/>
              </a:rPr>
              <a:t>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Central </a:t>
            </a:r>
            <a:r>
              <a:rPr dirty="0" sz="1400" spc="-15">
                <a:latin typeface="Times New Roman"/>
                <a:cs typeface="Times New Roman"/>
              </a:rPr>
              <a:t>not </a:t>
            </a:r>
            <a:r>
              <a:rPr dirty="0" sz="1400" spc="-5">
                <a:latin typeface="Times New Roman"/>
                <a:cs typeface="Times New Roman"/>
              </a:rPr>
              <a:t>reaching peripheral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2cm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*</a:t>
            </a:r>
            <a:r>
              <a:rPr dirty="0" sz="1400" spc="-5" b="1">
                <a:latin typeface="Times New Roman"/>
                <a:cs typeface="Times New Roman"/>
              </a:rPr>
              <a:t>Portal </a:t>
            </a:r>
            <a:r>
              <a:rPr dirty="0" sz="1400" b="1">
                <a:latin typeface="Times New Roman"/>
                <a:cs typeface="Times New Roman"/>
              </a:rPr>
              <a:t>Gas</a:t>
            </a:r>
            <a:r>
              <a:rPr dirty="0" sz="1100">
                <a:latin typeface="Wingdings"/>
                <a:cs typeface="Wingdings"/>
              </a:rPr>
              <a:t>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central </a:t>
            </a:r>
            <a:r>
              <a:rPr dirty="0" sz="1400" spc="-10">
                <a:latin typeface="Times New Roman"/>
                <a:cs typeface="Times New Roman"/>
              </a:rPr>
              <a:t>&amp; </a:t>
            </a:r>
            <a:r>
              <a:rPr dirty="0" sz="1400" spc="-5">
                <a:latin typeface="Times New Roman"/>
                <a:cs typeface="Times New Roman"/>
              </a:rPr>
              <a:t>periphery </a:t>
            </a:r>
            <a:r>
              <a:rPr dirty="0" sz="1400" spc="-20">
                <a:latin typeface="Times New Roman"/>
                <a:cs typeface="Times New Roman"/>
              </a:rPr>
              <a:t>up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subcapsular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952" y="4884115"/>
            <a:ext cx="6339205" cy="26860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785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Passive Hepatic Congestion </a:t>
            </a:r>
            <a:r>
              <a:rPr dirty="0" sz="1600" spc="5" b="1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Congestive</a:t>
            </a:r>
            <a:r>
              <a:rPr dirty="0" sz="1600" spc="5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Hepatopathy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8540" y="5235966"/>
            <a:ext cx="6225540" cy="157480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469900" indent="-228600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300" spc="-5" i="1">
                <a:latin typeface="Times New Roman"/>
                <a:cs typeface="Times New Roman"/>
              </a:rPr>
              <a:t>"Stasis of blood </a:t>
            </a:r>
            <a:r>
              <a:rPr dirty="0" sz="1300" spc="-10" i="1">
                <a:latin typeface="Times New Roman"/>
                <a:cs typeface="Times New Roman"/>
              </a:rPr>
              <a:t>with </a:t>
            </a:r>
            <a:r>
              <a:rPr dirty="0" sz="1300" spc="-5" i="1">
                <a:latin typeface="Times New Roman"/>
                <a:cs typeface="Times New Roman"/>
              </a:rPr>
              <a:t>in hepatic</a:t>
            </a:r>
            <a:r>
              <a:rPr dirty="0" sz="1300" spc="7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parenchyma"</a:t>
            </a:r>
            <a:endParaRPr sz="13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469265" algn="l"/>
                <a:tab pos="469900" algn="l"/>
                <a:tab pos="2409190" algn="l"/>
                <a:tab pos="384492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Etiology:  -</a:t>
            </a:r>
            <a:r>
              <a:rPr dirty="0" sz="1400" spc="45" b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Budd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Chiari	</a:t>
            </a:r>
            <a:r>
              <a:rPr dirty="0" sz="1400" spc="-5">
                <a:latin typeface="Times New Roman"/>
                <a:cs typeface="Times New Roman"/>
              </a:rPr>
              <a:t>- Rt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Heart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Failure	- </a:t>
            </a:r>
            <a:r>
              <a:rPr dirty="0" sz="1400" spc="-10">
                <a:latin typeface="Times New Roman"/>
                <a:cs typeface="Times New Roman"/>
              </a:rPr>
              <a:t>Constrictive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Pericarditis</a:t>
            </a:r>
            <a:endParaRPr sz="1400">
              <a:latin typeface="Times New Roman"/>
              <a:cs typeface="Times New Roman"/>
            </a:endParaRPr>
          </a:p>
          <a:p>
            <a:pPr marL="469900" marR="38735" indent="-228600">
              <a:lnSpc>
                <a:spcPct val="11000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Pathology: </a:t>
            </a:r>
            <a:r>
              <a:rPr dirty="0" sz="1400" spc="-5">
                <a:latin typeface="Times New Roman"/>
                <a:cs typeface="Times New Roman"/>
              </a:rPr>
              <a:t>Congestion </a:t>
            </a:r>
            <a:r>
              <a:rPr dirty="0" sz="1400" spc="-10">
                <a:latin typeface="Wingdings"/>
                <a:cs typeface="Wingdings"/>
              </a:rPr>
              <a:t></a:t>
            </a:r>
            <a:r>
              <a:rPr dirty="0" sz="1400" spc="-10">
                <a:latin typeface="Times New Roman"/>
                <a:cs typeface="Times New Roman"/>
              </a:rPr>
              <a:t> impairment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drainage </a:t>
            </a:r>
            <a:r>
              <a:rPr dirty="0" sz="1400" spc="-10">
                <a:latin typeface="Wingdings"/>
                <a:cs typeface="Wingdings"/>
              </a:rPr>
              <a:t>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Hepatomegally </a:t>
            </a:r>
            <a:r>
              <a:rPr dirty="0" sz="1400" spc="-10">
                <a:latin typeface="Times New Roman"/>
                <a:cs typeface="Times New Roman"/>
              </a:rPr>
              <a:t>&amp; </a:t>
            </a:r>
            <a:r>
              <a:rPr dirty="0" sz="1400" spc="-5">
                <a:latin typeface="Times New Roman"/>
                <a:cs typeface="Times New Roman"/>
              </a:rPr>
              <a:t>dilated  </a:t>
            </a:r>
            <a:r>
              <a:rPr dirty="0" sz="1400" spc="-10">
                <a:latin typeface="Times New Roman"/>
                <a:cs typeface="Times New Roman"/>
              </a:rPr>
              <a:t>hepatic veins </a:t>
            </a:r>
            <a:r>
              <a:rPr dirty="0" sz="1400" spc="-10">
                <a:latin typeface="Wingdings"/>
                <a:cs typeface="Wingdings"/>
              </a:rPr>
              <a:t>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Hypoxia / </a:t>
            </a:r>
            <a:r>
              <a:rPr dirty="0" sz="1400" spc="-10">
                <a:latin typeface="Times New Roman"/>
                <a:cs typeface="Times New Roman"/>
              </a:rPr>
              <a:t>increase </a:t>
            </a:r>
            <a:r>
              <a:rPr dirty="0" sz="1400" spc="-5">
                <a:latin typeface="Times New Roman"/>
                <a:cs typeface="Times New Roman"/>
              </a:rPr>
              <a:t>enzymes </a:t>
            </a:r>
            <a:r>
              <a:rPr dirty="0" sz="1400" spc="-10">
                <a:latin typeface="Wingdings"/>
                <a:cs typeface="Wingdings"/>
              </a:rPr>
              <a:t></a:t>
            </a:r>
            <a:r>
              <a:rPr dirty="0" sz="1400" spc="-10">
                <a:latin typeface="Times New Roman"/>
                <a:cs typeface="Times New Roman"/>
              </a:rPr>
              <a:t> Finally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"Cirrhosis"</a:t>
            </a: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45"/>
              </a:spcBef>
              <a:buSzPct val="78571"/>
              <a:buFont typeface="Symbol"/>
              <a:buChar char=""/>
              <a:tabLst>
                <a:tab pos="469265" algn="l"/>
                <a:tab pos="469900" algn="l"/>
                <a:tab pos="1329690" algn="l"/>
              </a:tabLst>
            </a:pPr>
            <a:r>
              <a:rPr dirty="0" sz="1400" spc="-10" b="1">
                <a:latin typeface="Times New Roman"/>
                <a:cs typeface="Times New Roman"/>
              </a:rPr>
              <a:t>Imaging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:	- Early enhancement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dilated </a:t>
            </a:r>
            <a:r>
              <a:rPr dirty="0" sz="1400" spc="-10">
                <a:latin typeface="Times New Roman"/>
                <a:cs typeface="Times New Roman"/>
              </a:rPr>
              <a:t>Hepatic veins &amp; IVC </a:t>
            </a:r>
            <a:r>
              <a:rPr dirty="0" sz="1100" spc="5" i="1">
                <a:latin typeface="Times New Roman"/>
                <a:cs typeface="Times New Roman"/>
              </a:rPr>
              <a:t>"at </a:t>
            </a:r>
            <a:r>
              <a:rPr dirty="0" sz="1100" i="1">
                <a:latin typeface="Times New Roman"/>
                <a:cs typeface="Times New Roman"/>
              </a:rPr>
              <a:t>arterial</a:t>
            </a:r>
            <a:r>
              <a:rPr dirty="0" sz="1100" spc="145" i="1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phase"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  <a:tabLst>
                <a:tab pos="1289685" algn="l"/>
                <a:tab pos="2024380" algn="l"/>
              </a:tabLst>
            </a:pPr>
            <a:r>
              <a:rPr dirty="0" sz="1400" spc="-5">
                <a:latin typeface="Times New Roman"/>
                <a:cs typeface="Times New Roman"/>
              </a:rPr>
              <a:t>-Hepatomegally	-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Ascitis	</a:t>
            </a:r>
            <a:r>
              <a:rPr dirty="0" sz="1400" spc="-5">
                <a:latin typeface="Times New Roman"/>
                <a:cs typeface="Times New Roman"/>
              </a:rPr>
              <a:t>- Cardiomegally -Pleural / Pericardial </a:t>
            </a:r>
            <a:r>
              <a:rPr dirty="0" sz="1400" spc="-10">
                <a:latin typeface="Times New Roman"/>
                <a:cs typeface="Times New Roman"/>
              </a:rPr>
              <a:t>effusions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2588" y="8133714"/>
            <a:ext cx="89598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Dilated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IVC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20492" y="8139810"/>
            <a:ext cx="15544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Mottled </a:t>
            </a:r>
            <a:r>
              <a:rPr dirty="0" sz="1200" spc="-5">
                <a:latin typeface="Times New Roman"/>
                <a:cs typeface="Times New Roman"/>
              </a:rPr>
              <a:t>Liver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"</a:t>
            </a:r>
            <a:r>
              <a:rPr dirty="0" sz="1200" spc="-5" b="1">
                <a:latin typeface="Times New Roman"/>
                <a:cs typeface="Times New Roman"/>
              </a:rPr>
              <a:t>Nutmeg</a:t>
            </a:r>
            <a:r>
              <a:rPr dirty="0" sz="1200" spc="-5">
                <a:latin typeface="Times New Roman"/>
                <a:cs typeface="Times New Roman"/>
              </a:rPr>
              <a:t>"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9720" y="8155051"/>
            <a:ext cx="148463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Times New Roman"/>
                <a:cs typeface="Times New Roman"/>
              </a:rPr>
              <a:t>Nutmeg= </a:t>
            </a:r>
            <a:r>
              <a:rPr dirty="0" sz="1400" spc="-204">
                <a:latin typeface="Times New Roman"/>
                <a:cs typeface="Times New Roman"/>
              </a:rPr>
              <a:t>بيطلا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ةزوج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58088" y="696645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58088" y="696645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4184" y="6969505"/>
            <a:ext cx="1781175" cy="0"/>
          </a:xfrm>
          <a:custGeom>
            <a:avLst/>
            <a:gdLst/>
            <a:ahLst/>
            <a:cxnLst/>
            <a:rect l="l" t="t" r="r" b="b"/>
            <a:pathLst>
              <a:path w="1781175" h="0">
                <a:moveTo>
                  <a:pt x="0" y="0"/>
                </a:moveTo>
                <a:lnTo>
                  <a:pt x="178066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44801" y="696645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50897" y="6969505"/>
            <a:ext cx="1698625" cy="0"/>
          </a:xfrm>
          <a:custGeom>
            <a:avLst/>
            <a:gdLst/>
            <a:ahLst/>
            <a:cxnLst/>
            <a:rect l="l" t="t" r="r" b="b"/>
            <a:pathLst>
              <a:path w="1698625" h="0">
                <a:moveTo>
                  <a:pt x="0" y="0"/>
                </a:moveTo>
                <a:lnTo>
                  <a:pt x="169837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049267" y="696645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55364" y="6969505"/>
            <a:ext cx="2945765" cy="0"/>
          </a:xfrm>
          <a:custGeom>
            <a:avLst/>
            <a:gdLst/>
            <a:ahLst/>
            <a:cxnLst/>
            <a:rect l="l" t="t" r="r" b="b"/>
            <a:pathLst>
              <a:path w="2945765" h="0">
                <a:moveTo>
                  <a:pt x="0" y="0"/>
                </a:moveTo>
                <a:lnTo>
                  <a:pt x="294563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001002" y="696645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001002" y="696645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61136" y="6972680"/>
            <a:ext cx="0" cy="1414780"/>
          </a:xfrm>
          <a:custGeom>
            <a:avLst/>
            <a:gdLst/>
            <a:ahLst/>
            <a:cxnLst/>
            <a:rect l="l" t="t" r="r" b="b"/>
            <a:pathLst>
              <a:path w="0" h="1414779">
                <a:moveTo>
                  <a:pt x="0" y="0"/>
                </a:moveTo>
                <a:lnTo>
                  <a:pt x="0" y="1414526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8088" y="838720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58088" y="838720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64184" y="8390254"/>
            <a:ext cx="1781175" cy="0"/>
          </a:xfrm>
          <a:custGeom>
            <a:avLst/>
            <a:gdLst/>
            <a:ahLst/>
            <a:cxnLst/>
            <a:rect l="l" t="t" r="r" b="b"/>
            <a:pathLst>
              <a:path w="1781175" h="0">
                <a:moveTo>
                  <a:pt x="0" y="0"/>
                </a:moveTo>
                <a:lnTo>
                  <a:pt x="178066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47848" y="6972680"/>
            <a:ext cx="0" cy="1414780"/>
          </a:xfrm>
          <a:custGeom>
            <a:avLst/>
            <a:gdLst/>
            <a:ahLst/>
            <a:cxnLst/>
            <a:rect l="l" t="t" r="r" b="b"/>
            <a:pathLst>
              <a:path w="0" h="1414779">
                <a:moveTo>
                  <a:pt x="0" y="0"/>
                </a:moveTo>
                <a:lnTo>
                  <a:pt x="0" y="1414526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344801" y="838720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350897" y="8390254"/>
            <a:ext cx="1698625" cy="0"/>
          </a:xfrm>
          <a:custGeom>
            <a:avLst/>
            <a:gdLst/>
            <a:ahLst/>
            <a:cxnLst/>
            <a:rect l="l" t="t" r="r" b="b"/>
            <a:pathLst>
              <a:path w="1698625" h="0">
                <a:moveTo>
                  <a:pt x="0" y="0"/>
                </a:moveTo>
                <a:lnTo>
                  <a:pt x="169837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052316" y="6972680"/>
            <a:ext cx="0" cy="1414780"/>
          </a:xfrm>
          <a:custGeom>
            <a:avLst/>
            <a:gdLst/>
            <a:ahLst/>
            <a:cxnLst/>
            <a:rect l="l" t="t" r="r" b="b"/>
            <a:pathLst>
              <a:path w="0" h="1414779">
                <a:moveTo>
                  <a:pt x="0" y="0"/>
                </a:moveTo>
                <a:lnTo>
                  <a:pt x="0" y="141452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049267" y="838720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055364" y="8390254"/>
            <a:ext cx="1678305" cy="0"/>
          </a:xfrm>
          <a:custGeom>
            <a:avLst/>
            <a:gdLst/>
            <a:ahLst/>
            <a:cxnLst/>
            <a:rect l="l" t="t" r="r" b="b"/>
            <a:pathLst>
              <a:path w="1678304" h="0">
                <a:moveTo>
                  <a:pt x="0" y="0"/>
                </a:moveTo>
                <a:lnTo>
                  <a:pt x="1678051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004050" y="6972680"/>
            <a:ext cx="0" cy="1111250"/>
          </a:xfrm>
          <a:custGeom>
            <a:avLst/>
            <a:gdLst/>
            <a:ahLst/>
            <a:cxnLst/>
            <a:rect l="l" t="t" r="r" b="b"/>
            <a:pathLst>
              <a:path w="0" h="1111250">
                <a:moveTo>
                  <a:pt x="0" y="0"/>
                </a:moveTo>
                <a:lnTo>
                  <a:pt x="0" y="111086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30475" y="3006470"/>
            <a:ext cx="4398263" cy="1720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49605" y="6970776"/>
            <a:ext cx="1626870" cy="11884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444495" y="6970776"/>
            <a:ext cx="1526285" cy="11959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38929" y="6970776"/>
            <a:ext cx="2715005" cy="12165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11809" y="3023234"/>
            <a:ext cx="1892300" cy="1701164"/>
          </a:xfrm>
          <a:custGeom>
            <a:avLst/>
            <a:gdLst/>
            <a:ahLst/>
            <a:cxnLst/>
            <a:rect l="l" t="t" r="r" b="b"/>
            <a:pathLst>
              <a:path w="1892300" h="1701164">
                <a:moveTo>
                  <a:pt x="0" y="1701164"/>
                </a:moveTo>
                <a:lnTo>
                  <a:pt x="1892300" y="1701164"/>
                </a:lnTo>
                <a:lnTo>
                  <a:pt x="1892300" y="0"/>
                </a:lnTo>
                <a:lnTo>
                  <a:pt x="0" y="0"/>
                </a:lnTo>
                <a:lnTo>
                  <a:pt x="0" y="170116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09600" y="3075431"/>
            <a:ext cx="1693545" cy="15774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733415" y="8083550"/>
            <a:ext cx="1435735" cy="1097280"/>
          </a:xfrm>
          <a:custGeom>
            <a:avLst/>
            <a:gdLst/>
            <a:ahLst/>
            <a:cxnLst/>
            <a:rect l="l" t="t" r="r" b="b"/>
            <a:pathLst>
              <a:path w="1435734" h="1097279">
                <a:moveTo>
                  <a:pt x="0" y="1097280"/>
                </a:moveTo>
                <a:lnTo>
                  <a:pt x="1435735" y="1097280"/>
                </a:lnTo>
                <a:lnTo>
                  <a:pt x="1435735" y="0"/>
                </a:lnTo>
                <a:lnTo>
                  <a:pt x="0" y="0"/>
                </a:lnTo>
                <a:lnTo>
                  <a:pt x="0" y="109728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830823" y="8135111"/>
            <a:ext cx="1240535" cy="9936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3040" y="429513"/>
            <a:ext cx="294259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20">
                <a:latin typeface="Georgia"/>
                <a:cs typeface="Georgia"/>
              </a:rPr>
              <a:t>SUMMARY </a:t>
            </a:r>
            <a:r>
              <a:rPr dirty="0" sz="1400" spc="-114">
                <a:latin typeface="Georgia"/>
                <a:cs typeface="Georgia"/>
              </a:rPr>
              <a:t>OF </a:t>
            </a:r>
            <a:r>
              <a:rPr dirty="0" sz="1400" spc="-90">
                <a:latin typeface="Georgia"/>
                <a:cs typeface="Georgia"/>
              </a:rPr>
              <a:t>PORTAL </a:t>
            </a:r>
            <a:r>
              <a:rPr dirty="0" sz="1400" spc="-100">
                <a:latin typeface="Georgia"/>
                <a:cs typeface="Georgia"/>
              </a:rPr>
              <a:t>VEIN</a:t>
            </a:r>
            <a:r>
              <a:rPr dirty="0" sz="1400" spc="-75">
                <a:latin typeface="Georgia"/>
                <a:cs typeface="Georgia"/>
              </a:rPr>
              <a:t> </a:t>
            </a:r>
            <a:r>
              <a:rPr dirty="0" sz="1400" spc="-130">
                <a:latin typeface="Georgia"/>
                <a:cs typeface="Georgia"/>
              </a:rPr>
              <a:t>IMAGING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6000" y="710437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6000" y="678433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87975" y="9913695"/>
            <a:ext cx="123825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6000" y="9844734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36575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6000" y="9876738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0289" y="914653"/>
            <a:ext cx="5702300" cy="26860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322580">
              <a:lnSpc>
                <a:spcPts val="1830"/>
              </a:lnSpc>
            </a:pPr>
            <a:r>
              <a:rPr dirty="0" sz="1600" spc="-5" b="1" i="1">
                <a:solidFill>
                  <a:srgbClr val="FFFFFF"/>
                </a:solidFill>
                <a:latin typeface="Times New Roman"/>
                <a:cs typeface="Times New Roman"/>
              </a:rPr>
              <a:t>Budd-Chiari</a:t>
            </a:r>
            <a:r>
              <a:rPr dirty="0" sz="1600" spc="10" b="1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 i="1">
                <a:solidFill>
                  <a:srgbClr val="FFFFFF"/>
                </a:solidFill>
                <a:latin typeface="Times New Roman"/>
                <a:cs typeface="Times New Roman"/>
              </a:rPr>
              <a:t>Syndrome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6972" y="1398777"/>
            <a:ext cx="559435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0"/>
              </a:spcBef>
              <a:buFont typeface="Symbol"/>
              <a:buChar char=""/>
              <a:tabLst>
                <a:tab pos="241300" algn="l"/>
                <a:tab pos="241935" algn="l"/>
                <a:tab pos="4204970" algn="l"/>
              </a:tabLst>
            </a:pPr>
            <a:r>
              <a:rPr dirty="0" sz="1400" spc="-10">
                <a:latin typeface="Times New Roman"/>
                <a:cs typeface="Times New Roman"/>
              </a:rPr>
              <a:t>Congested </a:t>
            </a:r>
            <a:r>
              <a:rPr dirty="0" sz="1400" spc="-5">
                <a:latin typeface="Times New Roman"/>
                <a:cs typeface="Times New Roman"/>
              </a:rPr>
              <a:t>liver </a:t>
            </a:r>
            <a:r>
              <a:rPr dirty="0" sz="1400" spc="-10">
                <a:latin typeface="Wingdings"/>
                <a:cs typeface="Wingdings"/>
              </a:rPr>
              <a:t></a:t>
            </a:r>
            <a:r>
              <a:rPr dirty="0" sz="1400" spc="-10">
                <a:latin typeface="Times New Roman"/>
                <a:cs typeface="Times New Roman"/>
              </a:rPr>
              <a:t> Hepatic </a:t>
            </a:r>
            <a:r>
              <a:rPr dirty="0" sz="1400" spc="-5">
                <a:latin typeface="Times New Roman"/>
                <a:cs typeface="Times New Roman"/>
              </a:rPr>
              <a:t>Veins or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IVC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obstruction.	</a:t>
            </a:r>
            <a:r>
              <a:rPr dirty="0" sz="1400" spc="-10">
                <a:latin typeface="Times New Roman"/>
                <a:cs typeface="Times New Roman"/>
              </a:rPr>
              <a:t>"Acute </a:t>
            </a:r>
            <a:r>
              <a:rPr dirty="0" sz="1400" spc="-5">
                <a:latin typeface="Times New Roman"/>
                <a:cs typeface="Times New Roman"/>
              </a:rPr>
              <a:t>or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Chronic"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2952" y="7616063"/>
            <a:ext cx="6339205" cy="0"/>
          </a:xfrm>
          <a:custGeom>
            <a:avLst/>
            <a:gdLst/>
            <a:ahLst/>
            <a:cxnLst/>
            <a:rect l="l" t="t" r="r" b="b"/>
            <a:pathLst>
              <a:path w="6339205" h="0">
                <a:moveTo>
                  <a:pt x="0" y="0"/>
                </a:moveTo>
                <a:lnTo>
                  <a:pt x="633920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75740" y="7749666"/>
            <a:ext cx="5869940" cy="16433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37455">
              <a:lnSpc>
                <a:spcPct val="100000"/>
              </a:lnSpc>
              <a:spcBef>
                <a:spcPts val="90"/>
              </a:spcBef>
            </a:pPr>
            <a:r>
              <a:rPr dirty="0" sz="1400" spc="40">
                <a:latin typeface="Arial"/>
                <a:cs typeface="Arial"/>
              </a:rPr>
              <a:t>Jun</a:t>
            </a:r>
            <a:r>
              <a:rPr dirty="0" sz="1400" spc="250">
                <a:latin typeface="Arial"/>
                <a:cs typeface="Arial"/>
              </a:rPr>
              <a:t> </a:t>
            </a:r>
            <a:r>
              <a:rPr dirty="0" sz="1400" spc="50">
                <a:latin typeface="Arial"/>
                <a:cs typeface="Arial"/>
              </a:rPr>
              <a:t>2018</a:t>
            </a:r>
            <a:endParaRPr sz="1400">
              <a:latin typeface="Arial"/>
              <a:cs typeface="Arial"/>
            </a:endParaRPr>
          </a:p>
          <a:p>
            <a:pPr algn="r" marL="3070860" marR="5080" indent="1100455">
              <a:lnSpc>
                <a:spcPct val="165800"/>
              </a:lnSpc>
              <a:spcBef>
                <a:spcPts val="95"/>
              </a:spcBef>
            </a:pPr>
            <a:r>
              <a:rPr dirty="0" sz="1400" spc="-185" i="1">
                <a:latin typeface="Arial"/>
                <a:cs typeface="Arial"/>
              </a:rPr>
              <a:t>Ahmad</a:t>
            </a:r>
            <a:r>
              <a:rPr dirty="0" sz="1400" spc="-180" i="1">
                <a:latin typeface="Arial"/>
                <a:cs typeface="Arial"/>
              </a:rPr>
              <a:t> </a:t>
            </a:r>
            <a:r>
              <a:rPr dirty="0" sz="1400" spc="-85" i="1">
                <a:latin typeface="Arial"/>
                <a:cs typeface="Arial"/>
              </a:rPr>
              <a:t>Mokhtar</a:t>
            </a:r>
            <a:r>
              <a:rPr dirty="0" sz="1400" spc="-195" i="1">
                <a:latin typeface="Arial"/>
                <a:cs typeface="Arial"/>
              </a:rPr>
              <a:t> </a:t>
            </a:r>
            <a:r>
              <a:rPr dirty="0" sz="1400" spc="-204" i="1">
                <a:latin typeface="Arial"/>
                <a:cs typeface="Arial"/>
              </a:rPr>
              <a:t>Abodahab </a:t>
            </a:r>
            <a:r>
              <a:rPr dirty="0" sz="1400" spc="-145" i="1">
                <a:latin typeface="Arial"/>
                <a:cs typeface="Arial"/>
              </a:rPr>
              <a:t> </a:t>
            </a:r>
            <a:r>
              <a:rPr dirty="0" sz="1400" spc="-100" i="1">
                <a:latin typeface="Arial"/>
                <a:cs typeface="Arial"/>
              </a:rPr>
              <a:t>Ass. </a:t>
            </a:r>
            <a:r>
              <a:rPr dirty="0" sz="1400" spc="-125" i="1">
                <a:latin typeface="Arial"/>
                <a:cs typeface="Arial"/>
              </a:rPr>
              <a:t>Lecturer </a:t>
            </a:r>
            <a:r>
              <a:rPr dirty="0" sz="1400" spc="-145" i="1">
                <a:latin typeface="Arial"/>
                <a:cs typeface="Arial"/>
              </a:rPr>
              <a:t>of </a:t>
            </a:r>
            <a:r>
              <a:rPr dirty="0" sz="1400" spc="-170" i="1">
                <a:latin typeface="Arial"/>
                <a:cs typeface="Arial"/>
              </a:rPr>
              <a:t>radiology </a:t>
            </a:r>
            <a:r>
              <a:rPr dirty="0" sz="1400" spc="-250">
                <a:latin typeface="Arial"/>
                <a:cs typeface="Arial"/>
              </a:rPr>
              <a:t>– </a:t>
            </a:r>
            <a:r>
              <a:rPr dirty="0" sz="1400" spc="-210" i="1">
                <a:latin typeface="Arial"/>
                <a:cs typeface="Arial"/>
              </a:rPr>
              <a:t>Sohag</a:t>
            </a:r>
            <a:r>
              <a:rPr dirty="0" sz="1400" spc="-229" i="1">
                <a:latin typeface="Arial"/>
                <a:cs typeface="Arial"/>
              </a:rPr>
              <a:t> </a:t>
            </a:r>
            <a:r>
              <a:rPr dirty="0" sz="1400" spc="-75" i="1">
                <a:latin typeface="Arial"/>
                <a:cs typeface="Arial"/>
              </a:rPr>
              <a:t>University</a:t>
            </a:r>
            <a:endParaRPr sz="1400">
              <a:latin typeface="Arial"/>
              <a:cs typeface="Arial"/>
            </a:endParaRPr>
          </a:p>
          <a:p>
            <a:pPr marL="12700" marR="365760">
              <a:lnSpc>
                <a:spcPct val="15430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Imaging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Portal Venous </a:t>
            </a:r>
            <a:r>
              <a:rPr dirty="0" sz="1400">
                <a:latin typeface="Times New Roman"/>
                <a:cs typeface="Times New Roman"/>
              </a:rPr>
              <a:t>system </a:t>
            </a:r>
            <a:r>
              <a:rPr dirty="0" sz="1400" spc="-5">
                <a:latin typeface="Times New Roman"/>
                <a:cs typeface="Times New Roman"/>
              </a:rPr>
              <a:t>- Prof </a:t>
            </a:r>
            <a:r>
              <a:rPr dirty="0" sz="1400" spc="-10">
                <a:latin typeface="Times New Roman"/>
                <a:cs typeface="Times New Roman"/>
              </a:rPr>
              <a:t>Dr. Mamdouh Mahfouz </a:t>
            </a:r>
            <a:r>
              <a:rPr dirty="0" sz="1400" spc="-5">
                <a:latin typeface="Times New Roman"/>
                <a:cs typeface="Times New Roman"/>
              </a:rPr>
              <a:t>(Cairo2018)  </a:t>
            </a:r>
            <a:r>
              <a:rPr dirty="0" u="sng" sz="1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https://www.youtube.com/watch?v=dwIU4USk6zM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9605" y="1793112"/>
            <a:ext cx="3492373" cy="2542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09013" y="4492878"/>
            <a:ext cx="4565904" cy="26795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243070" y="1810384"/>
            <a:ext cx="2687955" cy="24961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327660" indent="-229235">
              <a:lnSpc>
                <a:spcPct val="100000"/>
              </a:lnSpc>
              <a:spcBef>
                <a:spcPts val="370"/>
              </a:spcBef>
              <a:buChar char="-"/>
              <a:tabLst>
                <a:tab pos="327025" algn="l"/>
                <a:tab pos="327660" algn="l"/>
              </a:tabLst>
            </a:pPr>
            <a:r>
              <a:rPr dirty="0" sz="1100" spc="-10">
                <a:latin typeface="Arial"/>
                <a:cs typeface="Arial"/>
              </a:rPr>
              <a:t>Motteled </a:t>
            </a:r>
            <a:r>
              <a:rPr dirty="0" sz="1100" spc="-20">
                <a:latin typeface="Arial"/>
                <a:cs typeface="Arial"/>
              </a:rPr>
              <a:t>"Nutmeg"</a:t>
            </a:r>
            <a:r>
              <a:rPr dirty="0" sz="1100" spc="-145">
                <a:latin typeface="Arial"/>
                <a:cs typeface="Arial"/>
              </a:rPr>
              <a:t> </a:t>
            </a:r>
            <a:r>
              <a:rPr dirty="0" sz="1100" spc="-50">
                <a:latin typeface="Arial"/>
                <a:cs typeface="Arial"/>
              </a:rPr>
              <a:t>Liver</a:t>
            </a:r>
            <a:endParaRPr sz="1100">
              <a:latin typeface="Arial"/>
              <a:cs typeface="Arial"/>
            </a:endParaRPr>
          </a:p>
          <a:p>
            <a:pPr marL="327660" indent="-229235">
              <a:lnSpc>
                <a:spcPct val="100000"/>
              </a:lnSpc>
              <a:spcBef>
                <a:spcPts val="215"/>
              </a:spcBef>
              <a:buChar char="-"/>
              <a:tabLst>
                <a:tab pos="327025" algn="l"/>
                <a:tab pos="327660" algn="l"/>
              </a:tabLst>
            </a:pPr>
            <a:r>
              <a:rPr dirty="0" sz="1100" spc="-45">
                <a:latin typeface="Arial"/>
                <a:cs typeface="Arial"/>
              </a:rPr>
              <a:t>Obstructed </a:t>
            </a:r>
            <a:r>
              <a:rPr dirty="0" sz="1100" spc="-105">
                <a:latin typeface="Arial"/>
                <a:cs typeface="Arial"/>
              </a:rPr>
              <a:t>HV </a:t>
            </a:r>
            <a:r>
              <a:rPr dirty="0" sz="1100" spc="15">
                <a:latin typeface="Arial"/>
                <a:cs typeface="Arial"/>
              </a:rPr>
              <a:t>&amp; </a:t>
            </a:r>
            <a:r>
              <a:rPr dirty="0" sz="1100" spc="-15">
                <a:latin typeface="Arial"/>
                <a:cs typeface="Arial"/>
              </a:rPr>
              <a:t>or</a:t>
            </a:r>
            <a:r>
              <a:rPr dirty="0" sz="1100" spc="135">
                <a:latin typeface="Arial"/>
                <a:cs typeface="Arial"/>
              </a:rPr>
              <a:t> </a:t>
            </a:r>
            <a:r>
              <a:rPr dirty="0" sz="1100" spc="-120">
                <a:latin typeface="Arial"/>
                <a:cs typeface="Arial"/>
              </a:rPr>
              <a:t>IVC</a:t>
            </a:r>
            <a:endParaRPr sz="1100">
              <a:latin typeface="Arial"/>
              <a:cs typeface="Arial"/>
            </a:endParaRPr>
          </a:p>
          <a:p>
            <a:pPr marL="327660" indent="-229235">
              <a:lnSpc>
                <a:spcPct val="100000"/>
              </a:lnSpc>
              <a:spcBef>
                <a:spcPts val="215"/>
              </a:spcBef>
              <a:buChar char="-"/>
              <a:tabLst>
                <a:tab pos="327025" algn="l"/>
                <a:tab pos="327660" algn="l"/>
              </a:tabLst>
            </a:pPr>
            <a:r>
              <a:rPr dirty="0" sz="1100" spc="-70">
                <a:latin typeface="Arial"/>
                <a:cs typeface="Arial"/>
              </a:rPr>
              <a:t>Decreased </a:t>
            </a:r>
            <a:r>
              <a:rPr dirty="0" sz="1100" spc="-45">
                <a:latin typeface="Arial"/>
                <a:cs typeface="Arial"/>
              </a:rPr>
              <a:t>enhancement </a:t>
            </a:r>
            <a:r>
              <a:rPr dirty="0" sz="1100" spc="-5">
                <a:latin typeface="Arial"/>
                <a:cs typeface="Arial"/>
              </a:rPr>
              <a:t>of</a:t>
            </a:r>
            <a:r>
              <a:rPr dirty="0" sz="1100" spc="-12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perophery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784225">
              <a:lnSpc>
                <a:spcPct val="100000"/>
              </a:lnSpc>
            </a:pPr>
            <a:r>
              <a:rPr dirty="0" sz="1100" spc="-70">
                <a:latin typeface="Arial"/>
                <a:cs typeface="Arial"/>
              </a:rPr>
              <a:t>MRI </a:t>
            </a:r>
            <a:r>
              <a:rPr dirty="0" sz="1100" spc="-75">
                <a:latin typeface="Arial"/>
                <a:cs typeface="Arial"/>
              </a:rPr>
              <a:t>…notice </a:t>
            </a:r>
            <a:r>
              <a:rPr dirty="0" sz="1100" spc="-114">
                <a:latin typeface="Arial"/>
                <a:cs typeface="Arial"/>
              </a:rPr>
              <a:t>IVC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obstruction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87240" y="2449575"/>
            <a:ext cx="1873758" cy="15361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5"/>
              </a:lnSpc>
            </a:pPr>
            <a:r>
              <a:rPr dirty="0" spc="-80"/>
              <a:t>y </a:t>
            </a:r>
            <a:r>
              <a:rPr dirty="0" spc="-135"/>
              <a:t>Ahmad </a:t>
            </a:r>
            <a:r>
              <a:rPr dirty="0" spc="-65"/>
              <a:t>Mokhtar</a:t>
            </a:r>
            <a:r>
              <a:rPr dirty="0" spc="-240"/>
              <a:t> </a:t>
            </a:r>
            <a:r>
              <a:rPr dirty="0" spc="-165"/>
              <a:t>Abodahab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ABOBASEL2018</dc:creator>
  <dc:title>SUMMARY OF PORTAL VEIN IMAGING</dc:title>
  <dcterms:created xsi:type="dcterms:W3CDTF">2018-08-08T14:22:02Z</dcterms:created>
  <dcterms:modified xsi:type="dcterms:W3CDTF">2018-08-08T14:22:02Z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2018-06-26T00:00:00Z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2018-08-08T00:00:00Z</vt:filetime>
  </property>
</Properties>
</file>