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32450" y="9874879"/>
            <a:ext cx="1588134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rgbClr val="7E7E7E"/>
                </a:solidFill>
                <a:latin typeface="Blackadder ITC"/>
                <a:cs typeface="Blackadder ITC"/>
              </a:defRPr>
            </a:lvl1pPr>
          </a:lstStyle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jpg"/><Relationship Id="rId7" Type="http://schemas.openxmlformats.org/officeDocument/2006/relationships/image" Target="../media/image5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jpg"/><Relationship Id="rId7" Type="http://schemas.openxmlformats.org/officeDocument/2006/relationships/image" Target="../media/image62.png"/><Relationship Id="rId8" Type="http://schemas.openxmlformats.org/officeDocument/2006/relationships/image" Target="../media/image63.jpg"/><Relationship Id="rId9" Type="http://schemas.openxmlformats.org/officeDocument/2006/relationships/image" Target="../media/image64.jpg"/><Relationship Id="rId10" Type="http://schemas.openxmlformats.org/officeDocument/2006/relationships/image" Target="../media/image65.jpg"/><Relationship Id="rId11" Type="http://schemas.openxmlformats.org/officeDocument/2006/relationships/image" Target="../media/image6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Relationship Id="rId6" Type="http://schemas.openxmlformats.org/officeDocument/2006/relationships/image" Target="../media/image7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png"/><Relationship Id="rId7" Type="http://schemas.openxmlformats.org/officeDocument/2006/relationships/image" Target="../media/image42.jpg"/><Relationship Id="rId8" Type="http://schemas.openxmlformats.org/officeDocument/2006/relationships/image" Target="../media/image43.png"/><Relationship Id="rId9" Type="http://schemas.openxmlformats.org/officeDocument/2006/relationships/image" Target="../media/image44.jpg"/><Relationship Id="rId10" Type="http://schemas.openxmlformats.org/officeDocument/2006/relationships/image" Target="../media/image45.jpg"/><Relationship Id="rId11" Type="http://schemas.openxmlformats.org/officeDocument/2006/relationships/image" Target="../media/image46.jpg"/><Relationship Id="rId12" Type="http://schemas.openxmlformats.org/officeDocument/2006/relationships/image" Target="../media/image47.jpg"/><Relationship Id="rId13" Type="http://schemas.openxmlformats.org/officeDocument/2006/relationships/image" Target="../media/image48.jpg"/><Relationship Id="rId14" Type="http://schemas.openxmlformats.org/officeDocument/2006/relationships/image" Target="../media/image4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6000" y="914653"/>
            <a:ext cx="6339205" cy="34798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7780" rIns="0" bIns="0" rtlCol="0" vert="horz">
            <a:spAutoFit/>
          </a:bodyPr>
          <a:lstStyle/>
          <a:p>
            <a:pPr marL="944880">
              <a:lnSpc>
                <a:spcPct val="100000"/>
              </a:lnSpc>
              <a:spcBef>
                <a:spcPts val="140"/>
              </a:spcBef>
            </a:pPr>
            <a:r>
              <a:rPr dirty="0" sz="1800" spc="-5">
                <a:solidFill>
                  <a:srgbClr val="FFFFFF"/>
                </a:solidFill>
                <a:latin typeface="Algerian"/>
                <a:cs typeface="Algerian"/>
              </a:rPr>
              <a:t>SUMMARY </a:t>
            </a:r>
            <a:r>
              <a:rPr dirty="0" sz="1800">
                <a:solidFill>
                  <a:srgbClr val="FFFFFF"/>
                </a:solidFill>
                <a:latin typeface="Algerian"/>
                <a:cs typeface="Algerian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lgerian"/>
                <a:cs typeface="Algerian"/>
              </a:rPr>
              <a:t>PARAPHARYNGEAL</a:t>
            </a:r>
            <a:r>
              <a:rPr dirty="0" sz="1800">
                <a:solidFill>
                  <a:srgbClr val="FFFFFF"/>
                </a:solidFill>
                <a:latin typeface="Algerian"/>
                <a:cs typeface="Algeri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lgerian"/>
                <a:cs typeface="Algerian"/>
              </a:rPr>
              <a:t>SPACES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5505" y="1351457"/>
            <a:ext cx="3901440" cy="121221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PARAPHARYNGEAL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SPACE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10">
                <a:latin typeface="Times New Roman"/>
                <a:cs typeface="Times New Roman"/>
              </a:rPr>
              <a:t>Fat </a:t>
            </a:r>
            <a:r>
              <a:rPr dirty="0" sz="1400" spc="-15">
                <a:latin typeface="Times New Roman"/>
                <a:cs typeface="Times New Roman"/>
              </a:rPr>
              <a:t>filled </a:t>
            </a:r>
            <a:r>
              <a:rPr dirty="0" sz="1400" spc="-5">
                <a:latin typeface="Times New Roman"/>
                <a:cs typeface="Times New Roman"/>
              </a:rPr>
              <a:t>, triangular space at lateral aspect </a:t>
            </a:r>
            <a:r>
              <a:rPr dirty="0" sz="1400" spc="5">
                <a:latin typeface="Times New Roman"/>
                <a:cs typeface="Times New Roman"/>
              </a:rPr>
              <a:t>of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pharynx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It </a:t>
            </a:r>
            <a:r>
              <a:rPr dirty="0" sz="1400" spc="-5">
                <a:latin typeface="Times New Roman"/>
                <a:cs typeface="Times New Roman"/>
              </a:rPr>
              <a:t>extend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0"/>
              </a:spcBef>
            </a:pPr>
            <a:r>
              <a:rPr dirty="0" sz="1400" spc="-5" b="1">
                <a:latin typeface="Times New Roman"/>
                <a:cs typeface="Times New Roman"/>
              </a:rPr>
              <a:t>Base </a:t>
            </a:r>
            <a:r>
              <a:rPr dirty="0" sz="1400" spc="-20" b="1">
                <a:latin typeface="Times New Roman"/>
                <a:cs typeface="Times New Roman"/>
              </a:rPr>
              <a:t>of </a:t>
            </a:r>
            <a:r>
              <a:rPr dirty="0" sz="1400" spc="-10" b="1">
                <a:latin typeface="Times New Roman"/>
                <a:cs typeface="Times New Roman"/>
              </a:rPr>
              <a:t>Skull </a:t>
            </a:r>
            <a:r>
              <a:rPr dirty="0" sz="1400" spc="-5">
                <a:latin typeface="Times New Roman"/>
                <a:cs typeface="Times New Roman"/>
              </a:rPr>
              <a:t>, down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dirty="0" sz="1400" spc="-5" b="1">
                <a:latin typeface="Times New Roman"/>
                <a:cs typeface="Times New Roman"/>
              </a:rPr>
              <a:t>Oropharynx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840" y="3804868"/>
            <a:ext cx="1025525" cy="205104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80"/>
              </a:lnSpc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Contents</a:t>
            </a:r>
            <a:r>
              <a:rPr dirty="0" sz="1400" spc="-16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8336" y="4762245"/>
            <a:ext cx="951865" cy="207645"/>
          </a:xfrm>
          <a:custGeom>
            <a:avLst/>
            <a:gdLst/>
            <a:ahLst/>
            <a:cxnLst/>
            <a:rect l="l" t="t" r="r" b="b"/>
            <a:pathLst>
              <a:path w="951864" h="207645">
                <a:moveTo>
                  <a:pt x="0" y="207263"/>
                </a:moveTo>
                <a:lnTo>
                  <a:pt x="951280" y="207263"/>
                </a:lnTo>
                <a:lnTo>
                  <a:pt x="95128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9840" y="4762245"/>
            <a:ext cx="158750" cy="207645"/>
          </a:xfrm>
          <a:custGeom>
            <a:avLst/>
            <a:gdLst/>
            <a:ahLst/>
            <a:cxnLst/>
            <a:rect l="l" t="t" r="r" b="b"/>
            <a:pathLst>
              <a:path w="158750" h="207645">
                <a:moveTo>
                  <a:pt x="0" y="207263"/>
                </a:moveTo>
                <a:lnTo>
                  <a:pt x="158496" y="207263"/>
                </a:lnTo>
                <a:lnTo>
                  <a:pt x="158496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7140" y="4711496"/>
            <a:ext cx="6080760" cy="7334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Imagining</a:t>
            </a:r>
            <a:r>
              <a:rPr dirty="0" sz="1400" spc="-1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95"/>
              </a:spcBef>
              <a:buFont typeface="Courier New"/>
              <a:buChar char="o"/>
              <a:tabLst>
                <a:tab pos="699135" algn="l"/>
                <a:tab pos="1727835" algn="l"/>
                <a:tab pos="3345179" algn="l"/>
                <a:tab pos="4544695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CT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&amp;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MRI	</a:t>
            </a:r>
            <a:r>
              <a:rPr dirty="0" sz="1400" spc="-5" b="1">
                <a:latin typeface="Times New Roman"/>
                <a:cs typeface="Times New Roman"/>
              </a:rPr>
              <a:t>* </a:t>
            </a:r>
            <a:r>
              <a:rPr dirty="0" sz="1400" spc="-10" b="1">
                <a:latin typeface="Times New Roman"/>
                <a:cs typeface="Times New Roman"/>
              </a:rPr>
              <a:t>Axial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&amp;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Coronal	</a:t>
            </a:r>
            <a:r>
              <a:rPr dirty="0" sz="1400" spc="-5" b="1">
                <a:latin typeface="Times New Roman"/>
                <a:cs typeface="Times New Roman"/>
              </a:rPr>
              <a:t>* 3 :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5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5" b="1">
                <a:latin typeface="Times New Roman"/>
                <a:cs typeface="Times New Roman"/>
              </a:rPr>
              <a:t>mm	</a:t>
            </a:r>
            <a:r>
              <a:rPr dirty="0" sz="1400" spc="-5" b="1">
                <a:latin typeface="Times New Roman"/>
                <a:cs typeface="Times New Roman"/>
              </a:rPr>
              <a:t>* </a:t>
            </a: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Contrast is a must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40"/>
              </a:spcBef>
              <a:buSzPct val="64285"/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CT </a:t>
            </a:r>
            <a:r>
              <a:rPr dirty="0" sz="1400" spc="-5" b="1">
                <a:latin typeface="Times New Roman"/>
                <a:cs typeface="Times New Roman"/>
              </a:rPr>
              <a:t>is </a:t>
            </a:r>
            <a:r>
              <a:rPr dirty="0" sz="1400" spc="-10" b="1">
                <a:latin typeface="Times New Roman"/>
                <a:cs typeface="Times New Roman"/>
              </a:rPr>
              <a:t>better </a:t>
            </a:r>
            <a:r>
              <a:rPr dirty="0" sz="1400" spc="-5" b="1">
                <a:latin typeface="Times New Roman"/>
                <a:cs typeface="Times New Roman"/>
              </a:rPr>
              <a:t>than </a:t>
            </a:r>
            <a:r>
              <a:rPr dirty="0" sz="1400" b="1">
                <a:latin typeface="Times New Roman"/>
                <a:cs typeface="Times New Roman"/>
              </a:rPr>
              <a:t>MRI </a:t>
            </a:r>
            <a:r>
              <a:rPr dirty="0" sz="1400" spc="-10" b="1">
                <a:latin typeface="Wingdings"/>
                <a:cs typeface="Wingdings"/>
              </a:rPr>
              <a:t>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better </a:t>
            </a:r>
            <a:r>
              <a:rPr dirty="0" sz="1400" spc="-20" b="1">
                <a:latin typeface="Times New Roman"/>
                <a:cs typeface="Times New Roman"/>
              </a:rPr>
              <a:t>bone </a:t>
            </a:r>
            <a:r>
              <a:rPr dirty="0" sz="1400" spc="-5" b="1">
                <a:latin typeface="Times New Roman"/>
                <a:cs typeface="Times New Roman"/>
              </a:rPr>
              <a:t>delineation </a:t>
            </a:r>
            <a:r>
              <a:rPr dirty="0" sz="900" i="1">
                <a:latin typeface="Times New Roman"/>
                <a:cs typeface="Times New Roman"/>
              </a:rPr>
              <a:t>(Calc , erosions </a:t>
            </a:r>
            <a:r>
              <a:rPr dirty="0" sz="900" spc="5" i="1">
                <a:latin typeface="Times New Roman"/>
                <a:cs typeface="Times New Roman"/>
              </a:rPr>
              <a:t>&amp;</a:t>
            </a:r>
            <a:r>
              <a:rPr dirty="0" sz="900" spc="175" i="1">
                <a:latin typeface="Times New Roman"/>
                <a:cs typeface="Times New Roman"/>
              </a:rPr>
              <a:t> </a:t>
            </a:r>
            <a:r>
              <a:rPr dirty="0" sz="900" spc="-5" i="1">
                <a:latin typeface="Times New Roman"/>
                <a:cs typeface="Times New Roman"/>
              </a:rPr>
              <a:t>Hyperosteosis)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9840" y="7045705"/>
            <a:ext cx="1722755" cy="20447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Anatomic</a:t>
            </a:r>
            <a:r>
              <a:rPr dirty="0" sz="1400" spc="-2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Relations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24760" y="3935857"/>
          <a:ext cx="5031105" cy="51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269"/>
                <a:gridCol w="1506220"/>
                <a:gridCol w="1115694"/>
                <a:gridCol w="1509395"/>
              </a:tblGrid>
              <a:tr h="210692">
                <a:tc rowSpan="2">
                  <a:txBody>
                    <a:bodyPr/>
                    <a:lstStyle/>
                    <a:p>
                      <a:pPr marL="69850">
                        <a:lnSpc>
                          <a:spcPts val="160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FAT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6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Arteries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6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Veins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6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Nerves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29870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9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-Ascending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pharyngeal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65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-Internal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maxillary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10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-Pharyngeal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veins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10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-branches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Mandibuar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631190" y="1307464"/>
            <a:ext cx="2212340" cy="2021205"/>
          </a:xfrm>
          <a:custGeom>
            <a:avLst/>
            <a:gdLst/>
            <a:ahLst/>
            <a:cxnLst/>
            <a:rect l="l" t="t" r="r" b="b"/>
            <a:pathLst>
              <a:path w="2212340" h="2021204">
                <a:moveTo>
                  <a:pt x="0" y="2021204"/>
                </a:moveTo>
                <a:lnTo>
                  <a:pt x="2212340" y="2021204"/>
                </a:lnTo>
                <a:lnTo>
                  <a:pt x="2212340" y="0"/>
                </a:lnTo>
                <a:lnTo>
                  <a:pt x="0" y="0"/>
                </a:lnTo>
                <a:lnTo>
                  <a:pt x="0" y="20212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8472" y="1359407"/>
            <a:ext cx="2017776" cy="1824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02225" y="1967864"/>
            <a:ext cx="1828800" cy="1554480"/>
          </a:xfrm>
          <a:custGeom>
            <a:avLst/>
            <a:gdLst/>
            <a:ahLst/>
            <a:cxnLst/>
            <a:rect l="l" t="t" r="r" b="b"/>
            <a:pathLst>
              <a:path w="1828800" h="1554479">
                <a:moveTo>
                  <a:pt x="0" y="1554479"/>
                </a:moveTo>
                <a:lnTo>
                  <a:pt x="1828800" y="1554479"/>
                </a:lnTo>
                <a:lnTo>
                  <a:pt x="1828800" y="0"/>
                </a:lnTo>
                <a:lnTo>
                  <a:pt x="0" y="0"/>
                </a:lnTo>
                <a:lnTo>
                  <a:pt x="0" y="155447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99888" y="2018664"/>
            <a:ext cx="1633346" cy="1450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8350" y="5506719"/>
            <a:ext cx="2395220" cy="1508760"/>
          </a:xfrm>
          <a:custGeom>
            <a:avLst/>
            <a:gdLst/>
            <a:ahLst/>
            <a:cxnLst/>
            <a:rect l="l" t="t" r="r" b="b"/>
            <a:pathLst>
              <a:path w="2395220" h="1508759">
                <a:moveTo>
                  <a:pt x="0" y="1508760"/>
                </a:moveTo>
                <a:lnTo>
                  <a:pt x="2395220" y="1508760"/>
                </a:lnTo>
                <a:lnTo>
                  <a:pt x="2395220" y="0"/>
                </a:lnTo>
                <a:lnTo>
                  <a:pt x="0" y="0"/>
                </a:lnTo>
                <a:lnTo>
                  <a:pt x="0" y="15087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5632" y="5557519"/>
            <a:ext cx="2195068" cy="1401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27704" y="5506719"/>
            <a:ext cx="1957070" cy="1508760"/>
          </a:xfrm>
          <a:custGeom>
            <a:avLst/>
            <a:gdLst/>
            <a:ahLst/>
            <a:cxnLst/>
            <a:rect l="l" t="t" r="r" b="b"/>
            <a:pathLst>
              <a:path w="1957070" h="1508759">
                <a:moveTo>
                  <a:pt x="0" y="1508760"/>
                </a:moveTo>
                <a:lnTo>
                  <a:pt x="1957070" y="1508760"/>
                </a:lnTo>
                <a:lnTo>
                  <a:pt x="1957070" y="0"/>
                </a:lnTo>
                <a:lnTo>
                  <a:pt x="0" y="0"/>
                </a:lnTo>
                <a:lnTo>
                  <a:pt x="0" y="15087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25367" y="5557519"/>
            <a:ext cx="1756537" cy="1407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30495" y="5506719"/>
            <a:ext cx="1791970" cy="1508760"/>
          </a:xfrm>
          <a:custGeom>
            <a:avLst/>
            <a:gdLst/>
            <a:ahLst/>
            <a:cxnLst/>
            <a:rect l="l" t="t" r="r" b="b"/>
            <a:pathLst>
              <a:path w="1791970" h="1508759">
                <a:moveTo>
                  <a:pt x="0" y="1508760"/>
                </a:moveTo>
                <a:lnTo>
                  <a:pt x="1791970" y="1508760"/>
                </a:lnTo>
                <a:lnTo>
                  <a:pt x="1791970" y="0"/>
                </a:lnTo>
                <a:lnTo>
                  <a:pt x="0" y="0"/>
                </a:lnTo>
                <a:lnTo>
                  <a:pt x="0" y="15087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27903" y="5557519"/>
            <a:ext cx="1597152" cy="140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8350" y="7329804"/>
            <a:ext cx="3236595" cy="2483485"/>
          </a:xfrm>
          <a:custGeom>
            <a:avLst/>
            <a:gdLst/>
            <a:ahLst/>
            <a:cxnLst/>
            <a:rect l="l" t="t" r="r" b="b"/>
            <a:pathLst>
              <a:path w="3236595" h="2483484">
                <a:moveTo>
                  <a:pt x="0" y="2483485"/>
                </a:moveTo>
                <a:lnTo>
                  <a:pt x="3236595" y="2483485"/>
                </a:lnTo>
                <a:lnTo>
                  <a:pt x="3236595" y="0"/>
                </a:lnTo>
                <a:lnTo>
                  <a:pt x="0" y="0"/>
                </a:lnTo>
                <a:lnTo>
                  <a:pt x="0" y="24834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5632" y="7380617"/>
            <a:ext cx="3039618" cy="2357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05275" y="7087869"/>
            <a:ext cx="2825750" cy="2725420"/>
          </a:xfrm>
          <a:custGeom>
            <a:avLst/>
            <a:gdLst/>
            <a:ahLst/>
            <a:cxnLst/>
            <a:rect l="l" t="t" r="r" b="b"/>
            <a:pathLst>
              <a:path w="2825750" h="2725420">
                <a:moveTo>
                  <a:pt x="0" y="2725419"/>
                </a:moveTo>
                <a:lnTo>
                  <a:pt x="2825750" y="2725419"/>
                </a:lnTo>
                <a:lnTo>
                  <a:pt x="2825750" y="0"/>
                </a:lnTo>
                <a:lnTo>
                  <a:pt x="0" y="0"/>
                </a:lnTo>
                <a:lnTo>
                  <a:pt x="0" y="27254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10037" y="7112253"/>
            <a:ext cx="2816225" cy="2326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725805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Wingdings"/>
                <a:cs typeface="Wingdings"/>
              </a:rPr>
              <a:t>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Clinical</a:t>
            </a:r>
            <a:r>
              <a:rPr dirty="0" sz="1400" spc="-1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Aspect: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155"/>
              </a:spcBef>
            </a:pPr>
            <a:r>
              <a:rPr dirty="0" sz="1400" spc="-5">
                <a:latin typeface="Times New Roman"/>
                <a:cs typeface="Times New Roman"/>
              </a:rPr>
              <a:t>-Difficult to be evaluated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clinically</a:t>
            </a:r>
            <a:endParaRPr sz="14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1175"/>
              </a:spcBef>
            </a:pPr>
            <a:r>
              <a:rPr dirty="0" sz="1400" spc="-10">
                <a:latin typeface="Times New Roman"/>
                <a:cs typeface="Times New Roman"/>
              </a:rPr>
              <a:t>-</a:t>
            </a:r>
            <a:r>
              <a:rPr dirty="0" sz="1400" spc="-10" b="1" i="1">
                <a:latin typeface="Times New Roman"/>
                <a:cs typeface="Times New Roman"/>
              </a:rPr>
              <a:t>Presenting</a:t>
            </a:r>
            <a:r>
              <a:rPr dirty="0" sz="1400" b="1" i="1">
                <a:latin typeface="Times New Roman"/>
                <a:cs typeface="Times New Roman"/>
              </a:rPr>
              <a:t> Symptoms</a:t>
            </a:r>
            <a:r>
              <a:rPr dirty="0" sz="140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1180"/>
              </a:spcBef>
            </a:pPr>
            <a:r>
              <a:rPr dirty="0" sz="1400" spc="-5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Sore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Throat</a:t>
            </a:r>
            <a:endParaRPr sz="14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910"/>
              </a:spcBef>
            </a:pPr>
            <a:r>
              <a:rPr dirty="0" sz="1400" spc="-5">
                <a:latin typeface="Times New Roman"/>
                <a:cs typeface="Times New Roman"/>
              </a:rPr>
              <a:t>-Dyspahgia</a:t>
            </a:r>
            <a:endParaRPr sz="14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940"/>
              </a:spcBef>
            </a:pPr>
            <a:r>
              <a:rPr dirty="0" sz="1400" spc="-10">
                <a:latin typeface="Times New Roman"/>
                <a:cs typeface="Times New Roman"/>
              </a:rPr>
              <a:t>-Voice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change</a:t>
            </a:r>
            <a:endParaRPr sz="1400">
              <a:latin typeface="Times New Roman"/>
              <a:cs typeface="Times New Roman"/>
            </a:endParaRPr>
          </a:p>
          <a:p>
            <a:pPr marL="597535">
              <a:lnSpc>
                <a:spcPct val="100000"/>
              </a:lnSpc>
              <a:spcBef>
                <a:spcPts val="1005"/>
              </a:spcBef>
            </a:pPr>
            <a:r>
              <a:rPr dirty="0" sz="1400" spc="-10">
                <a:latin typeface="Times New Roman"/>
                <a:cs typeface="Times New Roman"/>
              </a:rPr>
              <a:t>-Post. Mandibular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Mass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6000" y="5481827"/>
            <a:ext cx="6339205" cy="30226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014"/>
              </a:lnSpc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OROPHARYNX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3627" y="914399"/>
            <a:ext cx="5413375" cy="440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1665" y="5916294"/>
            <a:ext cx="2231390" cy="1655445"/>
          </a:xfrm>
          <a:custGeom>
            <a:avLst/>
            <a:gdLst/>
            <a:ahLst/>
            <a:cxnLst/>
            <a:rect l="l" t="t" r="r" b="b"/>
            <a:pathLst>
              <a:path w="2231390" h="1655445">
                <a:moveTo>
                  <a:pt x="0" y="1655445"/>
                </a:moveTo>
                <a:lnTo>
                  <a:pt x="2231390" y="1655445"/>
                </a:lnTo>
                <a:lnTo>
                  <a:pt x="2231390" y="0"/>
                </a:lnTo>
                <a:lnTo>
                  <a:pt x="0" y="0"/>
                </a:lnTo>
                <a:lnTo>
                  <a:pt x="0" y="1655445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9327" y="5968364"/>
            <a:ext cx="2035937" cy="1545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0504" y="6720840"/>
            <a:ext cx="2368550" cy="2011680"/>
          </a:xfrm>
          <a:custGeom>
            <a:avLst/>
            <a:gdLst/>
            <a:ahLst/>
            <a:cxnLst/>
            <a:rect l="l" t="t" r="r" b="b"/>
            <a:pathLst>
              <a:path w="2368550" h="2011679">
                <a:moveTo>
                  <a:pt x="0" y="2011680"/>
                </a:moveTo>
                <a:lnTo>
                  <a:pt x="2368549" y="2011680"/>
                </a:lnTo>
                <a:lnTo>
                  <a:pt x="2368549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0504" y="6720840"/>
            <a:ext cx="2368550" cy="2011680"/>
          </a:xfrm>
          <a:custGeom>
            <a:avLst/>
            <a:gdLst/>
            <a:ahLst/>
            <a:cxnLst/>
            <a:rect l="l" t="t" r="r" b="b"/>
            <a:pathLst>
              <a:path w="2368550" h="2011679">
                <a:moveTo>
                  <a:pt x="0" y="2011680"/>
                </a:moveTo>
                <a:lnTo>
                  <a:pt x="2368549" y="2011680"/>
                </a:lnTo>
                <a:lnTo>
                  <a:pt x="2368549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09570" y="6772655"/>
            <a:ext cx="2131822" cy="1902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62910" y="5824854"/>
            <a:ext cx="3949700" cy="795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370"/>
              </a:spcBef>
              <a:tabLst>
                <a:tab pos="2729230" algn="l"/>
              </a:tabLst>
            </a:pPr>
            <a:r>
              <a:rPr dirty="0" sz="1100">
                <a:latin typeface="Wingdings"/>
                <a:cs typeface="Wingdings"/>
              </a:rPr>
              <a:t></a:t>
            </a:r>
            <a:r>
              <a:rPr dirty="0" sz="1100">
                <a:latin typeface="Times New Roman"/>
                <a:cs typeface="Times New Roman"/>
              </a:rPr>
              <a:t>   </a:t>
            </a:r>
            <a:r>
              <a:rPr dirty="0" sz="1200" spc="-5" b="1">
                <a:latin typeface="Calibri"/>
                <a:cs typeface="Calibri"/>
              </a:rPr>
              <a:t>Pathologies </a:t>
            </a:r>
            <a:r>
              <a:rPr dirty="0" sz="1200" b="1">
                <a:latin typeface="Calibri"/>
                <a:cs typeface="Calibri"/>
              </a:rPr>
              <a:t>:   </a:t>
            </a:r>
            <a:r>
              <a:rPr dirty="0" sz="1100">
                <a:latin typeface="Calibri"/>
                <a:cs typeface="Calibri"/>
              </a:rPr>
              <a:t>- Tonsillitis  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Adenoids	-Orophar.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Cancer</a:t>
            </a:r>
            <a:endParaRPr sz="11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245"/>
              </a:spcBef>
            </a:pPr>
            <a:r>
              <a:rPr dirty="0" sz="1100">
                <a:latin typeface="Wingdings"/>
                <a:cs typeface="Wingdings"/>
              </a:rPr>
              <a:t></a:t>
            </a:r>
            <a:endParaRPr sz="11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2952" y="914653"/>
            <a:ext cx="6339205" cy="25019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70"/>
              </a:lnSpc>
            </a:pPr>
            <a:r>
              <a:rPr dirty="0" sz="1400" spc="-10" b="1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4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Times New Roman"/>
                <a:cs typeface="Times New Roman"/>
              </a:rPr>
              <a:t>Tonsillitis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952" y="3829253"/>
            <a:ext cx="6339205" cy="2508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670"/>
              </a:lnSpc>
            </a:pPr>
            <a:r>
              <a:rPr dirty="0" sz="1400" spc="-10" b="1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Times New Roman"/>
                <a:cs typeface="Times New Roman"/>
              </a:rPr>
              <a:t>Lymphoid Hyperplasia</a:t>
            </a:r>
            <a:r>
              <a:rPr dirty="0" sz="15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r>
              <a:rPr dirty="0" sz="1500" spc="-5" b="1" i="1">
                <a:solidFill>
                  <a:srgbClr val="FFFFFF"/>
                </a:solidFill>
                <a:latin typeface="Times New Roman"/>
                <a:cs typeface="Times New Roman"/>
              </a:rPr>
              <a:t>Adenoids</a:t>
            </a:r>
            <a:r>
              <a:rPr dirty="0" sz="1500" spc="-5" b="1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338" y="6743953"/>
            <a:ext cx="6327775" cy="28384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27305">
              <a:lnSpc>
                <a:spcPts val="1785"/>
              </a:lnSpc>
            </a:pPr>
            <a:r>
              <a:rPr dirty="0" sz="1400" spc="-10" b="1">
                <a:solidFill>
                  <a:srgbClr val="FFFFFF"/>
                </a:solidFill>
                <a:latin typeface="Wingdings"/>
                <a:cs typeface="Wingdings"/>
              </a:rPr>
              <a:t>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Oro-pharyngeal</a:t>
            </a:r>
            <a:r>
              <a:rPr dirty="0" sz="16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Carcinoma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3725" y="1243329"/>
            <a:ext cx="4014470" cy="2139950"/>
          </a:xfrm>
          <a:custGeom>
            <a:avLst/>
            <a:gdLst/>
            <a:ahLst/>
            <a:cxnLst/>
            <a:rect l="l" t="t" r="r" b="b"/>
            <a:pathLst>
              <a:path w="4014470" h="2139950">
                <a:moveTo>
                  <a:pt x="0" y="2139950"/>
                </a:moveTo>
                <a:lnTo>
                  <a:pt x="4014470" y="2139950"/>
                </a:lnTo>
                <a:lnTo>
                  <a:pt x="4014470" y="0"/>
                </a:lnTo>
                <a:lnTo>
                  <a:pt x="0" y="0"/>
                </a:lnTo>
                <a:lnTo>
                  <a:pt x="0" y="2139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8848" y="1295399"/>
            <a:ext cx="3820922" cy="203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10784" y="1243329"/>
            <a:ext cx="1920239" cy="2139950"/>
          </a:xfrm>
          <a:custGeom>
            <a:avLst/>
            <a:gdLst/>
            <a:ahLst/>
            <a:cxnLst/>
            <a:rect l="l" t="t" r="r" b="b"/>
            <a:pathLst>
              <a:path w="1920240" h="2139950">
                <a:moveTo>
                  <a:pt x="0" y="2139950"/>
                </a:moveTo>
                <a:lnTo>
                  <a:pt x="1920239" y="2139950"/>
                </a:lnTo>
                <a:lnTo>
                  <a:pt x="1920239" y="0"/>
                </a:lnTo>
                <a:lnTo>
                  <a:pt x="0" y="0"/>
                </a:lnTo>
                <a:lnTo>
                  <a:pt x="0" y="2139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08447" y="1295399"/>
            <a:ext cx="1725168" cy="203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3725" y="4453254"/>
            <a:ext cx="4014470" cy="2066925"/>
          </a:xfrm>
          <a:custGeom>
            <a:avLst/>
            <a:gdLst/>
            <a:ahLst/>
            <a:cxnLst/>
            <a:rect l="l" t="t" r="r" b="b"/>
            <a:pathLst>
              <a:path w="4014470" h="2066925">
                <a:moveTo>
                  <a:pt x="0" y="2066925"/>
                </a:moveTo>
                <a:lnTo>
                  <a:pt x="4014470" y="2066925"/>
                </a:lnTo>
                <a:lnTo>
                  <a:pt x="4014470" y="0"/>
                </a:lnTo>
                <a:lnTo>
                  <a:pt x="0" y="0"/>
                </a:lnTo>
                <a:lnTo>
                  <a:pt x="0" y="2066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8848" y="4504943"/>
            <a:ext cx="3816477" cy="1910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12314" y="4169409"/>
            <a:ext cx="4745355" cy="365760"/>
          </a:xfrm>
          <a:custGeom>
            <a:avLst/>
            <a:gdLst/>
            <a:ahLst/>
            <a:cxnLst/>
            <a:rect l="l" t="t" r="r" b="b"/>
            <a:pathLst>
              <a:path w="4745355" h="365760">
                <a:moveTo>
                  <a:pt x="0" y="365760"/>
                </a:moveTo>
                <a:lnTo>
                  <a:pt x="4745354" y="365760"/>
                </a:lnTo>
                <a:lnTo>
                  <a:pt x="4745354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12314" y="4169409"/>
            <a:ext cx="4745355" cy="365760"/>
          </a:xfrm>
          <a:custGeom>
            <a:avLst/>
            <a:gdLst/>
            <a:ahLst/>
            <a:cxnLst/>
            <a:rect l="l" t="t" r="r" b="b"/>
            <a:pathLst>
              <a:path w="4745355" h="365760">
                <a:moveTo>
                  <a:pt x="0" y="365760"/>
                </a:moveTo>
                <a:lnTo>
                  <a:pt x="4745354" y="365760"/>
                </a:lnTo>
                <a:lnTo>
                  <a:pt x="4745354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12700">
            <a:solidFill>
              <a:srgbClr val="C0504D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91892" y="4194809"/>
            <a:ext cx="43929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" b="1" i="1">
                <a:latin typeface="Times New Roman"/>
                <a:cs typeface="Times New Roman"/>
              </a:rPr>
              <a:t>Confirmed by presence of Fat </a:t>
            </a:r>
            <a:r>
              <a:rPr dirty="0" sz="1400" spc="-10" b="1" i="1">
                <a:latin typeface="Times New Roman"/>
                <a:cs typeface="Times New Roman"/>
              </a:rPr>
              <a:t>Lines </a:t>
            </a:r>
            <a:r>
              <a:rPr dirty="0" sz="1400" spc="-5" b="1" i="1">
                <a:latin typeface="Times New Roman"/>
                <a:cs typeface="Times New Roman"/>
              </a:rPr>
              <a:t>with in </a:t>
            </a:r>
            <a:r>
              <a:rPr dirty="0" sz="1400" spc="-10" b="1" i="1">
                <a:latin typeface="Times New Roman"/>
                <a:cs typeface="Times New Roman"/>
              </a:rPr>
              <a:t>the </a:t>
            </a:r>
            <a:r>
              <a:rPr dirty="0" sz="1400" spc="-5" b="1" i="1">
                <a:latin typeface="Times New Roman"/>
                <a:cs typeface="Times New Roman"/>
              </a:rPr>
              <a:t>lesion in</a:t>
            </a:r>
            <a:r>
              <a:rPr dirty="0" sz="1400" spc="130" b="1" i="1">
                <a:latin typeface="Times New Roman"/>
                <a:cs typeface="Times New Roman"/>
              </a:rPr>
              <a:t> </a:t>
            </a:r>
            <a:r>
              <a:rPr dirty="0" sz="1400" spc="-15" b="1" i="1">
                <a:latin typeface="Times New Roman"/>
                <a:cs typeface="Times New Roman"/>
              </a:rPr>
              <a:t>T1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39184" y="7031990"/>
            <a:ext cx="3291840" cy="1718945"/>
          </a:xfrm>
          <a:custGeom>
            <a:avLst/>
            <a:gdLst/>
            <a:ahLst/>
            <a:cxnLst/>
            <a:rect l="l" t="t" r="r" b="b"/>
            <a:pathLst>
              <a:path w="3291840" h="1718945">
                <a:moveTo>
                  <a:pt x="0" y="1718945"/>
                </a:moveTo>
                <a:lnTo>
                  <a:pt x="3291840" y="1718945"/>
                </a:lnTo>
                <a:lnTo>
                  <a:pt x="3291840" y="0"/>
                </a:lnTo>
                <a:lnTo>
                  <a:pt x="0" y="0"/>
                </a:lnTo>
                <a:lnTo>
                  <a:pt x="0" y="171894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17365" y="7083552"/>
            <a:ext cx="3016250" cy="1615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3725" y="8092440"/>
            <a:ext cx="3109595" cy="1654810"/>
          </a:xfrm>
          <a:custGeom>
            <a:avLst/>
            <a:gdLst/>
            <a:ahLst/>
            <a:cxnLst/>
            <a:rect l="l" t="t" r="r" b="b"/>
            <a:pathLst>
              <a:path w="3109595" h="1654809">
                <a:moveTo>
                  <a:pt x="0" y="1654810"/>
                </a:moveTo>
                <a:lnTo>
                  <a:pt x="3109595" y="1654810"/>
                </a:lnTo>
                <a:lnTo>
                  <a:pt x="3109595" y="0"/>
                </a:lnTo>
                <a:lnTo>
                  <a:pt x="0" y="0"/>
                </a:lnTo>
                <a:lnTo>
                  <a:pt x="0" y="1654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3725" y="8092440"/>
            <a:ext cx="3109595" cy="1654810"/>
          </a:xfrm>
          <a:custGeom>
            <a:avLst/>
            <a:gdLst/>
            <a:ahLst/>
            <a:cxnLst/>
            <a:rect l="l" t="t" r="r" b="b"/>
            <a:pathLst>
              <a:path w="3109595" h="1654809">
                <a:moveTo>
                  <a:pt x="0" y="1654810"/>
                </a:moveTo>
                <a:lnTo>
                  <a:pt x="3109595" y="1654810"/>
                </a:lnTo>
                <a:lnTo>
                  <a:pt x="3109595" y="0"/>
                </a:lnTo>
                <a:lnTo>
                  <a:pt x="0" y="0"/>
                </a:lnTo>
                <a:lnTo>
                  <a:pt x="0" y="16548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1261" y="8144255"/>
            <a:ext cx="2912872" cy="1545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8088" y="7795894"/>
          <a:ext cx="6452235" cy="160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275"/>
                <a:gridCol w="1573529"/>
                <a:gridCol w="1600835"/>
                <a:gridCol w="1576705"/>
              </a:tblGrid>
              <a:tr h="1594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Deep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lobe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parotid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Glomus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Cystic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Neurofibroma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Neurofibroma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49605" y="7800975"/>
            <a:ext cx="1515745" cy="1337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38704" y="7800975"/>
            <a:ext cx="1324991" cy="138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13504" y="7801102"/>
            <a:ext cx="1370838" cy="1392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27751" y="7801102"/>
            <a:ext cx="1188593" cy="1381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58289" y="1689734"/>
            <a:ext cx="4636135" cy="365760"/>
          </a:xfrm>
          <a:custGeom>
            <a:avLst/>
            <a:gdLst/>
            <a:ahLst/>
            <a:cxnLst/>
            <a:rect l="l" t="t" r="r" b="b"/>
            <a:pathLst>
              <a:path w="4636135" h="365760">
                <a:moveTo>
                  <a:pt x="0" y="365759"/>
                </a:moveTo>
                <a:lnTo>
                  <a:pt x="4636135" y="365759"/>
                </a:lnTo>
                <a:lnTo>
                  <a:pt x="4636135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7E7E7E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5589" y="1664334"/>
            <a:ext cx="4636135" cy="365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45589" y="1664334"/>
            <a:ext cx="4636135" cy="365760"/>
          </a:xfrm>
          <a:prstGeom prst="rect">
            <a:avLst/>
          </a:prstGeom>
          <a:ln w="12700">
            <a:solidFill>
              <a:srgbClr val="666666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dirty="0" sz="1400" spc="-5" b="1">
                <a:latin typeface="Calibri"/>
                <a:cs typeface="Calibri"/>
              </a:rPr>
              <a:t>Look For </a:t>
            </a:r>
            <a:r>
              <a:rPr dirty="0" sz="1400" spc="-10" b="1">
                <a:latin typeface="Calibri"/>
                <a:cs typeface="Calibri"/>
              </a:rPr>
              <a:t>Direction of </a:t>
            </a:r>
            <a:r>
              <a:rPr dirty="0" sz="1400" spc="-5" b="1">
                <a:latin typeface="Calibri"/>
                <a:cs typeface="Calibri"/>
              </a:rPr>
              <a:t>Fat displacement to Assess </a:t>
            </a:r>
            <a:r>
              <a:rPr dirty="0" sz="1400" b="1">
                <a:latin typeface="Calibri"/>
                <a:cs typeface="Calibri"/>
              </a:rPr>
              <a:t>source</a:t>
            </a:r>
            <a:r>
              <a:rPr dirty="0" sz="1400" spc="1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834" y="895984"/>
            <a:ext cx="6383655" cy="652780"/>
          </a:xfrm>
          <a:prstGeom prst="rect">
            <a:avLst/>
          </a:prstGeom>
          <a:ln w="12700">
            <a:solidFill>
              <a:srgbClr val="C0504D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450"/>
              </a:spcBef>
            </a:pPr>
            <a:r>
              <a:rPr dirty="0" sz="1350" spc="-25" b="1" i="1">
                <a:latin typeface="Arial"/>
                <a:cs typeface="Arial"/>
              </a:rPr>
              <a:t>* </a:t>
            </a:r>
            <a:r>
              <a:rPr dirty="0" sz="1300" spc="-10" b="1" i="1">
                <a:latin typeface="Calibri"/>
                <a:cs typeface="Calibri"/>
              </a:rPr>
              <a:t>ttt </a:t>
            </a:r>
            <a:r>
              <a:rPr dirty="0" sz="1300" spc="-5" b="1" i="1">
                <a:latin typeface="Calibri"/>
                <a:cs typeface="Calibri"/>
              </a:rPr>
              <a:t>Radiation </a:t>
            </a:r>
            <a:r>
              <a:rPr dirty="0" sz="1350" spc="-55" b="1" i="1">
                <a:latin typeface="Wingdings"/>
                <a:cs typeface="Wingdings"/>
              </a:rPr>
              <a:t></a:t>
            </a:r>
            <a:r>
              <a:rPr dirty="0" sz="1350" spc="-55" b="1" i="1">
                <a:latin typeface="Times New Roman"/>
                <a:cs typeface="Times New Roman"/>
              </a:rPr>
              <a:t> </a:t>
            </a:r>
            <a:r>
              <a:rPr dirty="0" sz="1250" spc="-35" b="1" i="1">
                <a:latin typeface="Algerian"/>
                <a:cs typeface="Algerian"/>
              </a:rPr>
              <a:t>Naso-pharyngeal </a:t>
            </a:r>
            <a:r>
              <a:rPr dirty="0" sz="1350" spc="-35" b="1" i="1">
                <a:solidFill>
                  <a:srgbClr val="622322"/>
                </a:solidFill>
                <a:latin typeface="Algerian"/>
                <a:cs typeface="Algerian"/>
              </a:rPr>
              <a:t>(carcinoma) </a:t>
            </a:r>
            <a:r>
              <a:rPr dirty="0" sz="1250" spc="-35" b="1" i="1">
                <a:latin typeface="Algerian"/>
                <a:cs typeface="Algerian"/>
              </a:rPr>
              <a:t>Oro-pharynfeal </a:t>
            </a:r>
            <a:r>
              <a:rPr dirty="0" sz="1350" spc="-55" b="1" i="1">
                <a:latin typeface="Wingdings"/>
                <a:cs typeface="Wingdings"/>
              </a:rPr>
              <a:t></a:t>
            </a:r>
            <a:r>
              <a:rPr dirty="0" sz="1350" spc="-55" b="1" i="1">
                <a:latin typeface="Times New Roman"/>
                <a:cs typeface="Times New Roman"/>
              </a:rPr>
              <a:t> </a:t>
            </a:r>
            <a:r>
              <a:rPr dirty="0" sz="1300" b="1" i="1">
                <a:latin typeface="Calibri"/>
                <a:cs typeface="Calibri"/>
              </a:rPr>
              <a:t>ttt</a:t>
            </a:r>
            <a:r>
              <a:rPr dirty="0" sz="1300" spc="220" b="1" i="1">
                <a:latin typeface="Calibri"/>
                <a:cs typeface="Calibri"/>
              </a:rPr>
              <a:t> </a:t>
            </a:r>
            <a:r>
              <a:rPr dirty="0" sz="1300" spc="-10" b="1" i="1">
                <a:latin typeface="Calibri"/>
                <a:cs typeface="Calibri"/>
              </a:rPr>
              <a:t>surgical</a:t>
            </a:r>
            <a:endParaRPr sz="1300">
              <a:latin typeface="Calibri"/>
              <a:cs typeface="Calibri"/>
            </a:endParaRPr>
          </a:p>
          <a:p>
            <a:pPr marL="720090">
              <a:lnSpc>
                <a:spcPct val="100000"/>
              </a:lnSpc>
              <a:spcBef>
                <a:spcPts val="975"/>
              </a:spcBef>
            </a:pPr>
            <a:r>
              <a:rPr dirty="0" sz="1350" spc="-35" b="1" i="1">
                <a:latin typeface="Arial"/>
                <a:cs typeface="Arial"/>
              </a:rPr>
              <a:t>= </a:t>
            </a:r>
            <a:r>
              <a:rPr dirty="0" sz="1300" spc="-5" b="1" i="1">
                <a:latin typeface="Calibri"/>
                <a:cs typeface="Calibri"/>
              </a:rPr>
              <a:t>Differentiation </a:t>
            </a:r>
            <a:r>
              <a:rPr dirty="0" sz="1300" spc="-10" b="1" i="1">
                <a:latin typeface="Calibri"/>
                <a:cs typeface="Calibri"/>
              </a:rPr>
              <a:t>of </a:t>
            </a:r>
            <a:r>
              <a:rPr dirty="0" sz="1300" b="1" i="1">
                <a:latin typeface="Calibri"/>
                <a:cs typeface="Calibri"/>
              </a:rPr>
              <a:t>both types </a:t>
            </a:r>
            <a:r>
              <a:rPr dirty="0" sz="1300" spc="-5" b="1" i="1">
                <a:latin typeface="Calibri"/>
                <a:cs typeface="Calibri"/>
              </a:rPr>
              <a:t>mainly </a:t>
            </a:r>
            <a:r>
              <a:rPr dirty="0" sz="1300" b="1" i="1">
                <a:latin typeface="Calibri"/>
                <a:cs typeface="Calibri"/>
              </a:rPr>
              <a:t>by </a:t>
            </a:r>
            <a:r>
              <a:rPr dirty="0" sz="1300" spc="-10" b="1" i="1">
                <a:latin typeface="Calibri"/>
                <a:cs typeface="Calibri"/>
              </a:rPr>
              <a:t>site of </a:t>
            </a:r>
            <a:r>
              <a:rPr dirty="0" sz="1300" spc="-5" b="1" i="1">
                <a:latin typeface="Calibri"/>
                <a:cs typeface="Calibri"/>
              </a:rPr>
              <a:t>main </a:t>
            </a:r>
            <a:r>
              <a:rPr dirty="0" sz="1300" b="1" i="1">
                <a:latin typeface="Calibri"/>
                <a:cs typeface="Calibri"/>
              </a:rPr>
              <a:t>bulk of </a:t>
            </a:r>
            <a:r>
              <a:rPr dirty="0" sz="1300" spc="-10" b="1" i="1">
                <a:latin typeface="Calibri"/>
                <a:cs typeface="Calibri"/>
              </a:rPr>
              <a:t>the</a:t>
            </a:r>
            <a:r>
              <a:rPr dirty="0" sz="1300" spc="-185" b="1" i="1">
                <a:latin typeface="Calibri"/>
                <a:cs typeface="Calibri"/>
              </a:rPr>
              <a:t> </a:t>
            </a:r>
            <a:r>
              <a:rPr dirty="0" sz="1300" spc="-5" b="1" i="1">
                <a:latin typeface="Calibri"/>
                <a:cs typeface="Calibri"/>
              </a:rPr>
              <a:t>lesion</a:t>
            </a:r>
            <a:r>
              <a:rPr dirty="0" sz="1350" spc="-5" b="1" i="1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24325" y="2157729"/>
            <a:ext cx="2249170" cy="2075814"/>
          </a:xfrm>
          <a:custGeom>
            <a:avLst/>
            <a:gdLst/>
            <a:ahLst/>
            <a:cxnLst/>
            <a:rect l="l" t="t" r="r" b="b"/>
            <a:pathLst>
              <a:path w="2249170" h="2075814">
                <a:moveTo>
                  <a:pt x="0" y="2075814"/>
                </a:moveTo>
                <a:lnTo>
                  <a:pt x="2249170" y="2075814"/>
                </a:lnTo>
                <a:lnTo>
                  <a:pt x="2249170" y="0"/>
                </a:lnTo>
                <a:lnTo>
                  <a:pt x="0" y="0"/>
                </a:lnTo>
                <a:lnTo>
                  <a:pt x="0" y="20758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9259" y="2211196"/>
            <a:ext cx="2029333" cy="19706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43070" y="2030094"/>
            <a:ext cx="0" cy="1197610"/>
          </a:xfrm>
          <a:custGeom>
            <a:avLst/>
            <a:gdLst/>
            <a:ahLst/>
            <a:cxnLst/>
            <a:rect l="l" t="t" r="r" b="b"/>
            <a:pathLst>
              <a:path w="0" h="1197610">
                <a:moveTo>
                  <a:pt x="0" y="1197610"/>
                </a:moveTo>
                <a:lnTo>
                  <a:pt x="0" y="0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61815" y="4114799"/>
            <a:ext cx="1819910" cy="247015"/>
          </a:xfrm>
          <a:custGeom>
            <a:avLst/>
            <a:gdLst/>
            <a:ahLst/>
            <a:cxnLst/>
            <a:rect l="l" t="t" r="r" b="b"/>
            <a:pathLst>
              <a:path w="1819910" h="247014">
                <a:moveTo>
                  <a:pt x="0" y="247015"/>
                </a:moveTo>
                <a:lnTo>
                  <a:pt x="1819910" y="247015"/>
                </a:lnTo>
                <a:lnTo>
                  <a:pt x="1819910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61815" y="4114799"/>
            <a:ext cx="1819910" cy="247015"/>
          </a:xfrm>
          <a:custGeom>
            <a:avLst/>
            <a:gdLst/>
            <a:ahLst/>
            <a:cxnLst/>
            <a:rect l="l" t="t" r="r" b="b"/>
            <a:pathLst>
              <a:path w="1819910" h="247014">
                <a:moveTo>
                  <a:pt x="0" y="247015"/>
                </a:moveTo>
                <a:lnTo>
                  <a:pt x="1819910" y="247015"/>
                </a:lnTo>
                <a:lnTo>
                  <a:pt x="1819910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361815" y="4233544"/>
            <a:ext cx="1819910" cy="151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17804">
              <a:lnSpc>
                <a:spcPts val="760"/>
              </a:lnSpc>
            </a:pPr>
            <a:r>
              <a:rPr dirty="0" sz="1100">
                <a:latin typeface="Calibri"/>
                <a:cs typeface="Calibri"/>
              </a:rPr>
              <a:t>Adenoid </a:t>
            </a:r>
            <a:r>
              <a:rPr dirty="0" sz="1100" spc="-5">
                <a:latin typeface="Calibri"/>
                <a:cs typeface="Calibri"/>
              </a:rPr>
              <a:t>Cystic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Carcinoma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3225" y="2157729"/>
            <a:ext cx="2221865" cy="2075814"/>
          </a:xfrm>
          <a:custGeom>
            <a:avLst/>
            <a:gdLst/>
            <a:ahLst/>
            <a:cxnLst/>
            <a:rect l="l" t="t" r="r" b="b"/>
            <a:pathLst>
              <a:path w="2221865" h="2075814">
                <a:moveTo>
                  <a:pt x="0" y="2075814"/>
                </a:moveTo>
                <a:lnTo>
                  <a:pt x="2221865" y="2075814"/>
                </a:lnTo>
                <a:lnTo>
                  <a:pt x="2221865" y="0"/>
                </a:lnTo>
                <a:lnTo>
                  <a:pt x="0" y="0"/>
                </a:lnTo>
                <a:lnTo>
                  <a:pt x="0" y="20758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0888" y="2209799"/>
            <a:ext cx="2020189" cy="1971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74189" y="2030094"/>
            <a:ext cx="0" cy="1258570"/>
          </a:xfrm>
          <a:custGeom>
            <a:avLst/>
            <a:gdLst/>
            <a:ahLst/>
            <a:cxnLst/>
            <a:rect l="l" t="t" r="r" b="b"/>
            <a:pathLst>
              <a:path w="0" h="1258570">
                <a:moveTo>
                  <a:pt x="0" y="1258570"/>
                </a:moveTo>
                <a:lnTo>
                  <a:pt x="0" y="0"/>
                </a:lnTo>
              </a:path>
            </a:pathLst>
          </a:custGeom>
          <a:ln w="5715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52929" y="4160519"/>
            <a:ext cx="1819910" cy="247015"/>
          </a:xfrm>
          <a:custGeom>
            <a:avLst/>
            <a:gdLst/>
            <a:ahLst/>
            <a:cxnLst/>
            <a:rect l="l" t="t" r="r" b="b"/>
            <a:pathLst>
              <a:path w="1819910" h="247014">
                <a:moveTo>
                  <a:pt x="0" y="247015"/>
                </a:moveTo>
                <a:lnTo>
                  <a:pt x="1819910" y="247015"/>
                </a:lnTo>
                <a:lnTo>
                  <a:pt x="1819910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52929" y="4160519"/>
            <a:ext cx="1819910" cy="247015"/>
          </a:xfrm>
          <a:custGeom>
            <a:avLst/>
            <a:gdLst/>
            <a:ahLst/>
            <a:cxnLst/>
            <a:rect l="l" t="t" r="r" b="b"/>
            <a:pathLst>
              <a:path w="1819910" h="247014">
                <a:moveTo>
                  <a:pt x="0" y="247015"/>
                </a:moveTo>
                <a:lnTo>
                  <a:pt x="1819910" y="247015"/>
                </a:lnTo>
                <a:lnTo>
                  <a:pt x="1819910" y="0"/>
                </a:lnTo>
                <a:lnTo>
                  <a:pt x="0" y="0"/>
                </a:lnTo>
                <a:lnTo>
                  <a:pt x="0" y="2470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52929" y="4233544"/>
            <a:ext cx="1819910" cy="1511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8425">
              <a:lnSpc>
                <a:spcPts val="1120"/>
              </a:lnSpc>
            </a:pPr>
            <a:r>
              <a:rPr dirty="0" sz="1100" spc="-5">
                <a:latin typeface="Calibri"/>
                <a:cs typeface="Calibri"/>
              </a:rPr>
              <a:t>Mucoepidermoid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Carcinoma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0225" y="4965064"/>
            <a:ext cx="2423160" cy="2038985"/>
          </a:xfrm>
          <a:custGeom>
            <a:avLst/>
            <a:gdLst/>
            <a:ahLst/>
            <a:cxnLst/>
            <a:rect l="l" t="t" r="r" b="b"/>
            <a:pathLst>
              <a:path w="2423160" h="2038984">
                <a:moveTo>
                  <a:pt x="0" y="2038985"/>
                </a:moveTo>
                <a:lnTo>
                  <a:pt x="2423160" y="2038985"/>
                </a:lnTo>
                <a:lnTo>
                  <a:pt x="2423160" y="0"/>
                </a:lnTo>
                <a:lnTo>
                  <a:pt x="0" y="0"/>
                </a:lnTo>
                <a:lnTo>
                  <a:pt x="0" y="20389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6750" y="5017007"/>
            <a:ext cx="2186686" cy="1935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0225" y="4617719"/>
            <a:ext cx="4745355" cy="393065"/>
          </a:xfrm>
          <a:custGeom>
            <a:avLst/>
            <a:gdLst/>
            <a:ahLst/>
            <a:cxnLst/>
            <a:rect l="l" t="t" r="r" b="b"/>
            <a:pathLst>
              <a:path w="4745355" h="393064">
                <a:moveTo>
                  <a:pt x="0" y="393064"/>
                </a:moveTo>
                <a:lnTo>
                  <a:pt x="4745355" y="393064"/>
                </a:lnTo>
                <a:lnTo>
                  <a:pt x="4745355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0225" y="4617719"/>
            <a:ext cx="4745355" cy="393065"/>
          </a:xfrm>
          <a:custGeom>
            <a:avLst/>
            <a:gdLst/>
            <a:ahLst/>
            <a:cxnLst/>
            <a:rect l="l" t="t" r="r" b="b"/>
            <a:pathLst>
              <a:path w="4745355" h="393064">
                <a:moveTo>
                  <a:pt x="0" y="393064"/>
                </a:moveTo>
                <a:lnTo>
                  <a:pt x="4745355" y="393064"/>
                </a:lnTo>
                <a:lnTo>
                  <a:pt x="4745355" y="0"/>
                </a:lnTo>
                <a:lnTo>
                  <a:pt x="0" y="0"/>
                </a:lnTo>
                <a:lnTo>
                  <a:pt x="0" y="393064"/>
                </a:lnTo>
                <a:close/>
              </a:path>
            </a:pathLst>
          </a:custGeom>
          <a:ln w="31750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30225" y="4617719"/>
            <a:ext cx="4745355" cy="393065"/>
          </a:xfrm>
          <a:prstGeom prst="rect">
            <a:avLst/>
          </a:prstGeom>
          <a:ln w="31750">
            <a:solidFill>
              <a:srgbClr val="8063A1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385"/>
              </a:spcBef>
            </a:pPr>
            <a:r>
              <a:rPr dirty="0" sz="1400" spc="-10">
                <a:latin typeface="Wingdings"/>
                <a:cs typeface="Wingdings"/>
              </a:rPr>
              <a:t>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Parotid </a:t>
            </a:r>
            <a:r>
              <a:rPr dirty="0" sz="1400" spc="-10" b="1">
                <a:latin typeface="Calibri"/>
                <a:cs typeface="Calibri"/>
              </a:rPr>
              <a:t>Space </a:t>
            </a:r>
            <a:r>
              <a:rPr dirty="0" sz="1400" spc="-5" b="1">
                <a:latin typeface="Calibri"/>
                <a:cs typeface="Calibri"/>
              </a:rPr>
              <a:t>Masses displace styloid Process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Posteriorly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23795" y="7123429"/>
            <a:ext cx="4544695" cy="393065"/>
          </a:xfrm>
          <a:prstGeom prst="rect">
            <a:avLst/>
          </a:prstGeom>
          <a:ln w="31750">
            <a:solidFill>
              <a:srgbClr val="8063A1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385"/>
              </a:spcBef>
            </a:pPr>
            <a:r>
              <a:rPr dirty="0" sz="1400" spc="-10">
                <a:latin typeface="Wingdings"/>
                <a:cs typeface="Wingdings"/>
              </a:rPr>
              <a:t>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Post </a:t>
            </a:r>
            <a:r>
              <a:rPr dirty="0" sz="1400" spc="-5" b="1">
                <a:latin typeface="Calibri"/>
                <a:cs typeface="Calibri"/>
              </a:rPr>
              <a:t>Styloid Space Masses displace styloid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Anteriorly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92015" y="5139054"/>
            <a:ext cx="2276475" cy="1984375"/>
          </a:xfrm>
          <a:custGeom>
            <a:avLst/>
            <a:gdLst/>
            <a:ahLst/>
            <a:cxnLst/>
            <a:rect l="l" t="t" r="r" b="b"/>
            <a:pathLst>
              <a:path w="2276475" h="1984375">
                <a:moveTo>
                  <a:pt x="0" y="1984375"/>
                </a:moveTo>
                <a:lnTo>
                  <a:pt x="2276475" y="1984375"/>
                </a:lnTo>
                <a:lnTo>
                  <a:pt x="2276475" y="0"/>
                </a:lnTo>
                <a:lnTo>
                  <a:pt x="0" y="0"/>
                </a:lnTo>
                <a:lnTo>
                  <a:pt x="0" y="1984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92015" y="5139054"/>
            <a:ext cx="2276475" cy="1984375"/>
          </a:xfrm>
          <a:custGeom>
            <a:avLst/>
            <a:gdLst/>
            <a:ahLst/>
            <a:cxnLst/>
            <a:rect l="l" t="t" r="r" b="b"/>
            <a:pathLst>
              <a:path w="2276475" h="1984375">
                <a:moveTo>
                  <a:pt x="0" y="1984375"/>
                </a:moveTo>
                <a:lnTo>
                  <a:pt x="2276475" y="1984375"/>
                </a:lnTo>
                <a:lnTo>
                  <a:pt x="2276475" y="0"/>
                </a:lnTo>
                <a:lnTo>
                  <a:pt x="0" y="0"/>
                </a:lnTo>
                <a:lnTo>
                  <a:pt x="0" y="1984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44745" y="5193537"/>
            <a:ext cx="1783079" cy="18434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2952" y="914653"/>
            <a:ext cx="6339205" cy="26860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785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GLOMUS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1260016"/>
            <a:ext cx="5967730" cy="241617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Symbol"/>
              <a:buChar char=""/>
              <a:tabLst>
                <a:tab pos="240665" algn="l"/>
                <a:tab pos="241300" algn="l"/>
                <a:tab pos="850265" algn="l"/>
              </a:tabLst>
            </a:pPr>
            <a:r>
              <a:rPr dirty="0" sz="1400" spc="-5">
                <a:latin typeface="Times New Roman"/>
                <a:cs typeface="Times New Roman"/>
              </a:rPr>
              <a:t>Rare 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	1 :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1300000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Slow growing, </a:t>
            </a:r>
            <a:r>
              <a:rPr dirty="0" sz="1400" spc="-5">
                <a:latin typeface="Times New Roman"/>
                <a:cs typeface="Times New Roman"/>
              </a:rPr>
              <a:t>, Hypervascular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Tumor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  <a:tab pos="1807845" algn="l"/>
              </a:tabLst>
            </a:pPr>
            <a:r>
              <a:rPr dirty="0" sz="1400" spc="-15">
                <a:latin typeface="Times New Roman"/>
                <a:cs typeface="Times New Roman"/>
              </a:rPr>
              <a:t>Male </a:t>
            </a:r>
            <a:r>
              <a:rPr dirty="0" sz="1400" spc="-5">
                <a:latin typeface="Times New Roman"/>
                <a:cs typeface="Times New Roman"/>
              </a:rPr>
              <a:t>1 : 3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Female 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/	40 : 60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Arise </a:t>
            </a:r>
            <a:r>
              <a:rPr dirty="0" sz="1400" spc="-5">
                <a:latin typeface="Times New Roman"/>
                <a:cs typeface="Times New Roman"/>
              </a:rPr>
              <a:t>from </a:t>
            </a:r>
            <a:r>
              <a:rPr dirty="0" sz="1400" spc="-10">
                <a:latin typeface="Times New Roman"/>
                <a:cs typeface="Times New Roman"/>
              </a:rPr>
              <a:t>glomus bodies </a:t>
            </a:r>
            <a:r>
              <a:rPr dirty="0" sz="1400" spc="5">
                <a:latin typeface="Times New Roman"/>
                <a:cs typeface="Times New Roman"/>
              </a:rPr>
              <a:t>of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IJV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4%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Mets </a:t>
            </a:r>
            <a:r>
              <a:rPr dirty="0" sz="1400" spc="-10">
                <a:latin typeface="Times New Roman"/>
                <a:cs typeface="Times New Roman"/>
              </a:rPr>
              <a:t>@ Lungs, Liver, </a:t>
            </a:r>
            <a:r>
              <a:rPr dirty="0" sz="1400" spc="-5">
                <a:latin typeface="Times New Roman"/>
                <a:cs typeface="Times New Roman"/>
              </a:rPr>
              <a:t>Nodes ,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Bones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Imaging:</a:t>
            </a:r>
            <a:endParaRPr sz="1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400" spc="-5">
                <a:latin typeface="Times New Roman"/>
                <a:cs typeface="Times New Roman"/>
              </a:rPr>
              <a:t>Assessed by Conventional </a:t>
            </a:r>
            <a:r>
              <a:rPr dirty="0" sz="1400" spc="5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CT </a:t>
            </a:r>
            <a:r>
              <a:rPr dirty="0" sz="1400" spc="-10">
                <a:latin typeface="Times New Roman"/>
                <a:cs typeface="Times New Roman"/>
              </a:rPr>
              <a:t>Angio </a:t>
            </a:r>
            <a:r>
              <a:rPr dirty="0" sz="1400" b="1" i="1">
                <a:latin typeface="Times New Roman"/>
                <a:cs typeface="Times New Roman"/>
              </a:rPr>
              <a:t>NOT </a:t>
            </a:r>
            <a:r>
              <a:rPr dirty="0" sz="1400" spc="-5">
                <a:latin typeface="Times New Roman"/>
                <a:cs typeface="Times New Roman"/>
              </a:rPr>
              <a:t>MR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Angio</a:t>
            </a:r>
            <a:endParaRPr sz="14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300" spc="-10">
                <a:latin typeface="Times New Roman"/>
                <a:cs typeface="Times New Roman"/>
              </a:rPr>
              <a:t>Large </a:t>
            </a:r>
            <a:r>
              <a:rPr dirty="0" sz="1300" spc="-5">
                <a:latin typeface="Times New Roman"/>
                <a:cs typeface="Times New Roman"/>
              </a:rPr>
              <a:t>at presentation 2:6 </a:t>
            </a:r>
            <a:r>
              <a:rPr dirty="0" sz="1300">
                <a:latin typeface="Times New Roman"/>
                <a:cs typeface="Times New Roman"/>
              </a:rPr>
              <a:t>cm</a:t>
            </a:r>
            <a:r>
              <a:rPr dirty="0" sz="1300">
                <a:latin typeface="Wingdings"/>
                <a:cs typeface="Wingdings"/>
              </a:rPr>
              <a:t>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Mass in Jugular Fossa with bone</a:t>
            </a:r>
            <a:r>
              <a:rPr dirty="0" sz="1300" spc="22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destruction</a:t>
            </a:r>
            <a:endParaRPr sz="13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300" spc="-10">
                <a:latin typeface="Times New Roman"/>
                <a:cs typeface="Times New Roman"/>
              </a:rPr>
              <a:t>Intra </a:t>
            </a:r>
            <a:r>
              <a:rPr dirty="0" sz="1300" spc="-5">
                <a:latin typeface="Times New Roman"/>
                <a:cs typeface="Times New Roman"/>
              </a:rPr>
              <a:t>&amp; Extra cranial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Extension.</a:t>
            </a:r>
            <a:endParaRPr sz="1300">
              <a:latin typeface="Times New Roman"/>
              <a:cs typeface="Times New Roman"/>
            </a:endParaRPr>
          </a:p>
          <a:p>
            <a:pPr lvl="1" marL="927100" indent="-228600">
              <a:lnSpc>
                <a:spcPct val="100000"/>
              </a:lnSpc>
              <a:spcBef>
                <a:spcPts val="114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400" spc="-5">
                <a:latin typeface="Times New Roman"/>
                <a:cs typeface="Times New Roman"/>
              </a:rPr>
              <a:t>MRI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Salt &amp; </a:t>
            </a:r>
            <a:r>
              <a:rPr dirty="0" sz="1400" spc="-5" b="1">
                <a:latin typeface="Times New Roman"/>
                <a:cs typeface="Times New Roman"/>
              </a:rPr>
              <a:t>Paper</a:t>
            </a:r>
            <a:r>
              <a:rPr dirty="0" sz="1400" spc="6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appearance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8088" y="3832225"/>
          <a:ext cx="6452235" cy="185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380"/>
                <a:gridCol w="1765299"/>
                <a:gridCol w="1591310"/>
                <a:gridCol w="1442085"/>
              </a:tblGrid>
              <a:tr h="1844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16000" y="6006033"/>
            <a:ext cx="6339205" cy="23558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5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Lymphadenopathy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8298" y="7764906"/>
            <a:ext cx="90805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Algerian"/>
                <a:cs typeface="Algerian"/>
              </a:rPr>
              <a:t>June</a:t>
            </a:r>
            <a:r>
              <a:rPr dirty="0" sz="1400" spc="-60">
                <a:latin typeface="Algerian"/>
                <a:cs typeface="Algerian"/>
              </a:rPr>
              <a:t> </a:t>
            </a:r>
            <a:r>
              <a:rPr dirty="0" sz="1400" spc="-5">
                <a:latin typeface="Algerian"/>
                <a:cs typeface="Algerian"/>
              </a:rPr>
              <a:t>2018</a:t>
            </a:r>
            <a:endParaRPr sz="1400">
              <a:latin typeface="Algerian"/>
              <a:cs typeface="Algeri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0703" y="8300389"/>
            <a:ext cx="3347720" cy="135445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60"/>
              </a:spcBef>
            </a:pPr>
            <a:r>
              <a:rPr dirty="0" sz="140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 marL="1274445">
              <a:lnSpc>
                <a:spcPct val="100000"/>
              </a:lnSpc>
              <a:spcBef>
                <a:spcPts val="960"/>
              </a:spcBef>
            </a:pPr>
            <a:r>
              <a:rPr dirty="0" sz="1400" spc="-5" b="1" i="1">
                <a:latin typeface="Times New Roman"/>
                <a:cs typeface="Times New Roman"/>
              </a:rPr>
              <a:t>Ahmad Mokhtar</a:t>
            </a:r>
            <a:r>
              <a:rPr dirty="0" sz="1400" spc="-35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Abodahab</a:t>
            </a:r>
            <a:endParaRPr sz="1400">
              <a:latin typeface="Times New Roman"/>
              <a:cs typeface="Times New Roman"/>
            </a:endParaRPr>
          </a:p>
          <a:p>
            <a:pPr marL="226060" marR="5080" indent="-213360">
              <a:lnSpc>
                <a:spcPct val="154300"/>
              </a:lnSpc>
            </a:pPr>
            <a:r>
              <a:rPr dirty="0" sz="1400" spc="-10">
                <a:latin typeface="Times New Roman"/>
                <a:cs typeface="Times New Roman"/>
              </a:rPr>
              <a:t>Ass. Lecturer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Radiology - Sohag University  From </a:t>
            </a:r>
            <a:r>
              <a:rPr dirty="0" sz="1400" spc="-10">
                <a:latin typeface="Times New Roman"/>
                <a:cs typeface="Times New Roman"/>
              </a:rPr>
              <a:t>Lecture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 spc="-10">
                <a:latin typeface="Times New Roman"/>
                <a:cs typeface="Times New Roman"/>
              </a:rPr>
              <a:t>Prof. </a:t>
            </a:r>
            <a:r>
              <a:rPr dirty="0" sz="1400" spc="-5">
                <a:latin typeface="Times New Roman"/>
                <a:cs typeface="Times New Roman"/>
              </a:rPr>
              <a:t>Mamdouh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Mahfouz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7015" y="3837558"/>
            <a:ext cx="1280160" cy="1837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92350" y="3837685"/>
            <a:ext cx="1608201" cy="183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9605" y="3837685"/>
            <a:ext cx="1488820" cy="1795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9605" y="6367271"/>
            <a:ext cx="3474339" cy="1234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767454" y="6720840"/>
            <a:ext cx="3127375" cy="9690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27025">
              <a:lnSpc>
                <a:spcPct val="100000"/>
              </a:lnSpc>
              <a:spcBef>
                <a:spcPts val="355"/>
              </a:spcBef>
            </a:pPr>
            <a:r>
              <a:rPr dirty="0" sz="1100">
                <a:latin typeface="Wingdings"/>
                <a:cs typeface="Wingdings"/>
              </a:rPr>
              <a:t>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Mets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Node:</a:t>
            </a:r>
            <a:endParaRPr sz="1100">
              <a:latin typeface="Calibri"/>
              <a:cs typeface="Calibri"/>
            </a:endParaRPr>
          </a:p>
          <a:p>
            <a:pPr marL="172085" indent="-73660">
              <a:lnSpc>
                <a:spcPct val="100000"/>
              </a:lnSpc>
              <a:spcBef>
                <a:spcPts val="1005"/>
              </a:spcBef>
              <a:buChar char="-"/>
              <a:tabLst>
                <a:tab pos="172085" algn="l"/>
              </a:tabLst>
            </a:pPr>
            <a:r>
              <a:rPr dirty="0" sz="1100" spc="-5" b="1">
                <a:latin typeface="Calibri"/>
                <a:cs typeface="Calibri"/>
              </a:rPr>
              <a:t>Commonest </a:t>
            </a:r>
            <a:r>
              <a:rPr dirty="0" sz="1100" b="1">
                <a:latin typeface="Calibri"/>
                <a:cs typeface="Calibri"/>
              </a:rPr>
              <a:t>nodal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disease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900">
              <a:latin typeface="Times New Roman"/>
              <a:cs typeface="Times New Roman"/>
            </a:endParaRPr>
          </a:p>
          <a:p>
            <a:pPr marL="172085" indent="-73660">
              <a:lnSpc>
                <a:spcPct val="100000"/>
              </a:lnSpc>
              <a:buChar char="-"/>
              <a:tabLst>
                <a:tab pos="172085" algn="l"/>
              </a:tabLst>
            </a:pPr>
            <a:r>
              <a:rPr dirty="0" sz="1100" spc="-5" b="1">
                <a:latin typeface="Calibri"/>
                <a:cs typeface="Calibri"/>
              </a:rPr>
              <a:t>Enlarged&gt;0.8cm+Cenral necrosis </a:t>
            </a:r>
            <a:r>
              <a:rPr dirty="0" sz="1100" b="1">
                <a:latin typeface="Calibri"/>
                <a:cs typeface="Calibri"/>
              </a:rPr>
              <a:t>+fat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stranding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8192" y="920749"/>
          <a:ext cx="6382385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895"/>
                <a:gridCol w="2701290"/>
                <a:gridCol w="1530350"/>
                <a:gridCol w="1329055"/>
              </a:tblGrid>
              <a:tr h="216408">
                <a:tc gridSpan="2">
                  <a:txBody>
                    <a:bodyPr/>
                    <a:lstStyle/>
                    <a:p>
                      <a:pPr marL="66675">
                        <a:lnSpc>
                          <a:spcPts val="160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Antero-Lateral Aspect </a:t>
                      </a:r>
                      <a:r>
                        <a:rPr dirty="0" sz="1200" i="1">
                          <a:latin typeface="Times New Roman"/>
                          <a:cs typeface="Times New Roman"/>
                        </a:rPr>
                        <a:t>"Infra-temporal </a:t>
                      </a:r>
                      <a:r>
                        <a:rPr dirty="0" sz="1200" spc="-5" i="1">
                          <a:latin typeface="Times New Roman"/>
                          <a:cs typeface="Times New Roman"/>
                        </a:rPr>
                        <a:t>fossa"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84835">
                        <a:lnSpc>
                          <a:spcPts val="1605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Postero-lateral Aspect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Wingdings"/>
                          <a:cs typeface="Wingdings"/>
                        </a:rPr>
                        <a:t>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Masticator</a:t>
                      </a:r>
                      <a:r>
                        <a:rPr dirty="0" sz="1400" spc="-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Space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985">
                        <a:lnSpc>
                          <a:spcPts val="1555"/>
                        </a:lnSpc>
                      </a:pPr>
                      <a:r>
                        <a:rPr dirty="0" sz="1400" spc="-10">
                          <a:latin typeface="Wingdings"/>
                          <a:cs typeface="Wingdings"/>
                        </a:rPr>
                        <a:t>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Parotid</a:t>
                      </a:r>
                      <a:r>
                        <a:rPr dirty="0" sz="1400" spc="-1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Space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B9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3736">
                <a:tc rowSpan="3">
                  <a:txBody>
                    <a:bodyPr/>
                    <a:lstStyle/>
                    <a:p>
                      <a:pPr marL="66675">
                        <a:lnSpc>
                          <a:spcPts val="160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Contents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6675">
                        <a:lnSpc>
                          <a:spcPts val="1570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Muscles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Mastication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(masetter,temporalis, ptrygoid)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614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Mandibular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Ramus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-Mandibular N.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Branch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639"/>
                        </a:lnSpc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-FAT </a:t>
                      </a:r>
                      <a:r>
                        <a:rPr dirty="0" sz="1100" spc="-5">
                          <a:latin typeface="Times New Roman"/>
                          <a:cs typeface="Times New Roman"/>
                        </a:rPr>
                        <a:t>"arrow"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61035">
                        <a:lnSpc>
                          <a:spcPts val="113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Styloid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divide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91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135"/>
                        </a:lnSpc>
                      </a:pP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Stylomandibular</a:t>
                      </a:r>
                      <a:r>
                        <a:rPr dirty="0" sz="10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tunnel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135"/>
                        </a:lnSpc>
                      </a:pP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Retrostyloid space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09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0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-Parotid gland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"deep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part"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65"/>
                        </a:lnSpc>
                      </a:pPr>
                      <a:r>
                        <a:rPr dirty="0" sz="10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-ECA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sz="1000" spc="-5" b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-Retromandibular</a:t>
                      </a:r>
                      <a:r>
                        <a:rPr dirty="0" sz="1000" spc="10" b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v.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-Facial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-Lymph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"seen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enlarged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dirty="0" sz="100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-ICA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b="1">
                          <a:solidFill>
                            <a:srgbClr val="17365D"/>
                          </a:solidFill>
                          <a:latin typeface="Times New Roman"/>
                          <a:cs typeface="Times New Roman"/>
                        </a:rPr>
                        <a:t>IJV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Times New Roman"/>
                          <a:cs typeface="Times New Roman"/>
                        </a:rPr>
                        <a:t>-Cranial 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9 ,</a:t>
                      </a:r>
                      <a:r>
                        <a:rPr dirty="0" sz="1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79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304671" y="6792213"/>
            <a:ext cx="370903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0">
                <a:latin typeface="Wingdings"/>
                <a:cs typeface="Wingdings"/>
              </a:rPr>
              <a:t></a:t>
            </a:r>
            <a:r>
              <a:rPr dirty="0" sz="1500" spc="10">
                <a:latin typeface="Times New Roman"/>
                <a:cs typeface="Times New Roman"/>
              </a:rPr>
              <a:t> </a:t>
            </a:r>
            <a:r>
              <a:rPr dirty="0" sz="1500" spc="-5" b="1">
                <a:latin typeface="Times New Roman"/>
                <a:cs typeface="Times New Roman"/>
              </a:rPr>
              <a:t>Medial </a:t>
            </a:r>
            <a:r>
              <a:rPr dirty="0" sz="1500" b="1">
                <a:latin typeface="Times New Roman"/>
                <a:cs typeface="Times New Roman"/>
              </a:rPr>
              <a:t>Aspect </a:t>
            </a:r>
            <a:r>
              <a:rPr dirty="0" sz="1500" spc="-10" b="1">
                <a:latin typeface="Times New Roman"/>
                <a:cs typeface="Times New Roman"/>
              </a:rPr>
              <a:t>"</a:t>
            </a:r>
            <a:r>
              <a:rPr dirty="0" sz="1400" spc="-10" b="1" i="1">
                <a:latin typeface="Times New Roman"/>
                <a:cs typeface="Times New Roman"/>
              </a:rPr>
              <a:t>Pharyngeal </a:t>
            </a:r>
            <a:r>
              <a:rPr dirty="0" sz="1400" spc="-5" b="1" i="1">
                <a:latin typeface="Times New Roman"/>
                <a:cs typeface="Times New Roman"/>
              </a:rPr>
              <a:t>Mucosal</a:t>
            </a:r>
            <a:r>
              <a:rPr dirty="0" sz="1400" spc="70" b="1" i="1">
                <a:latin typeface="Times New Roman"/>
                <a:cs typeface="Times New Roman"/>
              </a:rPr>
              <a:t> </a:t>
            </a:r>
            <a:r>
              <a:rPr dirty="0" sz="1400" spc="5" b="1" i="1">
                <a:latin typeface="Times New Roman"/>
                <a:cs typeface="Times New Roman"/>
              </a:rPr>
              <a:t>space</a:t>
            </a:r>
            <a:r>
              <a:rPr dirty="0" sz="1500" spc="5" b="1">
                <a:latin typeface="Times New Roman"/>
                <a:cs typeface="Times New Roman"/>
              </a:rPr>
              <a:t>"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140" y="7051293"/>
            <a:ext cx="1835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8440" y="7076185"/>
            <a:ext cx="2506980" cy="20447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5"/>
              </a:lnSpc>
            </a:pPr>
            <a:r>
              <a:rPr dirty="0" sz="1400" spc="-5" b="1">
                <a:latin typeface="Times New Roman"/>
                <a:cs typeface="Times New Roman"/>
              </a:rPr>
              <a:t>(PBF)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dirty="0" sz="1400" spc="-5" b="1">
                <a:latin typeface="Times New Roman"/>
                <a:cs typeface="Times New Roman"/>
              </a:rPr>
              <a:t>haryngeo-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dirty="0" sz="1400" spc="-5" b="1">
                <a:latin typeface="Times New Roman"/>
                <a:cs typeface="Times New Roman"/>
              </a:rPr>
              <a:t>asilar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dirty="0" sz="1400" spc="-5" b="1">
                <a:latin typeface="Times New Roman"/>
                <a:cs typeface="Times New Roman"/>
              </a:rPr>
              <a:t>ascia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5740" y="7260767"/>
            <a:ext cx="3478529" cy="11728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Times New Roman"/>
                <a:cs typeface="Times New Roman"/>
              </a:rPr>
              <a:t>at </a:t>
            </a:r>
            <a:r>
              <a:rPr dirty="0" sz="1400" spc="-15">
                <a:latin typeface="Times New Roman"/>
                <a:cs typeface="Times New Roman"/>
              </a:rPr>
              <a:t>medial </a:t>
            </a:r>
            <a:r>
              <a:rPr dirty="0" sz="1400" spc="-5">
                <a:latin typeface="Times New Roman"/>
                <a:cs typeface="Times New Roman"/>
              </a:rPr>
              <a:t>aspect </a:t>
            </a:r>
            <a:r>
              <a:rPr dirty="0" sz="1400" spc="5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PPS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Times New Roman"/>
                <a:cs typeface="Times New Roman"/>
              </a:rPr>
              <a:t>Separating Pharynx from </a:t>
            </a:r>
            <a:r>
              <a:rPr dirty="0" sz="1400" spc="-10">
                <a:latin typeface="Times New Roman"/>
                <a:cs typeface="Times New Roman"/>
              </a:rPr>
              <a:t>para </a:t>
            </a:r>
            <a:r>
              <a:rPr dirty="0" sz="1400" spc="-5">
                <a:latin typeface="Times New Roman"/>
                <a:cs typeface="Times New Roman"/>
              </a:rPr>
              <a:t>pharyngeal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space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470534" algn="l"/>
              </a:tabLst>
            </a:pPr>
            <a:r>
              <a:rPr dirty="0" sz="1400" spc="-5">
                <a:latin typeface="Times New Roman"/>
                <a:cs typeface="Times New Roman"/>
              </a:rPr>
              <a:t>Tough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membrane</a:t>
            </a:r>
            <a:endParaRPr sz="14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470534" algn="l"/>
              </a:tabLst>
            </a:pPr>
            <a:r>
              <a:rPr dirty="0" sz="1400" spc="-5">
                <a:latin typeface="Times New Roman"/>
                <a:cs typeface="Times New Roman"/>
              </a:rPr>
              <a:t>Difficult to be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infiltrated</a:t>
            </a:r>
            <a:endParaRPr sz="14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  <a:spcBef>
                <a:spcPts val="200"/>
              </a:spcBef>
            </a:pPr>
            <a:r>
              <a:rPr dirty="0" sz="1200" i="1">
                <a:latin typeface="Times New Roman"/>
                <a:cs typeface="Times New Roman"/>
              </a:rPr>
              <a:t>"malignancy </a:t>
            </a:r>
            <a:r>
              <a:rPr dirty="0" sz="1200" spc="-5" i="1">
                <a:latin typeface="Times New Roman"/>
                <a:cs typeface="Times New Roman"/>
              </a:rPr>
              <a:t>or </a:t>
            </a:r>
            <a:r>
              <a:rPr dirty="0" sz="1200" spc="-10" i="1">
                <a:latin typeface="Times New Roman"/>
                <a:cs typeface="Times New Roman"/>
              </a:rPr>
              <a:t>sever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infection"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8184" y="2508884"/>
            <a:ext cx="1558163" cy="1321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66035" y="2509900"/>
            <a:ext cx="1335151" cy="132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29734" y="2508757"/>
            <a:ext cx="1389126" cy="1371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83461" y="4091177"/>
            <a:ext cx="5107305" cy="2240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45025" y="7082790"/>
            <a:ext cx="2478405" cy="2134235"/>
          </a:xfrm>
          <a:custGeom>
            <a:avLst/>
            <a:gdLst/>
            <a:ahLst/>
            <a:cxnLst/>
            <a:rect l="l" t="t" r="r" b="b"/>
            <a:pathLst>
              <a:path w="2478404" h="2134234">
                <a:moveTo>
                  <a:pt x="0" y="2134235"/>
                </a:moveTo>
                <a:lnTo>
                  <a:pt x="2478404" y="2134235"/>
                </a:lnTo>
                <a:lnTo>
                  <a:pt x="2478404" y="0"/>
                </a:lnTo>
                <a:lnTo>
                  <a:pt x="0" y="0"/>
                </a:lnTo>
                <a:lnTo>
                  <a:pt x="0" y="213423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60595" y="7133590"/>
            <a:ext cx="2265045" cy="1999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8540" y="886713"/>
            <a:ext cx="227393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Wingdings"/>
                <a:cs typeface="Wingdings"/>
              </a:rPr>
              <a:t></a:t>
            </a:r>
            <a:r>
              <a:rPr dirty="0" sz="1400" spc="-10" b="1">
                <a:latin typeface="Times New Roman"/>
                <a:cs typeface="Times New Roman"/>
              </a:rPr>
              <a:t>Anatomy </a:t>
            </a:r>
            <a:r>
              <a:rPr dirty="0" sz="1400" spc="-20" b="1">
                <a:latin typeface="Times New Roman"/>
                <a:cs typeface="Times New Roman"/>
              </a:rPr>
              <a:t>of </a:t>
            </a:r>
            <a:r>
              <a:rPr dirty="0" sz="1400" spc="-5" b="1">
                <a:latin typeface="Times New Roman"/>
                <a:cs typeface="Times New Roman"/>
              </a:rPr>
              <a:t>Nasopharynx</a:t>
            </a:r>
            <a:r>
              <a:rPr dirty="0" sz="1400" spc="6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359" y="1197609"/>
            <a:ext cx="3493135" cy="2368550"/>
          </a:xfrm>
          <a:custGeom>
            <a:avLst/>
            <a:gdLst/>
            <a:ahLst/>
            <a:cxnLst/>
            <a:rect l="l" t="t" r="r" b="b"/>
            <a:pathLst>
              <a:path w="3493135" h="2368550">
                <a:moveTo>
                  <a:pt x="0" y="2368550"/>
                </a:moveTo>
                <a:lnTo>
                  <a:pt x="3493135" y="2368550"/>
                </a:lnTo>
                <a:lnTo>
                  <a:pt x="3493135" y="0"/>
                </a:lnTo>
                <a:lnTo>
                  <a:pt x="0" y="0"/>
                </a:lnTo>
                <a:lnTo>
                  <a:pt x="0" y="2368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4804" y="1249679"/>
            <a:ext cx="3295027" cy="2264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67454" y="1637029"/>
            <a:ext cx="3373754" cy="1673860"/>
          </a:xfrm>
          <a:custGeom>
            <a:avLst/>
            <a:gdLst/>
            <a:ahLst/>
            <a:cxnLst/>
            <a:rect l="l" t="t" r="r" b="b"/>
            <a:pathLst>
              <a:path w="3373754" h="1673860">
                <a:moveTo>
                  <a:pt x="0" y="1673859"/>
                </a:moveTo>
                <a:lnTo>
                  <a:pt x="3373754" y="1673859"/>
                </a:lnTo>
                <a:lnTo>
                  <a:pt x="3373754" y="0"/>
                </a:lnTo>
                <a:lnTo>
                  <a:pt x="0" y="0"/>
                </a:lnTo>
                <a:lnTo>
                  <a:pt x="0" y="1673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67454" y="1637029"/>
            <a:ext cx="3373754" cy="1673860"/>
          </a:xfrm>
          <a:custGeom>
            <a:avLst/>
            <a:gdLst/>
            <a:ahLst/>
            <a:cxnLst/>
            <a:rect l="l" t="t" r="r" b="b"/>
            <a:pathLst>
              <a:path w="3373754" h="1673860">
                <a:moveTo>
                  <a:pt x="0" y="1673859"/>
                </a:moveTo>
                <a:lnTo>
                  <a:pt x="3373754" y="1673859"/>
                </a:lnTo>
                <a:lnTo>
                  <a:pt x="3373754" y="0"/>
                </a:lnTo>
                <a:lnTo>
                  <a:pt x="0" y="0"/>
                </a:lnTo>
                <a:lnTo>
                  <a:pt x="0" y="167385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767454" y="1637029"/>
            <a:ext cx="358140" cy="1673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98425" marR="21590">
              <a:lnSpc>
                <a:spcPct val="100000"/>
              </a:lnSpc>
              <a:spcBef>
                <a:spcPts val="450"/>
              </a:spcBef>
            </a:pPr>
            <a:r>
              <a:rPr dirty="0" sz="1350" spc="-30" i="1">
                <a:latin typeface="Algerian"/>
                <a:cs typeface="Algerian"/>
              </a:rPr>
              <a:t>*</a:t>
            </a:r>
            <a:r>
              <a:rPr dirty="0" sz="1350" spc="-30" b="1" i="1">
                <a:latin typeface="Algerian"/>
                <a:cs typeface="Algerian"/>
              </a:rPr>
              <a:t>T</a:t>
            </a:r>
            <a:endParaRPr sz="1350">
              <a:latin typeface="Algerian"/>
              <a:cs typeface="Algerian"/>
            </a:endParaRPr>
          </a:p>
          <a:p>
            <a:pPr marL="98425" marR="21590">
              <a:lnSpc>
                <a:spcPct val="100000"/>
              </a:lnSpc>
              <a:spcBef>
                <a:spcPts val="1270"/>
              </a:spcBef>
            </a:pPr>
            <a:r>
              <a:rPr dirty="0" sz="1100">
                <a:latin typeface="Wingdings"/>
                <a:cs typeface="Wingdings"/>
              </a:rPr>
              <a:t></a:t>
            </a:r>
            <a:endParaRPr sz="1100">
              <a:latin typeface="Wingdings"/>
              <a:cs typeface="Wingdings"/>
            </a:endParaRPr>
          </a:p>
          <a:p>
            <a:pPr marR="21590"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8425" marR="2159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*</a:t>
            </a:r>
            <a:r>
              <a:rPr dirty="0" sz="1100" spc="-10">
                <a:latin typeface="Calibri"/>
                <a:cs typeface="Calibri"/>
              </a:rPr>
              <a:t>T</a:t>
            </a:r>
            <a:r>
              <a:rPr dirty="0" sz="1100"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  <a:p>
            <a:pPr marR="21590"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*</a:t>
            </a:r>
            <a:r>
              <a:rPr dirty="0" sz="1100" spc="-5" b="1">
                <a:latin typeface="Calibri"/>
                <a:cs typeface="Calibri"/>
              </a:rPr>
              <a:t>Ob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495" y="1637029"/>
            <a:ext cx="3053715" cy="1673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dirty="0" sz="1350" spc="-30" b="1" i="1">
                <a:latin typeface="Algerian"/>
                <a:cs typeface="Algerian"/>
              </a:rPr>
              <a:t>orus </a:t>
            </a:r>
            <a:r>
              <a:rPr dirty="0" sz="1350" spc="-35" b="1" i="1">
                <a:latin typeface="Algerian"/>
                <a:cs typeface="Algerian"/>
              </a:rPr>
              <a:t>tubaris</a:t>
            </a:r>
            <a:r>
              <a:rPr dirty="0" sz="1350" spc="25" b="1" i="1">
                <a:latin typeface="Algerian"/>
                <a:cs typeface="Algerian"/>
              </a:rPr>
              <a:t> </a:t>
            </a:r>
            <a:r>
              <a:rPr dirty="0" sz="1350" spc="-15" i="1">
                <a:latin typeface="Algerian"/>
                <a:cs typeface="Algerian"/>
              </a:rPr>
              <a:t>:</a:t>
            </a:r>
            <a:endParaRPr sz="1350">
              <a:latin typeface="Algerian"/>
              <a:cs typeface="Algerian"/>
            </a:endParaRPr>
          </a:p>
          <a:p>
            <a:pPr algn="just" marR="264795" indent="17780">
              <a:lnSpc>
                <a:spcPct val="192800"/>
              </a:lnSpc>
              <a:spcBef>
                <a:spcPts val="45"/>
              </a:spcBef>
            </a:pPr>
            <a:r>
              <a:rPr dirty="0" sz="1100" spc="-5">
                <a:latin typeface="Calibri"/>
                <a:cs typeface="Calibri"/>
              </a:rPr>
              <a:t>composed by </a:t>
            </a:r>
            <a:r>
              <a:rPr dirty="0" sz="1100" b="1">
                <a:latin typeface="Calibri"/>
                <a:cs typeface="Calibri"/>
              </a:rPr>
              <a:t>Tensor </a:t>
            </a:r>
            <a:r>
              <a:rPr dirty="0" sz="1100">
                <a:latin typeface="Calibri"/>
                <a:cs typeface="Calibri"/>
              </a:rPr>
              <a:t>&amp; </a:t>
            </a:r>
            <a:r>
              <a:rPr dirty="0" sz="1100" b="1">
                <a:latin typeface="Calibri"/>
                <a:cs typeface="Calibri"/>
              </a:rPr>
              <a:t>levator </a:t>
            </a:r>
            <a:r>
              <a:rPr dirty="0" sz="1100" spc="-5">
                <a:latin typeface="Calibri"/>
                <a:cs typeface="Calibri"/>
              </a:rPr>
              <a:t>palatine Muscles 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Fat </a:t>
            </a:r>
            <a:r>
              <a:rPr dirty="0" sz="1100">
                <a:latin typeface="Calibri"/>
                <a:cs typeface="Calibri"/>
              </a:rPr>
              <a:t>plane in </a:t>
            </a:r>
            <a:r>
              <a:rPr dirty="0" sz="1100" spc="-5">
                <a:latin typeface="Calibri"/>
                <a:cs typeface="Calibri"/>
              </a:rPr>
              <a:t>between them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dirty="0" u="sng" sz="1100" spc="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only </a:t>
            </a:r>
            <a:r>
              <a:rPr dirty="0" u="sng" sz="11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seen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 </a:t>
            </a:r>
            <a:r>
              <a:rPr dirty="0" u="sng" sz="11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MRI</a:t>
            </a:r>
            <a:r>
              <a:rPr dirty="0" sz="1100" spc="-25" i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  </a:t>
            </a:r>
            <a:r>
              <a:rPr dirty="0" sz="1100" spc="-5" b="1">
                <a:latin typeface="Calibri"/>
                <a:cs typeface="Calibri"/>
              </a:rPr>
              <a:t>literation </a:t>
            </a:r>
            <a:r>
              <a:rPr dirty="0" sz="1100" b="1">
                <a:latin typeface="Calibri"/>
                <a:cs typeface="Calibri"/>
              </a:rPr>
              <a:t>of </a:t>
            </a:r>
            <a:r>
              <a:rPr dirty="0" sz="1100" spc="-10" b="1">
                <a:latin typeface="Calibri"/>
                <a:cs typeface="Calibri"/>
              </a:rPr>
              <a:t>this </a:t>
            </a:r>
            <a:r>
              <a:rPr dirty="0" sz="1100" b="1">
                <a:latin typeface="Calibri"/>
                <a:cs typeface="Calibri"/>
              </a:rPr>
              <a:t>fat </a:t>
            </a:r>
            <a:r>
              <a:rPr dirty="0" sz="1100" spc="-5" b="1">
                <a:latin typeface="Calibri"/>
                <a:cs typeface="Calibri"/>
              </a:rPr>
              <a:t>line</a:t>
            </a:r>
            <a:r>
              <a:rPr dirty="0" sz="1100" spc="-20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=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earliest sign </a:t>
            </a:r>
            <a:r>
              <a:rPr dirty="0" sz="1100" spc="-5">
                <a:latin typeface="Calibri"/>
                <a:cs typeface="Calibri"/>
              </a:rPr>
              <a:t>of nasopharyngeal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cancer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4359" y="3630294"/>
            <a:ext cx="3493135" cy="2798445"/>
          </a:xfrm>
          <a:custGeom>
            <a:avLst/>
            <a:gdLst/>
            <a:ahLst/>
            <a:cxnLst/>
            <a:rect l="l" t="t" r="r" b="b"/>
            <a:pathLst>
              <a:path w="3493135" h="2798445">
                <a:moveTo>
                  <a:pt x="0" y="2798445"/>
                </a:moveTo>
                <a:lnTo>
                  <a:pt x="3493135" y="2798445"/>
                </a:lnTo>
                <a:lnTo>
                  <a:pt x="3493135" y="0"/>
                </a:lnTo>
                <a:lnTo>
                  <a:pt x="0" y="0"/>
                </a:lnTo>
                <a:lnTo>
                  <a:pt x="0" y="27984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2200" y="3681983"/>
            <a:ext cx="3297631" cy="2697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78934" y="3630294"/>
            <a:ext cx="2962275" cy="2798445"/>
          </a:xfrm>
          <a:custGeom>
            <a:avLst/>
            <a:gdLst/>
            <a:ahLst/>
            <a:cxnLst/>
            <a:rect l="l" t="t" r="r" b="b"/>
            <a:pathLst>
              <a:path w="2962275" h="2798445">
                <a:moveTo>
                  <a:pt x="0" y="2798445"/>
                </a:moveTo>
                <a:lnTo>
                  <a:pt x="2962274" y="2798445"/>
                </a:lnTo>
                <a:lnTo>
                  <a:pt x="2962274" y="0"/>
                </a:lnTo>
                <a:lnTo>
                  <a:pt x="0" y="0"/>
                </a:lnTo>
                <a:lnTo>
                  <a:pt x="0" y="27984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4890" y="3681983"/>
            <a:ext cx="2673731" cy="2650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322829" y="6519544"/>
            <a:ext cx="3502025" cy="3237230"/>
          </a:xfrm>
          <a:custGeom>
            <a:avLst/>
            <a:gdLst/>
            <a:ahLst/>
            <a:cxnLst/>
            <a:rect l="l" t="t" r="r" b="b"/>
            <a:pathLst>
              <a:path w="3502025" h="3237229">
                <a:moveTo>
                  <a:pt x="0" y="3237229"/>
                </a:moveTo>
                <a:lnTo>
                  <a:pt x="3502025" y="3237229"/>
                </a:lnTo>
                <a:lnTo>
                  <a:pt x="3502025" y="0"/>
                </a:lnTo>
                <a:lnTo>
                  <a:pt x="0" y="0"/>
                </a:lnTo>
                <a:lnTo>
                  <a:pt x="0" y="32372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70150" y="6575056"/>
            <a:ext cx="3257041" cy="3129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44825" y="6519544"/>
            <a:ext cx="2066289" cy="274320"/>
          </a:xfrm>
          <a:custGeom>
            <a:avLst/>
            <a:gdLst/>
            <a:ahLst/>
            <a:cxnLst/>
            <a:rect l="l" t="t" r="r" b="b"/>
            <a:pathLst>
              <a:path w="2066289" h="274320">
                <a:moveTo>
                  <a:pt x="0" y="274320"/>
                </a:moveTo>
                <a:lnTo>
                  <a:pt x="2066289" y="274320"/>
                </a:lnTo>
                <a:lnTo>
                  <a:pt x="20662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44825" y="6519544"/>
            <a:ext cx="2066289" cy="274320"/>
          </a:xfrm>
          <a:custGeom>
            <a:avLst/>
            <a:gdLst/>
            <a:ahLst/>
            <a:cxnLst/>
            <a:rect l="l" t="t" r="r" b="b"/>
            <a:pathLst>
              <a:path w="2066289" h="274320">
                <a:moveTo>
                  <a:pt x="0" y="274320"/>
                </a:moveTo>
                <a:lnTo>
                  <a:pt x="2066289" y="274320"/>
                </a:lnTo>
                <a:lnTo>
                  <a:pt x="206628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44825" y="6519544"/>
            <a:ext cx="2066289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350"/>
              </a:spcBef>
            </a:pPr>
            <a:r>
              <a:rPr dirty="0" sz="1200" spc="-5" b="1" i="1">
                <a:latin typeface="Calibri"/>
                <a:cs typeface="Calibri"/>
              </a:rPr>
              <a:t>Fat </a:t>
            </a:r>
            <a:r>
              <a:rPr dirty="0" sz="1200" b="1" i="1">
                <a:latin typeface="Calibri"/>
                <a:cs typeface="Calibri"/>
              </a:rPr>
              <a:t>Line </a:t>
            </a:r>
            <a:r>
              <a:rPr dirty="0" sz="1200" spc="-5" b="1" i="1">
                <a:latin typeface="Calibri"/>
                <a:cs typeface="Calibri"/>
              </a:rPr>
              <a:t>in Torus</a:t>
            </a:r>
            <a:r>
              <a:rPr dirty="0" sz="1200" spc="-35" b="1" i="1">
                <a:latin typeface="Calibri"/>
                <a:cs typeface="Calibri"/>
              </a:rPr>
              <a:t> </a:t>
            </a:r>
            <a:r>
              <a:rPr dirty="0" sz="1200" spc="-5" b="1" i="1">
                <a:latin typeface="Calibri"/>
                <a:cs typeface="Calibri"/>
              </a:rPr>
              <a:t>Tubaris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2775" y="914399"/>
            <a:ext cx="6245225" cy="4672330"/>
          </a:xfrm>
          <a:custGeom>
            <a:avLst/>
            <a:gdLst/>
            <a:ahLst/>
            <a:cxnLst/>
            <a:rect l="l" t="t" r="r" b="b"/>
            <a:pathLst>
              <a:path w="6245225" h="4672330">
                <a:moveTo>
                  <a:pt x="0" y="4672330"/>
                </a:moveTo>
                <a:lnTo>
                  <a:pt x="6245225" y="4672330"/>
                </a:lnTo>
                <a:lnTo>
                  <a:pt x="6245225" y="0"/>
                </a:lnTo>
                <a:lnTo>
                  <a:pt x="0" y="0"/>
                </a:lnTo>
                <a:lnTo>
                  <a:pt x="0" y="4672330"/>
                </a:lnTo>
                <a:close/>
              </a:path>
            </a:pathLst>
          </a:custGeom>
          <a:ln w="12700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183" y="966469"/>
            <a:ext cx="6044945" cy="4538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6425" y="6244208"/>
            <a:ext cx="6337935" cy="0"/>
          </a:xfrm>
          <a:custGeom>
            <a:avLst/>
            <a:gdLst/>
            <a:ahLst/>
            <a:cxnLst/>
            <a:rect l="l" t="t" r="r" b="b"/>
            <a:pathLst>
              <a:path w="6337934" h="0">
                <a:moveTo>
                  <a:pt x="0" y="0"/>
                </a:moveTo>
                <a:lnTo>
                  <a:pt x="6337934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5950" y="5840983"/>
            <a:ext cx="0" cy="393700"/>
          </a:xfrm>
          <a:custGeom>
            <a:avLst/>
            <a:gdLst/>
            <a:ahLst/>
            <a:cxnLst/>
            <a:rect l="l" t="t" r="r" b="b"/>
            <a:pathLst>
              <a:path w="0"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12609" y="583145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9600" y="582193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475" y="6225158"/>
            <a:ext cx="6299835" cy="0"/>
          </a:xfrm>
          <a:custGeom>
            <a:avLst/>
            <a:gdLst/>
            <a:ahLst/>
            <a:cxnLst/>
            <a:rect l="l" t="t" r="r" b="b"/>
            <a:pathLst>
              <a:path w="6299834" h="0">
                <a:moveTo>
                  <a:pt x="0" y="0"/>
                </a:moveTo>
                <a:lnTo>
                  <a:pt x="6299834" y="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5475" y="621233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6603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34834" y="5840729"/>
            <a:ext cx="0" cy="393700"/>
          </a:xfrm>
          <a:custGeom>
            <a:avLst/>
            <a:gdLst/>
            <a:ahLst/>
            <a:cxnLst/>
            <a:rect l="l" t="t" r="r" b="b"/>
            <a:pathLst>
              <a:path w="0"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4525" y="6209029"/>
            <a:ext cx="6261735" cy="6350"/>
          </a:xfrm>
          <a:custGeom>
            <a:avLst/>
            <a:gdLst/>
            <a:ahLst/>
            <a:cxnLst/>
            <a:rect l="l" t="t" r="r" b="b"/>
            <a:pathLst>
              <a:path w="6261734" h="6350">
                <a:moveTo>
                  <a:pt x="0" y="6350"/>
                </a:moveTo>
                <a:lnTo>
                  <a:pt x="6261734" y="6350"/>
                </a:lnTo>
                <a:lnTo>
                  <a:pt x="626173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612322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15784" y="5859779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19050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2775" y="5815329"/>
            <a:ext cx="6299835" cy="393700"/>
          </a:xfrm>
          <a:custGeom>
            <a:avLst/>
            <a:gdLst/>
            <a:ahLst/>
            <a:cxnLst/>
            <a:rect l="l" t="t" r="r" b="b"/>
            <a:pathLst>
              <a:path w="6299834" h="393700">
                <a:moveTo>
                  <a:pt x="0" y="393700"/>
                </a:moveTo>
                <a:lnTo>
                  <a:pt x="6299834" y="393700"/>
                </a:lnTo>
                <a:lnTo>
                  <a:pt x="6299834" y="0"/>
                </a:lnTo>
                <a:lnTo>
                  <a:pt x="0" y="0"/>
                </a:lnTo>
                <a:lnTo>
                  <a:pt x="0" y="39370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31825" y="5834379"/>
            <a:ext cx="6261735" cy="355600"/>
          </a:xfrm>
          <a:prstGeom prst="rect">
            <a:avLst/>
          </a:prstGeom>
          <a:solidFill>
            <a:srgbClr val="C0504D"/>
          </a:solidFill>
        </p:spPr>
        <p:txBody>
          <a:bodyPr wrap="square" lIns="0" tIns="33020" rIns="0" bIns="0" rtlCol="0" vert="horz">
            <a:spAutoFit/>
          </a:bodyPr>
          <a:lstStyle/>
          <a:p>
            <a:pPr marL="1160780">
              <a:lnSpc>
                <a:spcPct val="100000"/>
              </a:lnSpc>
              <a:spcBef>
                <a:spcPts val="260"/>
              </a:spcBef>
            </a:pPr>
            <a:r>
              <a:rPr dirty="0" sz="1400" spc="-10" b="1">
                <a:latin typeface="Calibri"/>
                <a:cs typeface="Calibri"/>
              </a:rPr>
              <a:t>N.B. </a:t>
            </a:r>
            <a:r>
              <a:rPr dirty="0" sz="1400" spc="-5" b="1">
                <a:latin typeface="Calibri"/>
                <a:cs typeface="Calibri"/>
              </a:rPr>
              <a:t>Most Lesions arising from Parotid </a:t>
            </a:r>
            <a:r>
              <a:rPr dirty="0" sz="1400" spc="5" b="1">
                <a:latin typeface="Calibri"/>
                <a:cs typeface="Calibri"/>
              </a:rPr>
              <a:t>are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Malignant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 h="0">
                <a:moveTo>
                  <a:pt x="0" y="0"/>
                </a:moveTo>
                <a:lnTo>
                  <a:pt x="3425139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3425190" cy="0"/>
          </a:xfrm>
          <a:custGeom>
            <a:avLst/>
            <a:gdLst/>
            <a:ahLst/>
            <a:cxnLst/>
            <a:rect l="l" t="t" r="r" b="b"/>
            <a:pathLst>
              <a:path w="3425190" h="0">
                <a:moveTo>
                  <a:pt x="0" y="0"/>
                </a:moveTo>
                <a:lnTo>
                  <a:pt x="3425139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1552" y="914653"/>
            <a:ext cx="6110605" cy="26860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1785"/>
              </a:lnSpc>
            </a:pPr>
            <a:r>
              <a:rPr dirty="0" sz="1600" spc="5" b="1">
                <a:solidFill>
                  <a:srgbClr val="FFFFFF"/>
                </a:solidFill>
                <a:latin typeface="Wingdings"/>
                <a:cs typeface="Wingdings"/>
              </a:rPr>
              <a:t></a:t>
            </a:r>
            <a:r>
              <a:rPr dirty="0" sz="1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PATHOLOGY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4224" y="1310893"/>
            <a:ext cx="1576705" cy="204470"/>
          </a:xfrm>
          <a:custGeom>
            <a:avLst/>
            <a:gdLst/>
            <a:ahLst/>
            <a:cxnLst/>
            <a:rect l="l" t="t" r="r" b="b"/>
            <a:pathLst>
              <a:path w="1576705" h="204469">
                <a:moveTo>
                  <a:pt x="0" y="204216"/>
                </a:moveTo>
                <a:lnTo>
                  <a:pt x="1576451" y="204216"/>
                </a:lnTo>
                <a:lnTo>
                  <a:pt x="1576451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1456" y="1279906"/>
            <a:ext cx="4632960" cy="1311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@ </a:t>
            </a:r>
            <a:r>
              <a:rPr dirty="0" sz="1400" spc="-5">
                <a:latin typeface="Times New Roman"/>
                <a:cs typeface="Times New Roman"/>
              </a:rPr>
              <a:t>Medial </a:t>
            </a:r>
            <a:r>
              <a:rPr dirty="0" sz="1400" spc="-10">
                <a:latin typeface="Times New Roman"/>
                <a:cs typeface="Times New Roman"/>
              </a:rPr>
              <a:t>Aspect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>
                <a:latin typeface="Times New Roman"/>
                <a:cs typeface="Times New Roman"/>
              </a:rPr>
              <a:t>PPS: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Displacement of PPS </a:t>
            </a:r>
            <a:r>
              <a:rPr dirty="0" sz="1400" spc="-20">
                <a:latin typeface="Times New Roman"/>
                <a:cs typeface="Times New Roman"/>
              </a:rPr>
              <a:t>Fat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Laterally</a:t>
            </a:r>
            <a:endParaRPr sz="14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205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98 </a:t>
            </a:r>
            <a:r>
              <a:rPr dirty="0" sz="1400" spc="-10" b="1">
                <a:latin typeface="Times New Roman"/>
                <a:cs typeface="Times New Roman"/>
              </a:rPr>
              <a:t>% Carcinomas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883919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884555" algn="l"/>
              </a:tabLst>
            </a:pPr>
            <a:r>
              <a:rPr dirty="0" sz="1400" spc="-5">
                <a:latin typeface="Times New Roman"/>
                <a:cs typeface="Times New Roman"/>
              </a:rPr>
              <a:t>80% </a:t>
            </a: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Squamous </a:t>
            </a:r>
            <a:r>
              <a:rPr dirty="0" sz="1400" spc="-5">
                <a:latin typeface="Times New Roman"/>
                <a:cs typeface="Times New Roman"/>
              </a:rPr>
              <a:t>cell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type</a:t>
            </a:r>
            <a:endParaRPr sz="1400">
              <a:latin typeface="Times New Roman"/>
              <a:cs typeface="Times New Roman"/>
            </a:endParaRPr>
          </a:p>
          <a:p>
            <a:pPr marL="883919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884555" algn="l"/>
              </a:tabLst>
            </a:pPr>
            <a:r>
              <a:rPr dirty="0" sz="1400" spc="-5">
                <a:latin typeface="Times New Roman"/>
                <a:cs typeface="Times New Roman"/>
              </a:rPr>
              <a:t>Others: Adenoid 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Mucoepidermoid</a:t>
            </a:r>
            <a:endParaRPr sz="140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19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OTHERS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671" y="2565069"/>
            <a:ext cx="1197610" cy="495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Lymphomas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Sarcomas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140" y="3054476"/>
            <a:ext cx="4097654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Rare 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 spc="-5" b="1" i="1">
                <a:latin typeface="Times New Roman"/>
                <a:cs typeface="Times New Roman"/>
              </a:rPr>
              <a:t>Angiofibroma </a:t>
            </a:r>
            <a:r>
              <a:rPr dirty="0" sz="1400" spc="-5">
                <a:latin typeface="Times New Roman"/>
                <a:cs typeface="Times New Roman"/>
              </a:rPr>
              <a:t>– </a:t>
            </a:r>
            <a:r>
              <a:rPr dirty="0" sz="1400" spc="-5" b="1" i="1">
                <a:latin typeface="Times New Roman"/>
                <a:cs typeface="Times New Roman"/>
              </a:rPr>
              <a:t>Melanoma </a:t>
            </a:r>
            <a:r>
              <a:rPr dirty="0" sz="1400" spc="-5">
                <a:latin typeface="Times New Roman"/>
                <a:cs typeface="Times New Roman"/>
              </a:rPr>
              <a:t>–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Plasmacytoma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140" y="3888789"/>
            <a:ext cx="3180715" cy="28454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Early Diagnosis 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 spc="-10">
                <a:latin typeface="Times New Roman"/>
                <a:cs typeface="Times New Roman"/>
              </a:rPr>
              <a:t>"Beast </a:t>
            </a:r>
            <a:r>
              <a:rPr dirty="0" sz="1400" spc="-5">
                <a:latin typeface="Times New Roman"/>
                <a:cs typeface="Times New Roman"/>
              </a:rPr>
              <a:t>seen </a:t>
            </a:r>
            <a:r>
              <a:rPr dirty="0" sz="1400" spc="5">
                <a:latin typeface="Times New Roman"/>
                <a:cs typeface="Times New Roman"/>
              </a:rPr>
              <a:t>by </a:t>
            </a:r>
            <a:r>
              <a:rPr dirty="0" sz="1400" spc="-5">
                <a:latin typeface="Times New Roman"/>
                <a:cs typeface="Times New Roman"/>
              </a:rPr>
              <a:t>MRI</a:t>
            </a:r>
            <a:r>
              <a:rPr dirty="0" sz="1400" spc="-1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"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</a:pPr>
            <a:r>
              <a:rPr dirty="0" sz="1400" spc="-5">
                <a:latin typeface="Courier New"/>
                <a:cs typeface="Courier New"/>
              </a:rPr>
              <a:t>o </a:t>
            </a:r>
            <a:r>
              <a:rPr dirty="0" sz="1400" spc="-10" b="1">
                <a:latin typeface="Times New Roman"/>
                <a:cs typeface="Times New Roman"/>
              </a:rPr>
              <a:t>Signs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469900" marR="127635" indent="45720">
              <a:lnSpc>
                <a:spcPts val="1850"/>
              </a:lnSpc>
              <a:spcBef>
                <a:spcPts val="65"/>
              </a:spcBef>
            </a:pPr>
            <a:r>
              <a:rPr dirty="0" sz="1400" spc="-10" b="1">
                <a:latin typeface="Times New Roman"/>
                <a:cs typeface="Times New Roman"/>
              </a:rPr>
              <a:t>-T1 </a:t>
            </a:r>
            <a:r>
              <a:rPr dirty="0" sz="1400" spc="-10" b="1">
                <a:latin typeface="Wingdings"/>
                <a:cs typeface="Wingdings"/>
              </a:rPr>
              <a:t>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Obliterated </a:t>
            </a:r>
            <a:r>
              <a:rPr dirty="0" sz="1400" b="1">
                <a:latin typeface="Times New Roman"/>
                <a:cs typeface="Times New Roman"/>
              </a:rPr>
              <a:t>fat </a:t>
            </a:r>
            <a:r>
              <a:rPr dirty="0" sz="1400" spc="-15">
                <a:latin typeface="Times New Roman"/>
                <a:cs typeface="Times New Roman"/>
              </a:rPr>
              <a:t>line  </a:t>
            </a:r>
            <a:r>
              <a:rPr dirty="0" sz="1400" spc="-5">
                <a:latin typeface="Times New Roman"/>
                <a:cs typeface="Times New Roman"/>
              </a:rPr>
              <a:t>between tensor </a:t>
            </a:r>
            <a:r>
              <a:rPr dirty="0" sz="1400" spc="-10">
                <a:latin typeface="Times New Roman"/>
                <a:cs typeface="Times New Roman"/>
              </a:rPr>
              <a:t>&amp; levator </a:t>
            </a:r>
            <a:r>
              <a:rPr dirty="0" sz="1400" spc="-5">
                <a:latin typeface="Times New Roman"/>
                <a:cs typeface="Times New Roman"/>
              </a:rPr>
              <a:t>palate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Ms.</a:t>
            </a:r>
            <a:endParaRPr sz="1400">
              <a:latin typeface="Times New Roman"/>
              <a:cs typeface="Times New Roman"/>
            </a:endParaRPr>
          </a:p>
          <a:p>
            <a:pPr marL="345440" indent="-345440">
              <a:lnSpc>
                <a:spcPct val="100000"/>
              </a:lnSpc>
              <a:spcBef>
                <a:spcPts val="75"/>
              </a:spcBef>
              <a:buChar char="-"/>
              <a:tabLst>
                <a:tab pos="345440" algn="l"/>
              </a:tabLst>
            </a:pPr>
            <a:r>
              <a:rPr dirty="0" sz="1400" spc="-5">
                <a:latin typeface="Times New Roman"/>
                <a:cs typeface="Times New Roman"/>
              </a:rPr>
              <a:t>Extension in PPS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Fat</a:t>
            </a:r>
            <a:endParaRPr sz="1400">
              <a:latin typeface="Times New Roman"/>
              <a:cs typeface="Times New Roman"/>
            </a:endParaRPr>
          </a:p>
          <a:p>
            <a:pPr marL="345440" marR="272415" indent="-345440">
              <a:lnSpc>
                <a:spcPts val="1870"/>
              </a:lnSpc>
              <a:spcBef>
                <a:spcPts val="75"/>
              </a:spcBef>
              <a:buChar char="-"/>
              <a:tabLst>
                <a:tab pos="345440" algn="l"/>
              </a:tabLst>
            </a:pPr>
            <a:r>
              <a:rPr dirty="0" sz="1400" spc="-5">
                <a:latin typeface="Times New Roman"/>
                <a:cs typeface="Times New Roman"/>
              </a:rPr>
              <a:t>Obliteration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sz="1400" spc="-15">
                <a:latin typeface="Times New Roman"/>
                <a:cs typeface="Times New Roman"/>
              </a:rPr>
              <a:t>fat </a:t>
            </a:r>
            <a:r>
              <a:rPr dirty="0" sz="1400" spc="-10">
                <a:latin typeface="Times New Roman"/>
                <a:cs typeface="Times New Roman"/>
              </a:rPr>
              <a:t>plane </a:t>
            </a:r>
            <a:r>
              <a:rPr dirty="0" sz="1400" spc="-5">
                <a:latin typeface="Times New Roman"/>
                <a:cs typeface="Times New Roman"/>
              </a:rPr>
              <a:t>between  Nasopharynx / Prevertebral</a:t>
            </a:r>
            <a:r>
              <a:rPr dirty="0" sz="1400" spc="-20">
                <a:latin typeface="Times New Roman"/>
                <a:cs typeface="Times New Roman"/>
              </a:rPr>
              <a:t> ms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STAGING</a:t>
            </a:r>
            <a:r>
              <a:rPr dirty="0" sz="1400" spc="-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T1 </a:t>
            </a:r>
            <a:r>
              <a:rPr dirty="0" sz="1400" spc="-5" b="1">
                <a:latin typeface="Times New Roman"/>
                <a:cs typeface="Times New Roman"/>
              </a:rPr>
              <a:t>Nasopharynx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confined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T2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 spc="-10" b="1">
                <a:latin typeface="Times New Roman"/>
                <a:cs typeface="Times New Roman"/>
              </a:rPr>
              <a:t>Orophar. </a:t>
            </a:r>
            <a:r>
              <a:rPr dirty="0" sz="1400" spc="-5">
                <a:latin typeface="Times New Roman"/>
                <a:cs typeface="Times New Roman"/>
              </a:rPr>
              <a:t>Or </a:t>
            </a:r>
            <a:r>
              <a:rPr dirty="0" sz="1400" spc="-10">
                <a:latin typeface="Times New Roman"/>
                <a:cs typeface="Times New Roman"/>
              </a:rPr>
              <a:t>nasal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Fossa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T3 </a:t>
            </a:r>
            <a:r>
              <a:rPr dirty="0" sz="1400" spc="-10">
                <a:latin typeface="Times New Roman"/>
                <a:cs typeface="Times New Roman"/>
              </a:rPr>
              <a:t>Bones </a:t>
            </a:r>
            <a:r>
              <a:rPr dirty="0" sz="1400" spc="-5">
                <a:latin typeface="Times New Roman"/>
                <a:cs typeface="Times New Roman"/>
              </a:rPr>
              <a:t>or </a:t>
            </a:r>
            <a:r>
              <a:rPr dirty="0" sz="1400" spc="-10">
                <a:latin typeface="Times New Roman"/>
                <a:cs typeface="Times New Roman"/>
              </a:rPr>
              <a:t>Sinus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invasion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T4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Intracranial/Orbit/Hypophar.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0825" y="1362709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0" y="1600200"/>
                </a:moveTo>
                <a:lnTo>
                  <a:pt x="1600200" y="1600200"/>
                </a:lnTo>
                <a:lnTo>
                  <a:pt x="16002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sysDash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28488" y="1414271"/>
            <a:ext cx="1405128" cy="1496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87295" y="2658744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19" h="365760">
                <a:moveTo>
                  <a:pt x="0" y="0"/>
                </a:moveTo>
                <a:lnTo>
                  <a:pt x="53417" y="2387"/>
                </a:lnTo>
                <a:lnTo>
                  <a:pt x="97012" y="8905"/>
                </a:lnTo>
                <a:lnTo>
                  <a:pt x="126390" y="18591"/>
                </a:lnTo>
                <a:lnTo>
                  <a:pt x="137160" y="30480"/>
                </a:lnTo>
                <a:lnTo>
                  <a:pt x="137160" y="167894"/>
                </a:lnTo>
                <a:lnTo>
                  <a:pt x="147947" y="179728"/>
                </a:lnTo>
                <a:lnTo>
                  <a:pt x="177355" y="189420"/>
                </a:lnTo>
                <a:lnTo>
                  <a:pt x="220956" y="195968"/>
                </a:lnTo>
                <a:lnTo>
                  <a:pt x="274319" y="198374"/>
                </a:lnTo>
                <a:lnTo>
                  <a:pt x="220956" y="200761"/>
                </a:lnTo>
                <a:lnTo>
                  <a:pt x="177355" y="207279"/>
                </a:lnTo>
                <a:lnTo>
                  <a:pt x="147947" y="216965"/>
                </a:lnTo>
                <a:lnTo>
                  <a:pt x="137160" y="228854"/>
                </a:lnTo>
                <a:lnTo>
                  <a:pt x="137160" y="335280"/>
                </a:lnTo>
                <a:lnTo>
                  <a:pt x="126390" y="347168"/>
                </a:lnTo>
                <a:lnTo>
                  <a:pt x="97012" y="356854"/>
                </a:lnTo>
                <a:lnTo>
                  <a:pt x="53417" y="363372"/>
                </a:lnTo>
                <a:lnTo>
                  <a:pt x="0" y="365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1140" y="6991350"/>
            <a:ext cx="2981325" cy="2880360"/>
          </a:xfrm>
          <a:custGeom>
            <a:avLst/>
            <a:gdLst/>
            <a:ahLst/>
            <a:cxnLst/>
            <a:rect l="l" t="t" r="r" b="b"/>
            <a:pathLst>
              <a:path w="2981325" h="2880359">
                <a:moveTo>
                  <a:pt x="0" y="2880360"/>
                </a:moveTo>
                <a:lnTo>
                  <a:pt x="2981325" y="2880360"/>
                </a:lnTo>
                <a:lnTo>
                  <a:pt x="2981325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56709" y="7042098"/>
            <a:ext cx="2715767" cy="2752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61614" y="2658744"/>
            <a:ext cx="1005840" cy="3289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137795">
              <a:lnSpc>
                <a:spcPct val="100000"/>
              </a:lnSpc>
              <a:spcBef>
                <a:spcPts val="305"/>
              </a:spcBef>
            </a:pPr>
            <a:r>
              <a:rPr dirty="0" sz="1300" spc="-10" b="1" i="1">
                <a:latin typeface="Calibri"/>
                <a:cs typeface="Calibri"/>
              </a:rPr>
              <a:t>In</a:t>
            </a:r>
            <a:r>
              <a:rPr dirty="0" sz="1300" spc="-35" b="1" i="1">
                <a:latin typeface="Calibri"/>
                <a:cs typeface="Calibri"/>
              </a:rPr>
              <a:t> </a:t>
            </a:r>
            <a:r>
              <a:rPr dirty="0" sz="1300" spc="-5" b="1" i="1">
                <a:latin typeface="Calibri"/>
                <a:cs typeface="Calibri"/>
              </a:rPr>
              <a:t>Children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88790" y="6945629"/>
            <a:ext cx="2541905" cy="585470"/>
          </a:xfrm>
          <a:custGeom>
            <a:avLst/>
            <a:gdLst/>
            <a:ahLst/>
            <a:cxnLst/>
            <a:rect l="l" t="t" r="r" b="b"/>
            <a:pathLst>
              <a:path w="2541904" h="585470">
                <a:moveTo>
                  <a:pt x="0" y="585469"/>
                </a:moveTo>
                <a:lnTo>
                  <a:pt x="2541905" y="585469"/>
                </a:lnTo>
                <a:lnTo>
                  <a:pt x="2541905" y="0"/>
                </a:lnTo>
                <a:lnTo>
                  <a:pt x="0" y="0"/>
                </a:lnTo>
                <a:lnTo>
                  <a:pt x="0" y="585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88790" y="6945629"/>
            <a:ext cx="2541905" cy="585470"/>
          </a:xfrm>
          <a:custGeom>
            <a:avLst/>
            <a:gdLst/>
            <a:ahLst/>
            <a:cxnLst/>
            <a:rect l="l" t="t" r="r" b="b"/>
            <a:pathLst>
              <a:path w="2541904" h="585470">
                <a:moveTo>
                  <a:pt x="0" y="585469"/>
                </a:moveTo>
                <a:lnTo>
                  <a:pt x="2541905" y="585469"/>
                </a:lnTo>
                <a:lnTo>
                  <a:pt x="2541905" y="0"/>
                </a:lnTo>
                <a:lnTo>
                  <a:pt x="0" y="0"/>
                </a:lnTo>
                <a:lnTo>
                  <a:pt x="0" y="5854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93552" y="6975093"/>
            <a:ext cx="2532380" cy="4927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Nasopharyngeal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Carcinoma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177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parapharyngeal </a:t>
            </a:r>
            <a:r>
              <a:rPr dirty="0" sz="1100" spc="-5">
                <a:latin typeface="Calibri"/>
                <a:cs typeface="Calibri"/>
              </a:rPr>
              <a:t>fat </a:t>
            </a:r>
            <a:r>
              <a:rPr dirty="0" sz="1100">
                <a:latin typeface="Calibri"/>
                <a:cs typeface="Calibri"/>
              </a:rPr>
              <a:t>is </a:t>
            </a:r>
            <a:r>
              <a:rPr dirty="0" sz="1100" spc="-5">
                <a:latin typeface="Calibri"/>
                <a:cs typeface="Calibri"/>
              </a:rPr>
              <a:t>displaced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laterally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0190" y="3992244"/>
            <a:ext cx="2962275" cy="28803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Rt </a:t>
            </a:r>
            <a:r>
              <a:rPr dirty="0" sz="1100" spc="-5">
                <a:latin typeface="Calibri"/>
                <a:cs typeface="Calibri"/>
              </a:rPr>
              <a:t>intact Fat </a:t>
            </a:r>
            <a:r>
              <a:rPr dirty="0" sz="1100">
                <a:latin typeface="Calibri"/>
                <a:cs typeface="Calibri"/>
              </a:rPr>
              <a:t>plain / </a:t>
            </a:r>
            <a:r>
              <a:rPr dirty="0" sz="1100" spc="5">
                <a:latin typeface="Calibri"/>
                <a:cs typeface="Calibri"/>
              </a:rPr>
              <a:t>Lt </a:t>
            </a:r>
            <a:r>
              <a:rPr dirty="0" sz="1100" spc="-5">
                <a:latin typeface="Calibri"/>
                <a:cs typeface="Calibri"/>
              </a:rPr>
              <a:t>obliterated "early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stage"</a:t>
            </a:r>
            <a:endParaRPr sz="11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219"/>
              </a:spcBef>
            </a:pPr>
            <a:r>
              <a:rPr dirty="0" sz="1100">
                <a:latin typeface="Calibri"/>
                <a:cs typeface="Calibri"/>
              </a:rPr>
              <a:t>+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L.N.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6014" y="4043044"/>
            <a:ext cx="2749041" cy="2276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82750" y="7988300"/>
            <a:ext cx="2258060" cy="1810385"/>
          </a:xfrm>
          <a:custGeom>
            <a:avLst/>
            <a:gdLst/>
            <a:ahLst/>
            <a:cxnLst/>
            <a:rect l="l" t="t" r="r" b="b"/>
            <a:pathLst>
              <a:path w="2258060" h="1810384">
                <a:moveTo>
                  <a:pt x="0" y="1810385"/>
                </a:moveTo>
                <a:lnTo>
                  <a:pt x="2258060" y="1810385"/>
                </a:lnTo>
                <a:lnTo>
                  <a:pt x="2258060" y="0"/>
                </a:lnTo>
                <a:lnTo>
                  <a:pt x="0" y="0"/>
                </a:lnTo>
                <a:lnTo>
                  <a:pt x="0" y="18103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87525" y="8040623"/>
            <a:ext cx="2053717" cy="1685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3250" y="6744334"/>
            <a:ext cx="1774189" cy="1609725"/>
          </a:xfrm>
          <a:custGeom>
            <a:avLst/>
            <a:gdLst/>
            <a:ahLst/>
            <a:cxnLst/>
            <a:rect l="l" t="t" r="r" b="b"/>
            <a:pathLst>
              <a:path w="1774189" h="1609725">
                <a:moveTo>
                  <a:pt x="0" y="1609725"/>
                </a:moveTo>
                <a:lnTo>
                  <a:pt x="1774189" y="1609725"/>
                </a:lnTo>
                <a:lnTo>
                  <a:pt x="1774189" y="0"/>
                </a:lnTo>
                <a:lnTo>
                  <a:pt x="0" y="0"/>
                </a:lnTo>
                <a:lnTo>
                  <a:pt x="0" y="1609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3250" y="6744334"/>
            <a:ext cx="1774189" cy="1609725"/>
          </a:xfrm>
          <a:custGeom>
            <a:avLst/>
            <a:gdLst/>
            <a:ahLst/>
            <a:cxnLst/>
            <a:rect l="l" t="t" r="r" b="b"/>
            <a:pathLst>
              <a:path w="1774189" h="1609725">
                <a:moveTo>
                  <a:pt x="0" y="1609725"/>
                </a:moveTo>
                <a:lnTo>
                  <a:pt x="1774189" y="1609725"/>
                </a:lnTo>
                <a:lnTo>
                  <a:pt x="1774189" y="0"/>
                </a:lnTo>
                <a:lnTo>
                  <a:pt x="0" y="0"/>
                </a:lnTo>
                <a:lnTo>
                  <a:pt x="0" y="1609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040" y="6795134"/>
            <a:ext cx="1578863" cy="1459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3250" y="3355974"/>
            <a:ext cx="6327775" cy="338455"/>
          </a:xfrm>
          <a:custGeom>
            <a:avLst/>
            <a:gdLst/>
            <a:ahLst/>
            <a:cxnLst/>
            <a:rect l="l" t="t" r="r" b="b"/>
            <a:pathLst>
              <a:path w="6327775" h="338454">
                <a:moveTo>
                  <a:pt x="0" y="338454"/>
                </a:moveTo>
                <a:lnTo>
                  <a:pt x="6327775" y="338454"/>
                </a:lnTo>
                <a:lnTo>
                  <a:pt x="6327775" y="0"/>
                </a:lnTo>
                <a:lnTo>
                  <a:pt x="0" y="0"/>
                </a:lnTo>
                <a:lnTo>
                  <a:pt x="0" y="3384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40256" y="3408552"/>
            <a:ext cx="5717540" cy="23495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173480">
              <a:lnSpc>
                <a:spcPts val="1785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NASOPHARYNGEAL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CARCINOMA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8088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088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4184" y="7439279"/>
            <a:ext cx="1607185" cy="0"/>
          </a:xfrm>
          <a:custGeom>
            <a:avLst/>
            <a:gdLst/>
            <a:ahLst/>
            <a:cxnLst/>
            <a:rect l="l" t="t" r="r" b="b"/>
            <a:pathLst>
              <a:path w="1607185" h="0">
                <a:moveTo>
                  <a:pt x="0" y="0"/>
                </a:moveTo>
                <a:lnTo>
                  <a:pt x="160693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71064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77160" y="7439279"/>
            <a:ext cx="1847850" cy="0"/>
          </a:xfrm>
          <a:custGeom>
            <a:avLst/>
            <a:gdLst/>
            <a:ahLst/>
            <a:cxnLst/>
            <a:rect l="l" t="t" r="r" b="b"/>
            <a:pathLst>
              <a:path w="1847850" h="0">
                <a:moveTo>
                  <a:pt x="0" y="0"/>
                </a:moveTo>
                <a:lnTo>
                  <a:pt x="184772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24884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30979" y="7439279"/>
            <a:ext cx="2970530" cy="0"/>
          </a:xfrm>
          <a:custGeom>
            <a:avLst/>
            <a:gdLst/>
            <a:ahLst/>
            <a:cxnLst/>
            <a:rect l="l" t="t" r="r" b="b"/>
            <a:pathLst>
              <a:path w="2970529" h="0">
                <a:moveTo>
                  <a:pt x="0" y="0"/>
                </a:moveTo>
                <a:lnTo>
                  <a:pt x="297002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001002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01002" y="74362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86304" y="7442327"/>
            <a:ext cx="0" cy="1926589"/>
          </a:xfrm>
          <a:custGeom>
            <a:avLst/>
            <a:gdLst/>
            <a:ahLst/>
            <a:cxnLst/>
            <a:rect l="l" t="t" r="r" b="b"/>
            <a:pathLst>
              <a:path w="0" h="1926590">
                <a:moveTo>
                  <a:pt x="0" y="0"/>
                </a:moveTo>
                <a:lnTo>
                  <a:pt x="0" y="192658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74113" y="7442327"/>
            <a:ext cx="0" cy="1932939"/>
          </a:xfrm>
          <a:custGeom>
            <a:avLst/>
            <a:gdLst/>
            <a:ahLst/>
            <a:cxnLst/>
            <a:rect l="l" t="t" r="r" b="b"/>
            <a:pathLst>
              <a:path w="0" h="1932940">
                <a:moveTo>
                  <a:pt x="0" y="0"/>
                </a:moveTo>
                <a:lnTo>
                  <a:pt x="0" y="193268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4184" y="9371965"/>
            <a:ext cx="1607185" cy="0"/>
          </a:xfrm>
          <a:custGeom>
            <a:avLst/>
            <a:gdLst/>
            <a:ahLst/>
            <a:cxnLst/>
            <a:rect l="l" t="t" r="r" b="b"/>
            <a:pathLst>
              <a:path w="1607185" h="0">
                <a:moveTo>
                  <a:pt x="0" y="0"/>
                </a:moveTo>
                <a:lnTo>
                  <a:pt x="160693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77160" y="9371965"/>
            <a:ext cx="1847850" cy="0"/>
          </a:xfrm>
          <a:custGeom>
            <a:avLst/>
            <a:gdLst/>
            <a:ahLst/>
            <a:cxnLst/>
            <a:rect l="l" t="t" r="r" b="b"/>
            <a:pathLst>
              <a:path w="1847850" h="0">
                <a:moveTo>
                  <a:pt x="0" y="0"/>
                </a:moveTo>
                <a:lnTo>
                  <a:pt x="184772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30979" y="9371965"/>
            <a:ext cx="2970530" cy="0"/>
          </a:xfrm>
          <a:custGeom>
            <a:avLst/>
            <a:gdLst/>
            <a:ahLst/>
            <a:cxnLst/>
            <a:rect l="l" t="t" r="r" b="b"/>
            <a:pathLst>
              <a:path w="2970529" h="0">
                <a:moveTo>
                  <a:pt x="0" y="0"/>
                </a:moveTo>
                <a:lnTo>
                  <a:pt x="297002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1136" y="744232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09">
                <a:moveTo>
                  <a:pt x="0" y="0"/>
                </a:moveTo>
                <a:lnTo>
                  <a:pt x="0" y="213692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8088" y="95792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8088" y="95792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4184" y="9582301"/>
            <a:ext cx="3460750" cy="0"/>
          </a:xfrm>
          <a:custGeom>
            <a:avLst/>
            <a:gdLst/>
            <a:ahLst/>
            <a:cxnLst/>
            <a:rect l="l" t="t" r="r" b="b"/>
            <a:pathLst>
              <a:path w="3460750" h="0">
                <a:moveTo>
                  <a:pt x="0" y="0"/>
                </a:moveTo>
                <a:lnTo>
                  <a:pt x="346075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27932" y="744232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09">
                <a:moveTo>
                  <a:pt x="0" y="0"/>
                </a:moveTo>
                <a:lnTo>
                  <a:pt x="0" y="213692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24884" y="95792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30979" y="9582301"/>
            <a:ext cx="2970530" cy="0"/>
          </a:xfrm>
          <a:custGeom>
            <a:avLst/>
            <a:gdLst/>
            <a:ahLst/>
            <a:cxnLst/>
            <a:rect l="l" t="t" r="r" b="b"/>
            <a:pathLst>
              <a:path w="2970529" h="0">
                <a:moveTo>
                  <a:pt x="0" y="0"/>
                </a:moveTo>
                <a:lnTo>
                  <a:pt x="297002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04050" y="7442327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09">
                <a:moveTo>
                  <a:pt x="0" y="0"/>
                </a:moveTo>
                <a:lnTo>
                  <a:pt x="0" y="213692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01002" y="95792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01002" y="95792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92066" y="7440167"/>
            <a:ext cx="2838831" cy="188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56027" y="7440167"/>
            <a:ext cx="1698625" cy="1925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9318" y="7440167"/>
            <a:ext cx="1473962" cy="1886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1665" y="1166494"/>
            <a:ext cx="2871470" cy="3008630"/>
          </a:xfrm>
          <a:custGeom>
            <a:avLst/>
            <a:gdLst/>
            <a:ahLst/>
            <a:cxnLst/>
            <a:rect l="l" t="t" r="r" b="b"/>
            <a:pathLst>
              <a:path w="2871470" h="3008629">
                <a:moveTo>
                  <a:pt x="0" y="3008629"/>
                </a:moveTo>
                <a:lnTo>
                  <a:pt x="2871470" y="3008629"/>
                </a:lnTo>
                <a:lnTo>
                  <a:pt x="2871470" y="0"/>
                </a:lnTo>
                <a:lnTo>
                  <a:pt x="0" y="0"/>
                </a:lnTo>
                <a:lnTo>
                  <a:pt x="0" y="30086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9327" y="1217294"/>
            <a:ext cx="2676144" cy="2880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37229" y="1376679"/>
            <a:ext cx="2724150" cy="685800"/>
          </a:xfrm>
          <a:custGeom>
            <a:avLst/>
            <a:gdLst/>
            <a:ahLst/>
            <a:cxnLst/>
            <a:rect l="l" t="t" r="r" b="b"/>
            <a:pathLst>
              <a:path w="2724150" h="685800">
                <a:moveTo>
                  <a:pt x="0" y="685800"/>
                </a:moveTo>
                <a:lnTo>
                  <a:pt x="2724149" y="685800"/>
                </a:lnTo>
                <a:lnTo>
                  <a:pt x="272414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37229" y="1376679"/>
            <a:ext cx="2724150" cy="685800"/>
          </a:xfrm>
          <a:custGeom>
            <a:avLst/>
            <a:gdLst/>
            <a:ahLst/>
            <a:cxnLst/>
            <a:rect l="l" t="t" r="r" b="b"/>
            <a:pathLst>
              <a:path w="2724150" h="685800">
                <a:moveTo>
                  <a:pt x="0" y="685800"/>
                </a:moveTo>
                <a:lnTo>
                  <a:pt x="2724149" y="685800"/>
                </a:lnTo>
                <a:lnTo>
                  <a:pt x="272414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93134" y="1376679"/>
            <a:ext cx="2468245" cy="685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 marR="241935">
              <a:lnSpc>
                <a:spcPct val="100000"/>
              </a:lnSpc>
              <a:spcBef>
                <a:spcPts val="350"/>
              </a:spcBef>
            </a:pPr>
            <a:r>
              <a:rPr dirty="0" sz="1100" spc="-5" b="1">
                <a:latin typeface="Calibri"/>
                <a:cs typeface="Calibri"/>
              </a:rPr>
              <a:t>Invading </a:t>
            </a:r>
            <a:r>
              <a:rPr dirty="0" sz="1100" b="1">
                <a:latin typeface="Calibri"/>
                <a:cs typeface="Calibri"/>
              </a:rPr>
              <a:t>Fat </a:t>
            </a:r>
            <a:r>
              <a:rPr dirty="0" sz="1100" spc="-5" b="1">
                <a:latin typeface="Calibri"/>
                <a:cs typeface="Calibri"/>
              </a:rPr>
              <a:t>Of infra temporal</a:t>
            </a:r>
            <a:r>
              <a:rPr dirty="0" sz="1100" spc="-4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Fossa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R="24130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"Very important note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reporting"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73120" y="2456179"/>
            <a:ext cx="2588260" cy="1563370"/>
          </a:xfrm>
          <a:custGeom>
            <a:avLst/>
            <a:gdLst/>
            <a:ahLst/>
            <a:cxnLst/>
            <a:rect l="l" t="t" r="r" b="b"/>
            <a:pathLst>
              <a:path w="2588260" h="1563370">
                <a:moveTo>
                  <a:pt x="0" y="1563370"/>
                </a:moveTo>
                <a:lnTo>
                  <a:pt x="2588260" y="1563370"/>
                </a:lnTo>
                <a:lnTo>
                  <a:pt x="2588260" y="0"/>
                </a:lnTo>
                <a:lnTo>
                  <a:pt x="0" y="0"/>
                </a:lnTo>
                <a:lnTo>
                  <a:pt x="0" y="1563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73120" y="2456179"/>
            <a:ext cx="2588260" cy="1563370"/>
          </a:xfrm>
          <a:custGeom>
            <a:avLst/>
            <a:gdLst/>
            <a:ahLst/>
            <a:cxnLst/>
            <a:rect l="l" t="t" r="r" b="b"/>
            <a:pathLst>
              <a:path w="2588260" h="1563370">
                <a:moveTo>
                  <a:pt x="0" y="1563370"/>
                </a:moveTo>
                <a:lnTo>
                  <a:pt x="2588260" y="1563370"/>
                </a:lnTo>
                <a:lnTo>
                  <a:pt x="2588260" y="0"/>
                </a:lnTo>
                <a:lnTo>
                  <a:pt x="0" y="0"/>
                </a:lnTo>
                <a:lnTo>
                  <a:pt x="0" y="15633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68623" y="2506979"/>
            <a:ext cx="2392426" cy="1461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30625" y="4083684"/>
            <a:ext cx="3072765" cy="3227705"/>
          </a:xfrm>
          <a:custGeom>
            <a:avLst/>
            <a:gdLst/>
            <a:ahLst/>
            <a:cxnLst/>
            <a:rect l="l" t="t" r="r" b="b"/>
            <a:pathLst>
              <a:path w="3072765" h="3227704">
                <a:moveTo>
                  <a:pt x="0" y="3227704"/>
                </a:moveTo>
                <a:lnTo>
                  <a:pt x="3072765" y="3227704"/>
                </a:lnTo>
                <a:lnTo>
                  <a:pt x="3072765" y="0"/>
                </a:lnTo>
                <a:lnTo>
                  <a:pt x="0" y="0"/>
                </a:lnTo>
                <a:lnTo>
                  <a:pt x="0" y="32277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28288" y="4134484"/>
            <a:ext cx="2877312" cy="3073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95985" y="4897119"/>
            <a:ext cx="2944495" cy="1499870"/>
          </a:xfrm>
          <a:custGeom>
            <a:avLst/>
            <a:gdLst/>
            <a:ahLst/>
            <a:cxnLst/>
            <a:rect l="l" t="t" r="r" b="b"/>
            <a:pathLst>
              <a:path w="2944495" h="1499870">
                <a:moveTo>
                  <a:pt x="0" y="1499870"/>
                </a:moveTo>
                <a:lnTo>
                  <a:pt x="2944494" y="1499870"/>
                </a:lnTo>
                <a:lnTo>
                  <a:pt x="2944494" y="0"/>
                </a:lnTo>
                <a:lnTo>
                  <a:pt x="0" y="0"/>
                </a:lnTo>
                <a:lnTo>
                  <a:pt x="0" y="1499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95985" y="4897119"/>
            <a:ext cx="2944495" cy="1499870"/>
          </a:xfrm>
          <a:custGeom>
            <a:avLst/>
            <a:gdLst/>
            <a:ahLst/>
            <a:cxnLst/>
            <a:rect l="l" t="t" r="r" b="b"/>
            <a:pathLst>
              <a:path w="2944495" h="1499870">
                <a:moveTo>
                  <a:pt x="0" y="1499870"/>
                </a:moveTo>
                <a:lnTo>
                  <a:pt x="2944494" y="1499870"/>
                </a:lnTo>
                <a:lnTo>
                  <a:pt x="2944494" y="0"/>
                </a:lnTo>
                <a:lnTo>
                  <a:pt x="0" y="0"/>
                </a:lnTo>
                <a:lnTo>
                  <a:pt x="0" y="1499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96886" y="4947919"/>
            <a:ext cx="2746057" cy="1398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8088" y="1747138"/>
            <a:ext cx="6449009" cy="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7140" y="2813684"/>
            <a:ext cx="1835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8440" y="2838576"/>
            <a:ext cx="1570355" cy="20447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5"/>
              </a:lnSpc>
            </a:pPr>
            <a:r>
              <a:rPr dirty="0" sz="1400" spc="15" b="1">
                <a:latin typeface="Times New Roman"/>
                <a:cs typeface="Times New Roman"/>
              </a:rPr>
              <a:t>R</a:t>
            </a:r>
            <a:r>
              <a:rPr dirty="0" sz="1400" spc="-40" b="1">
                <a:latin typeface="Times New Roman"/>
                <a:cs typeface="Times New Roman"/>
              </a:rPr>
              <a:t>h</a:t>
            </a:r>
            <a:r>
              <a:rPr dirty="0" sz="1400" spc="-5" b="1">
                <a:latin typeface="Times New Roman"/>
                <a:cs typeface="Times New Roman"/>
              </a:rPr>
              <a:t>a</a:t>
            </a:r>
            <a:r>
              <a:rPr dirty="0" sz="1400" spc="10" b="1">
                <a:latin typeface="Times New Roman"/>
                <a:cs typeface="Times New Roman"/>
              </a:rPr>
              <a:t>bd</a:t>
            </a:r>
            <a:r>
              <a:rPr dirty="0" sz="1400" spc="-30" b="1">
                <a:latin typeface="Times New Roman"/>
                <a:cs typeface="Times New Roman"/>
              </a:rPr>
              <a:t>o</a:t>
            </a:r>
            <a:r>
              <a:rPr dirty="0" sz="1400" spc="5" b="1">
                <a:latin typeface="Times New Roman"/>
                <a:cs typeface="Times New Roman"/>
              </a:rPr>
              <a:t>m</a:t>
            </a:r>
            <a:r>
              <a:rPr dirty="0" sz="1400" spc="15" b="1">
                <a:latin typeface="Times New Roman"/>
                <a:cs typeface="Times New Roman"/>
              </a:rPr>
              <a:t>y</a:t>
            </a:r>
            <a:r>
              <a:rPr dirty="0" sz="1400" spc="-30" b="1">
                <a:latin typeface="Times New Roman"/>
                <a:cs typeface="Times New Roman"/>
              </a:rPr>
              <a:t>o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arco</a:t>
            </a:r>
            <a:r>
              <a:rPr dirty="0" sz="1400" spc="-20" b="1">
                <a:latin typeface="Times New Roman"/>
                <a:cs typeface="Times New Roman"/>
              </a:rPr>
              <a:t>m</a:t>
            </a:r>
            <a:r>
              <a:rPr dirty="0" sz="1400" spc="-5" b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671" y="3022776"/>
            <a:ext cx="5241925" cy="166878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10">
                <a:latin typeface="Times New Roman"/>
                <a:cs typeface="Times New Roman"/>
              </a:rPr>
              <a:t>Commonest </a:t>
            </a:r>
            <a:r>
              <a:rPr dirty="0" sz="1400" spc="-5">
                <a:latin typeface="Times New Roman"/>
                <a:cs typeface="Times New Roman"/>
              </a:rPr>
              <a:t>Sarcoma in </a:t>
            </a:r>
            <a:r>
              <a:rPr dirty="0" sz="1400" spc="-15">
                <a:latin typeface="Times New Roman"/>
                <a:cs typeface="Times New Roman"/>
              </a:rPr>
              <a:t>Head </a:t>
            </a:r>
            <a:r>
              <a:rPr dirty="0" sz="1400" spc="-10">
                <a:latin typeface="Times New Roman"/>
                <a:cs typeface="Times New Roman"/>
              </a:rPr>
              <a:t>&amp;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Neck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Courier New"/>
                <a:cs typeface="Courier New"/>
              </a:rPr>
              <a:t>o </a:t>
            </a:r>
            <a:r>
              <a:rPr dirty="0" sz="1400" spc="-5">
                <a:latin typeface="Times New Roman"/>
                <a:cs typeface="Times New Roman"/>
              </a:rPr>
              <a:t>70 </a:t>
            </a:r>
            <a:r>
              <a:rPr dirty="0" sz="1400" spc="-10">
                <a:latin typeface="Times New Roman"/>
                <a:cs typeface="Times New Roman"/>
              </a:rPr>
              <a:t>% </a:t>
            </a:r>
            <a:r>
              <a:rPr dirty="0" sz="1400" spc="-5">
                <a:latin typeface="Times New Roman"/>
                <a:cs typeface="Times New Roman"/>
              </a:rPr>
              <a:t>&lt; 12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10" b="1">
                <a:latin typeface="Times New Roman"/>
                <a:cs typeface="Times New Roman"/>
              </a:rPr>
              <a:t>Site: </a:t>
            </a:r>
            <a:r>
              <a:rPr dirty="0" sz="1400" b="1">
                <a:latin typeface="Times New Roman"/>
                <a:cs typeface="Times New Roman"/>
              </a:rPr>
              <a:t>"ON </a:t>
            </a:r>
            <a:r>
              <a:rPr dirty="0" sz="1400" spc="-10" b="1">
                <a:latin typeface="Times New Roman"/>
                <a:cs typeface="Times New Roman"/>
              </a:rPr>
              <a:t>TSN"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400" spc="-5">
                <a:latin typeface="Times New Roman"/>
                <a:cs typeface="Times New Roman"/>
              </a:rPr>
              <a:t>rbit &gt;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sz="1400" spc="-5">
                <a:latin typeface="Times New Roman"/>
                <a:cs typeface="Times New Roman"/>
              </a:rPr>
              <a:t>asophar.&gt;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sz="1400" spc="-5">
                <a:latin typeface="Times New Roman"/>
                <a:cs typeface="Times New Roman"/>
              </a:rPr>
              <a:t>emporal </a:t>
            </a:r>
            <a:r>
              <a:rPr dirty="0" sz="1400" spc="-10">
                <a:latin typeface="Times New Roman"/>
                <a:cs typeface="Times New Roman"/>
              </a:rPr>
              <a:t>bone </a:t>
            </a:r>
            <a:r>
              <a:rPr dirty="0" sz="1400" spc="-5">
                <a:latin typeface="Times New Roman"/>
                <a:cs typeface="Times New Roman"/>
              </a:rPr>
              <a:t>&gt; </a:t>
            </a: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sz="1400" spc="-10">
                <a:latin typeface="Times New Roman"/>
                <a:cs typeface="Times New Roman"/>
              </a:rPr>
              <a:t>inuses&gt;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sz="1400" spc="-5">
                <a:latin typeface="Times New Roman"/>
                <a:cs typeface="Times New Roman"/>
              </a:rPr>
              <a:t>eck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Presentation : </a:t>
            </a:r>
            <a:r>
              <a:rPr dirty="0" sz="1400">
                <a:latin typeface="Times New Roman"/>
                <a:cs typeface="Times New Roman"/>
              </a:rPr>
              <a:t>Pain </a:t>
            </a:r>
            <a:r>
              <a:rPr dirty="0" sz="1400" spc="-5">
                <a:latin typeface="Times New Roman"/>
                <a:cs typeface="Times New Roman"/>
              </a:rPr>
              <a:t>/ Cranial </a:t>
            </a:r>
            <a:r>
              <a:rPr dirty="0" sz="1400" spc="-10">
                <a:latin typeface="Times New Roman"/>
                <a:cs typeface="Times New Roman"/>
              </a:rPr>
              <a:t>N </a:t>
            </a:r>
            <a:r>
              <a:rPr dirty="0" sz="1400" spc="-5">
                <a:latin typeface="Times New Roman"/>
                <a:cs typeface="Times New Roman"/>
              </a:rPr>
              <a:t>palsy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400" spc="-5">
                <a:latin typeface="Times New Roman"/>
                <a:cs typeface="Times New Roman"/>
              </a:rPr>
              <a:t>D.D.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Nasophar. Carcinoma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Older</a:t>
            </a:r>
            <a:r>
              <a:rPr dirty="0" sz="1400" spc="6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age</a:t>
            </a:r>
            <a:endParaRPr sz="14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145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Angiofibroma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Boys </a:t>
            </a:r>
            <a:r>
              <a:rPr dirty="0" sz="1400" spc="-5">
                <a:latin typeface="Times New Roman"/>
                <a:cs typeface="Times New Roman"/>
              </a:rPr>
              <a:t>only - Highly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vascular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8088" y="4847590"/>
          <a:ext cx="6452235" cy="164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010"/>
                <a:gridCol w="1628139"/>
                <a:gridCol w="1643379"/>
                <a:gridCol w="1567179"/>
              </a:tblGrid>
              <a:tr h="1640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47140" y="6806234"/>
            <a:ext cx="5728335" cy="96202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Adenoid cystic</a:t>
            </a:r>
            <a:r>
              <a:rPr dirty="0" sz="1400" spc="-11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carcinoma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Low </a:t>
            </a:r>
            <a:r>
              <a:rPr dirty="0" sz="1400" spc="-15">
                <a:latin typeface="Times New Roman"/>
                <a:cs typeface="Times New Roman"/>
              </a:rPr>
              <a:t>grade </a:t>
            </a:r>
            <a:r>
              <a:rPr dirty="0" sz="1400" spc="-5">
                <a:latin typeface="Times New Roman"/>
                <a:cs typeface="Times New Roman"/>
              </a:rPr>
              <a:t>tumor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Mets </a:t>
            </a:r>
            <a:r>
              <a:rPr dirty="0" sz="1400" spc="-10">
                <a:latin typeface="Times New Roman"/>
                <a:cs typeface="Times New Roman"/>
              </a:rPr>
              <a:t>very</a:t>
            </a:r>
            <a:r>
              <a:rPr dirty="0" sz="1400" spc="12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late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70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0">
                <a:latin typeface="Times New Roman"/>
                <a:cs typeface="Times New Roman"/>
              </a:rPr>
              <a:t>More suggested </a:t>
            </a:r>
            <a:r>
              <a:rPr dirty="0" sz="1400" spc="-5">
                <a:latin typeface="Times New Roman"/>
                <a:cs typeface="Times New Roman"/>
              </a:rPr>
              <a:t>with presence </a:t>
            </a:r>
            <a:r>
              <a:rPr dirty="0" sz="1400" spc="5">
                <a:latin typeface="Times New Roman"/>
                <a:cs typeface="Times New Roman"/>
              </a:rPr>
              <a:t>of </a:t>
            </a: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Muscles atrophy of </a:t>
            </a:r>
            <a:r>
              <a:rPr dirty="0" u="heavy" sz="1400" spc="-1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dirty="0" u="heavy" sz="1400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same </a:t>
            </a:r>
            <a:r>
              <a:rPr dirty="0" u="heavy" sz="1400" spc="-5" b="1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side</a:t>
            </a:r>
            <a:r>
              <a:rPr dirty="0" sz="1400" spc="175" b="1" i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145"/>
              </a:spcBef>
              <a:buFont typeface="Courier New"/>
              <a:buChar char="o"/>
              <a:tabLst>
                <a:tab pos="699135" algn="l"/>
              </a:tabLst>
            </a:pPr>
            <a:r>
              <a:rPr dirty="0" sz="1400" spc="-15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lesion </a:t>
            </a:r>
            <a:r>
              <a:rPr dirty="0" sz="1400" spc="-10">
                <a:latin typeface="Wingdings"/>
                <a:cs typeface="Wingdings"/>
              </a:rPr>
              <a:t>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 </a:t>
            </a:r>
            <a:r>
              <a:rPr dirty="0" sz="1400" spc="-20">
                <a:latin typeface="Times New Roman"/>
                <a:cs typeface="Times New Roman"/>
              </a:rPr>
              <a:t>it </a:t>
            </a:r>
            <a:r>
              <a:rPr dirty="0" sz="1400" spc="-10">
                <a:latin typeface="Times New Roman"/>
                <a:cs typeface="Times New Roman"/>
              </a:rPr>
              <a:t>invade &amp; </a:t>
            </a:r>
            <a:r>
              <a:rPr dirty="0" sz="1400" spc="-5">
                <a:latin typeface="Times New Roman"/>
                <a:cs typeface="Times New Roman"/>
              </a:rPr>
              <a:t>thickening </a:t>
            </a:r>
            <a:r>
              <a:rPr dirty="0" sz="1400" spc="-1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supplying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Nerve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58088" y="920749"/>
          <a:ext cx="645223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2595880"/>
                <a:gridCol w="2360294"/>
                <a:gridCol w="871854"/>
              </a:tblGrid>
              <a:tr h="204215">
                <a:tc gridSpan="4">
                  <a:txBody>
                    <a:bodyPr/>
                    <a:lstStyle/>
                    <a:p>
                      <a:pPr algn="ctr" marL="1905">
                        <a:lnSpc>
                          <a:spcPts val="151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4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Malignancies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7784">
                <a:tc gridSpan="2">
                  <a:txBody>
                    <a:bodyPr/>
                    <a:lstStyle/>
                    <a:p>
                      <a:pPr marL="966469">
                        <a:lnSpc>
                          <a:spcPts val="1575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Lymphoma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630"/>
                        </a:lnSpc>
                        <a:tabLst>
                          <a:tab pos="554355" algn="l"/>
                        </a:tabLst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Child or</a:t>
                      </a:r>
                      <a:r>
                        <a:rPr dirty="0" sz="14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Adult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5080">
                        <a:lnSpc>
                          <a:spcPts val="1595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Others</a:t>
                      </a:r>
                      <a:r>
                        <a:rPr dirty="0" sz="14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10%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ts val="1145"/>
                        </a:lnSpc>
                      </a:pP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Melanoma-Palsmacytoma-</a:t>
                      </a:r>
                      <a:r>
                        <a:rPr dirty="0" sz="10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Rhabdomyosarcoma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R="21590">
                        <a:lnSpc>
                          <a:spcPts val="1295"/>
                        </a:lnSpc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Adenoid </a:t>
                      </a:r>
                      <a:r>
                        <a:rPr dirty="0" sz="1100" spc="-10" b="1">
                          <a:latin typeface="Times New Roman"/>
                          <a:cs typeface="Times New Roman"/>
                        </a:rPr>
                        <a:t>cystic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 carcinoma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438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C0504D"/>
                      </a:solidFill>
                      <a:prstDash val="solid"/>
                    </a:lnR>
                  </a:tcPr>
                </a:tc>
                <a:tc gridSpan="2" row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 spc="-5" b="1">
                          <a:latin typeface="Algerian"/>
                          <a:cs typeface="Algerian"/>
                        </a:rPr>
                        <a:t>Nasopharyngeal </a:t>
                      </a:r>
                      <a:r>
                        <a:rPr dirty="0" sz="1300" spc="-10" b="1">
                          <a:latin typeface="Algerian"/>
                          <a:cs typeface="Algerian"/>
                        </a:rPr>
                        <a:t>mass </a:t>
                      </a:r>
                      <a:r>
                        <a:rPr dirty="0" sz="1300" b="1">
                          <a:latin typeface="Algerian"/>
                          <a:cs typeface="Algerian"/>
                        </a:rPr>
                        <a:t>in </a:t>
                      </a:r>
                      <a:r>
                        <a:rPr dirty="0" sz="1300" spc="-5" b="1">
                          <a:latin typeface="Algerian"/>
                          <a:cs typeface="Algerian"/>
                        </a:rPr>
                        <a:t>child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likely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b="1">
                          <a:latin typeface="Algerian"/>
                          <a:cs typeface="Algerian"/>
                        </a:rPr>
                        <a:t>Lymphoma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“More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enlarged</a:t>
                      </a:r>
                      <a:r>
                        <a:rPr dirty="0" sz="1100" spc="-70" b="1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 i="1">
                          <a:latin typeface="Calibri"/>
                          <a:cs typeface="Calibri"/>
                        </a:rPr>
                        <a:t>LN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”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ts val="130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100" b="1">
                          <a:latin typeface="Algerian"/>
                          <a:cs typeface="Algerian"/>
                        </a:rPr>
                        <a:t>Rhabdomyosarcoma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“less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likely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to enlarge LN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, as it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spread by blood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stream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”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504D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0462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C0504D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675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504D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649605" y="4852415"/>
            <a:ext cx="1436370" cy="152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51075" y="4852415"/>
            <a:ext cx="1473708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9215" y="4852415"/>
            <a:ext cx="1482471" cy="1618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21325" y="4852415"/>
            <a:ext cx="1353057" cy="16329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56385" y="1734946"/>
            <a:ext cx="4799330" cy="250190"/>
          </a:xfrm>
          <a:custGeom>
            <a:avLst/>
            <a:gdLst/>
            <a:ahLst/>
            <a:cxnLst/>
            <a:rect l="l" t="t" r="r" b="b"/>
            <a:pathLst>
              <a:path w="4799330" h="250189">
                <a:moveTo>
                  <a:pt x="0" y="249935"/>
                </a:moveTo>
                <a:lnTo>
                  <a:pt x="4799330" y="249935"/>
                </a:lnTo>
                <a:lnTo>
                  <a:pt x="4799330" y="0"/>
                </a:lnTo>
                <a:lnTo>
                  <a:pt x="0" y="0"/>
                </a:lnTo>
                <a:lnTo>
                  <a:pt x="0" y="24993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48510" y="7809229"/>
            <a:ext cx="3666490" cy="1901825"/>
          </a:xfrm>
          <a:custGeom>
            <a:avLst/>
            <a:gdLst/>
            <a:ahLst/>
            <a:cxnLst/>
            <a:rect l="l" t="t" r="r" b="b"/>
            <a:pathLst>
              <a:path w="3666490" h="1901825">
                <a:moveTo>
                  <a:pt x="0" y="1901825"/>
                </a:moveTo>
                <a:lnTo>
                  <a:pt x="3666490" y="1901825"/>
                </a:lnTo>
                <a:lnTo>
                  <a:pt x="3666490" y="0"/>
                </a:lnTo>
                <a:lnTo>
                  <a:pt x="0" y="0"/>
                </a:lnTo>
                <a:lnTo>
                  <a:pt x="0" y="1901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67635" y="7860791"/>
            <a:ext cx="3441065" cy="1798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665" y="877569"/>
            <a:ext cx="3996054" cy="2021205"/>
          </a:xfrm>
          <a:custGeom>
            <a:avLst/>
            <a:gdLst/>
            <a:ahLst/>
            <a:cxnLst/>
            <a:rect l="l" t="t" r="r" b="b"/>
            <a:pathLst>
              <a:path w="3996054" h="2021205">
                <a:moveTo>
                  <a:pt x="0" y="2021204"/>
                </a:moveTo>
                <a:lnTo>
                  <a:pt x="3996054" y="2021204"/>
                </a:lnTo>
                <a:lnTo>
                  <a:pt x="3996054" y="0"/>
                </a:lnTo>
                <a:lnTo>
                  <a:pt x="0" y="0"/>
                </a:lnTo>
                <a:lnTo>
                  <a:pt x="0" y="20212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9327" y="929639"/>
            <a:ext cx="3796157" cy="19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18814" y="2724784"/>
            <a:ext cx="3840479" cy="466725"/>
          </a:xfrm>
          <a:custGeom>
            <a:avLst/>
            <a:gdLst/>
            <a:ahLst/>
            <a:cxnLst/>
            <a:rect l="l" t="t" r="r" b="b"/>
            <a:pathLst>
              <a:path w="3840479" h="466725">
                <a:moveTo>
                  <a:pt x="0" y="466725"/>
                </a:moveTo>
                <a:lnTo>
                  <a:pt x="3840479" y="466725"/>
                </a:lnTo>
                <a:lnTo>
                  <a:pt x="3840479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18814" y="2724784"/>
            <a:ext cx="3840479" cy="466725"/>
          </a:xfrm>
          <a:custGeom>
            <a:avLst/>
            <a:gdLst/>
            <a:ahLst/>
            <a:cxnLst/>
            <a:rect l="l" t="t" r="r" b="b"/>
            <a:pathLst>
              <a:path w="3840479" h="466725">
                <a:moveTo>
                  <a:pt x="0" y="466725"/>
                </a:moveTo>
                <a:lnTo>
                  <a:pt x="3840479" y="466725"/>
                </a:lnTo>
                <a:lnTo>
                  <a:pt x="3840479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6223" y="2776727"/>
            <a:ext cx="3645408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52" y="429514"/>
            <a:ext cx="2813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mbria"/>
                <a:cs typeface="Cambria"/>
              </a:rPr>
              <a:t>SUMMARY </a:t>
            </a:r>
            <a:r>
              <a:rPr dirty="0" sz="1200">
                <a:latin typeface="Cambria"/>
                <a:cs typeface="Cambria"/>
              </a:rPr>
              <a:t>OF </a:t>
            </a:r>
            <a:r>
              <a:rPr dirty="0" sz="1200" spc="-5">
                <a:latin typeface="Cambria"/>
                <a:cs typeface="Cambria"/>
              </a:rPr>
              <a:t>PARAPHARYNGEAL</a:t>
            </a:r>
            <a:r>
              <a:rPr dirty="0" sz="1200" spc="-25">
                <a:latin typeface="Cambria"/>
                <a:cs typeface="Cambria"/>
              </a:rPr>
              <a:t> </a:t>
            </a:r>
            <a:r>
              <a:rPr dirty="0" sz="1200" spc="-5">
                <a:latin typeface="Cambria"/>
                <a:cs typeface="Cambria"/>
              </a:rPr>
              <a:t>SPACES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000" y="679957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6000" y="647953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4239" y="9901122"/>
            <a:ext cx="133350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6000" y="9826446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36575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6000" y="9858450"/>
            <a:ext cx="6339205" cy="0"/>
          </a:xfrm>
          <a:custGeom>
            <a:avLst/>
            <a:gdLst/>
            <a:ahLst/>
            <a:cxnLst/>
            <a:rect l="l" t="t" r="r" b="b"/>
            <a:pathLst>
              <a:path w="6339205" h="0">
                <a:moveTo>
                  <a:pt x="0" y="0"/>
                </a:moveTo>
                <a:lnTo>
                  <a:pt x="6339205" y="0"/>
                </a:lnTo>
              </a:path>
            </a:pathLst>
          </a:custGeom>
          <a:ln w="9144">
            <a:solidFill>
              <a:srgbClr val="6123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6000" y="914653"/>
            <a:ext cx="6339205" cy="23495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551940">
              <a:lnSpc>
                <a:spcPts val="155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BENIGN LESIONS </a:t>
            </a:r>
            <a:r>
              <a:rPr dirty="0" sz="1400" spc="-1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NASOPHARYNX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8336" y="4823205"/>
            <a:ext cx="1787525" cy="204470"/>
          </a:xfrm>
          <a:custGeom>
            <a:avLst/>
            <a:gdLst/>
            <a:ahLst/>
            <a:cxnLst/>
            <a:rect l="l" t="t" r="r" b="b"/>
            <a:pathLst>
              <a:path w="1787525" h="204470">
                <a:moveTo>
                  <a:pt x="0" y="204215"/>
                </a:moveTo>
                <a:lnTo>
                  <a:pt x="1787017" y="204215"/>
                </a:lnTo>
                <a:lnTo>
                  <a:pt x="1787017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9840" y="4823205"/>
            <a:ext cx="158750" cy="204470"/>
          </a:xfrm>
          <a:custGeom>
            <a:avLst/>
            <a:gdLst/>
            <a:ahLst/>
            <a:cxnLst/>
            <a:rect l="l" t="t" r="r" b="b"/>
            <a:pathLst>
              <a:path w="158750" h="204470">
                <a:moveTo>
                  <a:pt x="0" y="204215"/>
                </a:moveTo>
                <a:lnTo>
                  <a:pt x="158496" y="204215"/>
                </a:lnTo>
                <a:lnTo>
                  <a:pt x="158496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7140" y="4772456"/>
            <a:ext cx="5589905" cy="16205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Teenager </a:t>
            </a:r>
            <a:r>
              <a:rPr dirty="0" sz="1400" spc="-5">
                <a:latin typeface="Times New Roman"/>
                <a:cs typeface="Times New Roman"/>
              </a:rPr>
              <a:t>BOYS</a:t>
            </a:r>
            <a:r>
              <a:rPr dirty="0" sz="1400" spc="-11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ONLY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Arise near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 spc="-5" b="1" i="1">
                <a:latin typeface="Times New Roman"/>
                <a:cs typeface="Times New Roman"/>
              </a:rPr>
              <a:t>Sphenopalatine</a:t>
            </a:r>
            <a:r>
              <a:rPr dirty="0" sz="1400" spc="-70" b="1" i="1">
                <a:latin typeface="Times New Roman"/>
                <a:cs typeface="Times New Roman"/>
              </a:rPr>
              <a:t> </a:t>
            </a:r>
            <a:r>
              <a:rPr dirty="0" sz="1400" spc="-5" b="1" i="1">
                <a:latin typeface="Times New Roman"/>
                <a:cs typeface="Times New Roman"/>
              </a:rPr>
              <a:t>Foramen</a:t>
            </a:r>
            <a:endParaRPr sz="14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175"/>
              </a:spcBef>
            </a:pPr>
            <a:r>
              <a:rPr dirty="0" sz="1200" i="1">
                <a:latin typeface="Times New Roman"/>
                <a:cs typeface="Times New Roman"/>
              </a:rPr>
              <a:t>" </a:t>
            </a:r>
            <a:r>
              <a:rPr dirty="0" sz="1200" spc="-5" i="1">
                <a:latin typeface="Times New Roman"/>
                <a:cs typeface="Times New Roman"/>
              </a:rPr>
              <a:t>Sphenopalatine foramen determined opposite </a:t>
            </a:r>
            <a:r>
              <a:rPr dirty="0" sz="1200" i="1">
                <a:latin typeface="Times New Roman"/>
                <a:cs typeface="Times New Roman"/>
              </a:rPr>
              <a:t>to ptrego-palatine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fossa"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Highly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vascular </a:t>
            </a:r>
            <a:r>
              <a:rPr dirty="0" sz="1400" spc="-10">
                <a:latin typeface="Wingdings"/>
                <a:cs typeface="Wingdings"/>
              </a:rPr>
              <a:t>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Intense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enhancement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-10" b="1">
                <a:latin typeface="Wingdings"/>
                <a:cs typeface="Wingdings"/>
              </a:rPr>
              <a:t>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Holman-Miller </a:t>
            </a:r>
            <a:r>
              <a:rPr dirty="0" sz="1400" b="1">
                <a:latin typeface="Times New Roman"/>
                <a:cs typeface="Times New Roman"/>
              </a:rPr>
              <a:t>sign</a:t>
            </a:r>
            <a:r>
              <a:rPr dirty="0" sz="1400" spc="-1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"</a:t>
            </a:r>
            <a:r>
              <a:rPr dirty="0" sz="1100" i="1">
                <a:latin typeface="Times New Roman"/>
                <a:cs typeface="Times New Roman"/>
              </a:rPr>
              <a:t>Classical</a:t>
            </a:r>
            <a:r>
              <a:rPr dirty="0" sz="1400" b="1">
                <a:latin typeface="Times New Roman"/>
                <a:cs typeface="Times New Roman"/>
              </a:rPr>
              <a:t>"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0"/>
              </a:spcBef>
            </a:pPr>
            <a:r>
              <a:rPr dirty="0" sz="1300" spc="-5" b="1" i="1">
                <a:latin typeface="Times New Roman"/>
                <a:cs typeface="Times New Roman"/>
              </a:rPr>
              <a:t>= </a:t>
            </a:r>
            <a:r>
              <a:rPr dirty="0" sz="1300" spc="-10" b="1" i="1">
                <a:latin typeface="Times New Roman"/>
                <a:cs typeface="Times New Roman"/>
              </a:rPr>
              <a:t>Forward displacement </a:t>
            </a:r>
            <a:r>
              <a:rPr dirty="0" sz="1300" spc="-5" b="1" i="1">
                <a:latin typeface="Times New Roman"/>
                <a:cs typeface="Times New Roman"/>
              </a:rPr>
              <a:t>of </a:t>
            </a:r>
            <a:r>
              <a:rPr dirty="0" sz="1300" spc="-10" b="1" i="1">
                <a:latin typeface="Times New Roman"/>
                <a:cs typeface="Times New Roman"/>
              </a:rPr>
              <a:t>Maxillary sinus posterior</a:t>
            </a:r>
            <a:r>
              <a:rPr dirty="0" sz="1300" spc="130" b="1" i="1">
                <a:latin typeface="Times New Roman"/>
                <a:cs typeface="Times New Roman"/>
              </a:rPr>
              <a:t> </a:t>
            </a:r>
            <a:r>
              <a:rPr dirty="0" sz="1300" spc="-10" b="1" i="1">
                <a:latin typeface="Times New Roman"/>
                <a:cs typeface="Times New Roman"/>
              </a:rPr>
              <a:t>wall</a:t>
            </a:r>
            <a:endParaRPr sz="1300">
              <a:latin typeface="Times New Roman"/>
              <a:cs typeface="Times New Roman"/>
            </a:endParaRPr>
          </a:p>
          <a:p>
            <a:pPr algn="ctr" marR="3536950">
              <a:lnSpc>
                <a:spcPct val="100000"/>
              </a:lnSpc>
              <a:spcBef>
                <a:spcPts val="145"/>
              </a:spcBef>
            </a:pPr>
            <a:r>
              <a:rPr dirty="0" sz="1300" spc="-5" b="1">
                <a:latin typeface="Wingdings"/>
                <a:cs typeface="Wingdings"/>
              </a:rPr>
              <a:t></a:t>
            </a:r>
            <a:r>
              <a:rPr dirty="0" sz="1300" spc="3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STAGING: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4288" y="1759330"/>
            <a:ext cx="2199005" cy="0"/>
          </a:xfrm>
          <a:custGeom>
            <a:avLst/>
            <a:gdLst/>
            <a:ahLst/>
            <a:cxnLst/>
            <a:rect l="l" t="t" r="r" b="b"/>
            <a:pathLst>
              <a:path w="2199005" h="0">
                <a:moveTo>
                  <a:pt x="0" y="0"/>
                </a:moveTo>
                <a:lnTo>
                  <a:pt x="219849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38957" y="1759330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 h="0">
                <a:moveTo>
                  <a:pt x="0" y="0"/>
                </a:moveTo>
                <a:lnTo>
                  <a:pt x="208851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33441" y="1759330"/>
            <a:ext cx="2134870" cy="0"/>
          </a:xfrm>
          <a:custGeom>
            <a:avLst/>
            <a:gdLst/>
            <a:ahLst/>
            <a:cxnLst/>
            <a:rect l="l" t="t" r="r" b="b"/>
            <a:pathLst>
              <a:path w="2134870" h="0">
                <a:moveTo>
                  <a:pt x="0" y="0"/>
                </a:moveTo>
                <a:lnTo>
                  <a:pt x="21344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1240" y="1756282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10">
                <a:moveTo>
                  <a:pt x="0" y="0"/>
                </a:moveTo>
                <a:lnTo>
                  <a:pt x="0" y="197231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8192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192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4288" y="3731640"/>
            <a:ext cx="2199005" cy="0"/>
          </a:xfrm>
          <a:custGeom>
            <a:avLst/>
            <a:gdLst/>
            <a:ahLst/>
            <a:cxnLst/>
            <a:rect l="l" t="t" r="r" b="b"/>
            <a:pathLst>
              <a:path w="2199005" h="0">
                <a:moveTo>
                  <a:pt x="0" y="0"/>
                </a:moveTo>
                <a:lnTo>
                  <a:pt x="219849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35910" y="1756282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10">
                <a:moveTo>
                  <a:pt x="0" y="0"/>
                </a:moveTo>
                <a:lnTo>
                  <a:pt x="0" y="197231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32861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38957" y="3731640"/>
            <a:ext cx="2088514" cy="0"/>
          </a:xfrm>
          <a:custGeom>
            <a:avLst/>
            <a:gdLst/>
            <a:ahLst/>
            <a:cxnLst/>
            <a:rect l="l" t="t" r="r" b="b"/>
            <a:pathLst>
              <a:path w="2088514" h="0">
                <a:moveTo>
                  <a:pt x="0" y="0"/>
                </a:moveTo>
                <a:lnTo>
                  <a:pt x="208851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30394" y="1756282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10">
                <a:moveTo>
                  <a:pt x="0" y="0"/>
                </a:moveTo>
                <a:lnTo>
                  <a:pt x="0" y="197231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27346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33441" y="3731640"/>
            <a:ext cx="2134870" cy="0"/>
          </a:xfrm>
          <a:custGeom>
            <a:avLst/>
            <a:gdLst/>
            <a:ahLst/>
            <a:cxnLst/>
            <a:rect l="l" t="t" r="r" b="b"/>
            <a:pathLst>
              <a:path w="2134870" h="0">
                <a:moveTo>
                  <a:pt x="0" y="0"/>
                </a:moveTo>
                <a:lnTo>
                  <a:pt x="213448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71105" y="1756282"/>
            <a:ext cx="0" cy="1972310"/>
          </a:xfrm>
          <a:custGeom>
            <a:avLst/>
            <a:gdLst/>
            <a:ahLst/>
            <a:cxnLst/>
            <a:rect l="l" t="t" r="r" b="b"/>
            <a:pathLst>
              <a:path w="0" h="1972310">
                <a:moveTo>
                  <a:pt x="0" y="0"/>
                </a:moveTo>
                <a:lnTo>
                  <a:pt x="0" y="197231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68057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68057" y="372859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16500" y="1761743"/>
            <a:ext cx="1975103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22270" y="1761743"/>
            <a:ext cx="1923160" cy="196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8184" y="1965705"/>
            <a:ext cx="2048128" cy="1390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11475" y="1296669"/>
            <a:ext cx="1737360" cy="457200"/>
          </a:xfrm>
          <a:custGeom>
            <a:avLst/>
            <a:gdLst/>
            <a:ahLst/>
            <a:cxnLst/>
            <a:rect l="l" t="t" r="r" b="b"/>
            <a:pathLst>
              <a:path w="1737360" h="457200">
                <a:moveTo>
                  <a:pt x="0" y="457200"/>
                </a:moveTo>
                <a:lnTo>
                  <a:pt x="1737360" y="457200"/>
                </a:lnTo>
                <a:lnTo>
                  <a:pt x="173736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98775" y="1271269"/>
            <a:ext cx="173736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15945" y="1316964"/>
            <a:ext cx="1426463" cy="365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28595" y="4213224"/>
            <a:ext cx="2687955" cy="484505"/>
          </a:xfrm>
          <a:custGeom>
            <a:avLst/>
            <a:gdLst/>
            <a:ahLst/>
            <a:cxnLst/>
            <a:rect l="l" t="t" r="r" b="b"/>
            <a:pathLst>
              <a:path w="2687954" h="484504">
                <a:moveTo>
                  <a:pt x="0" y="484504"/>
                </a:moveTo>
                <a:lnTo>
                  <a:pt x="2687955" y="484504"/>
                </a:lnTo>
                <a:lnTo>
                  <a:pt x="2687955" y="0"/>
                </a:lnTo>
                <a:lnTo>
                  <a:pt x="0" y="0"/>
                </a:lnTo>
                <a:lnTo>
                  <a:pt x="0" y="48450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15895" y="4187824"/>
            <a:ext cx="2687955" cy="484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07207" y="4233671"/>
            <a:ext cx="2498852" cy="393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76215" y="5513704"/>
            <a:ext cx="1901825" cy="2367915"/>
          </a:xfrm>
          <a:custGeom>
            <a:avLst/>
            <a:gdLst/>
            <a:ahLst/>
            <a:cxnLst/>
            <a:rect l="l" t="t" r="r" b="b"/>
            <a:pathLst>
              <a:path w="1901825" h="2367915">
                <a:moveTo>
                  <a:pt x="0" y="2367915"/>
                </a:moveTo>
                <a:lnTo>
                  <a:pt x="1901825" y="2367915"/>
                </a:lnTo>
                <a:lnTo>
                  <a:pt x="1901825" y="0"/>
                </a:lnTo>
                <a:lnTo>
                  <a:pt x="0" y="0"/>
                </a:lnTo>
                <a:lnTo>
                  <a:pt x="0" y="23679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73623" y="5565647"/>
            <a:ext cx="1706879" cy="22646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37890" y="6190614"/>
            <a:ext cx="1965960" cy="2112010"/>
          </a:xfrm>
          <a:custGeom>
            <a:avLst/>
            <a:gdLst/>
            <a:ahLst/>
            <a:cxnLst/>
            <a:rect l="l" t="t" r="r" b="b"/>
            <a:pathLst>
              <a:path w="1965960" h="2112009">
                <a:moveTo>
                  <a:pt x="0" y="2112010"/>
                </a:moveTo>
                <a:lnTo>
                  <a:pt x="1965960" y="2112010"/>
                </a:lnTo>
                <a:lnTo>
                  <a:pt x="1965960" y="0"/>
                </a:lnTo>
                <a:lnTo>
                  <a:pt x="0" y="0"/>
                </a:lnTo>
                <a:lnTo>
                  <a:pt x="0" y="2112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37890" y="6190614"/>
            <a:ext cx="1965960" cy="2112010"/>
          </a:xfrm>
          <a:custGeom>
            <a:avLst/>
            <a:gdLst/>
            <a:ahLst/>
            <a:cxnLst/>
            <a:rect l="l" t="t" r="r" b="b"/>
            <a:pathLst>
              <a:path w="1965960" h="2112009">
                <a:moveTo>
                  <a:pt x="0" y="2112010"/>
                </a:moveTo>
                <a:lnTo>
                  <a:pt x="1965960" y="2112010"/>
                </a:lnTo>
                <a:lnTo>
                  <a:pt x="1965960" y="0"/>
                </a:lnTo>
                <a:lnTo>
                  <a:pt x="0" y="0"/>
                </a:lnTo>
                <a:lnTo>
                  <a:pt x="0" y="21120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54476" y="6242303"/>
            <a:ext cx="1746630" cy="1942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1190" y="7705725"/>
            <a:ext cx="4004945" cy="2112010"/>
          </a:xfrm>
          <a:custGeom>
            <a:avLst/>
            <a:gdLst/>
            <a:ahLst/>
            <a:cxnLst/>
            <a:rect l="l" t="t" r="r" b="b"/>
            <a:pathLst>
              <a:path w="4004945" h="2112009">
                <a:moveTo>
                  <a:pt x="0" y="2112010"/>
                </a:moveTo>
                <a:lnTo>
                  <a:pt x="4004945" y="2112010"/>
                </a:lnTo>
                <a:lnTo>
                  <a:pt x="4004945" y="0"/>
                </a:lnTo>
                <a:lnTo>
                  <a:pt x="0" y="0"/>
                </a:lnTo>
                <a:lnTo>
                  <a:pt x="0" y="2112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1190" y="7705725"/>
            <a:ext cx="4004945" cy="2112010"/>
          </a:xfrm>
          <a:custGeom>
            <a:avLst/>
            <a:gdLst/>
            <a:ahLst/>
            <a:cxnLst/>
            <a:rect l="l" t="t" r="r" b="b"/>
            <a:pathLst>
              <a:path w="4004945" h="2112009">
                <a:moveTo>
                  <a:pt x="0" y="2112010"/>
                </a:moveTo>
                <a:lnTo>
                  <a:pt x="4004945" y="2112010"/>
                </a:lnTo>
                <a:lnTo>
                  <a:pt x="4004945" y="0"/>
                </a:lnTo>
                <a:lnTo>
                  <a:pt x="0" y="0"/>
                </a:lnTo>
                <a:lnTo>
                  <a:pt x="0" y="21120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18845" y="7757159"/>
            <a:ext cx="3719626" cy="2008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1190" y="6464934"/>
            <a:ext cx="2743200" cy="932815"/>
          </a:xfrm>
          <a:custGeom>
            <a:avLst/>
            <a:gdLst/>
            <a:ahLst/>
            <a:cxnLst/>
            <a:rect l="l" t="t" r="r" b="b"/>
            <a:pathLst>
              <a:path w="2743200" h="932815">
                <a:moveTo>
                  <a:pt x="0" y="932814"/>
                </a:moveTo>
                <a:lnTo>
                  <a:pt x="2743200" y="932814"/>
                </a:lnTo>
                <a:lnTo>
                  <a:pt x="2743200" y="0"/>
                </a:lnTo>
                <a:lnTo>
                  <a:pt x="0" y="0"/>
                </a:lnTo>
                <a:lnTo>
                  <a:pt x="0" y="9328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28472" y="6516623"/>
            <a:ext cx="2548128" cy="8143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50459" y="8766809"/>
            <a:ext cx="2021205" cy="978535"/>
          </a:xfrm>
          <a:custGeom>
            <a:avLst/>
            <a:gdLst/>
            <a:ahLst/>
            <a:cxnLst/>
            <a:rect l="l" t="t" r="r" b="b"/>
            <a:pathLst>
              <a:path w="2021204" h="978534">
                <a:moveTo>
                  <a:pt x="0" y="978535"/>
                </a:moveTo>
                <a:lnTo>
                  <a:pt x="2021205" y="978535"/>
                </a:lnTo>
                <a:lnTo>
                  <a:pt x="2021205" y="0"/>
                </a:lnTo>
                <a:lnTo>
                  <a:pt x="0" y="0"/>
                </a:lnTo>
                <a:lnTo>
                  <a:pt x="0" y="978535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37759" y="8741409"/>
            <a:ext cx="2021205" cy="978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937759" y="8741409"/>
            <a:ext cx="2021205" cy="978535"/>
          </a:xfrm>
          <a:prstGeom prst="rect">
            <a:avLst/>
          </a:prstGeom>
          <a:ln w="12700">
            <a:solidFill>
              <a:srgbClr val="C0504D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algn="ctr" marL="126364" marR="115570" indent="38100">
              <a:lnSpc>
                <a:spcPct val="1165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*</a:t>
            </a:r>
            <a:r>
              <a:rPr dirty="0" sz="1300" spc="-5">
                <a:latin typeface="Calibri"/>
                <a:cs typeface="Calibri"/>
              </a:rPr>
              <a:t>Nasopharyngeal  Angiofibroma Has a  characteristic </a:t>
            </a:r>
            <a:r>
              <a:rPr dirty="0" sz="1300">
                <a:latin typeface="Calibri"/>
                <a:cs typeface="Calibri"/>
              </a:rPr>
              <a:t>extension  </a:t>
            </a:r>
            <a:r>
              <a:rPr dirty="0" sz="1300" spc="5">
                <a:latin typeface="Calibri"/>
                <a:cs typeface="Calibri"/>
              </a:rPr>
              <a:t>to </a:t>
            </a:r>
            <a:r>
              <a:rPr dirty="0" sz="1300" spc="-5" b="1">
                <a:latin typeface="Calibri"/>
                <a:cs typeface="Calibri"/>
              </a:rPr>
              <a:t>sphenoid</a:t>
            </a:r>
            <a:r>
              <a:rPr dirty="0" sz="1300" spc="-35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sinus</a:t>
            </a:r>
            <a:r>
              <a:rPr dirty="0" sz="1300" spc="-5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45"/>
              </a:lnSpc>
            </a:pPr>
            <a:r>
              <a:rPr dirty="0" spc="-5"/>
              <a:t>y Ahmad Mokhtar</a:t>
            </a:r>
            <a:r>
              <a:rPr dirty="0" spc="-25"/>
              <a:t> </a:t>
            </a:r>
            <a:r>
              <a:rPr dirty="0" spc="-5"/>
              <a:t>Abodahab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ABOBASEL2018</dc:creator>
  <dc:title>SUMMARY OF PARAPHARYNGEAL SPACES</dc:title>
  <dcterms:created xsi:type="dcterms:W3CDTF">2018-08-08T14:35:10Z</dcterms:created>
  <dcterms:modified xsi:type="dcterms:W3CDTF">2018-08-08T14:35:10Z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2018-06-28T00:00:00Z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2018-08-08T00:00:00Z</vt:filetime>
  </property>
</Properties>
</file>