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572" y="914348"/>
            <a:ext cx="6521704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95598" y="9911791"/>
            <a:ext cx="3582670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radiologyassistant.nl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4172" y="914348"/>
            <a:ext cx="6428105" cy="428625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886585">
              <a:lnSpc>
                <a:spcPts val="2760"/>
              </a:lnSpc>
            </a:pPr>
            <a:r>
              <a:rPr dirty="0" spc="-5"/>
              <a:t>SHOULDER</a:t>
            </a:r>
            <a:r>
              <a:rPr dirty="0"/>
              <a:t> </a:t>
            </a:r>
            <a:r>
              <a:rPr dirty="0" spc="-5"/>
              <a:t>IMAGING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2930" y="1441449"/>
            <a:ext cx="2407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MRI of </a:t>
            </a:r>
            <a:r>
              <a:rPr dirty="0" sz="1600" spc="-10" b="1">
                <a:latin typeface="Arial"/>
                <a:cs typeface="Arial"/>
              </a:rPr>
              <a:t>the </a:t>
            </a:r>
            <a:r>
              <a:rPr dirty="0" sz="1600" spc="-5" b="1">
                <a:latin typeface="Arial"/>
                <a:cs typeface="Arial"/>
              </a:rPr>
              <a:t>shoulder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joint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2133345"/>
            <a:ext cx="10248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Indications: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2499106"/>
            <a:ext cx="154368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290"/>
              </a:lnSpc>
              <a:spcBef>
                <a:spcPts val="100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History </a:t>
            </a:r>
            <a:r>
              <a:rPr dirty="0" sz="1100">
                <a:latin typeface="Arial"/>
                <a:cs typeface="Arial"/>
              </a:rPr>
              <a:t>of trauma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0"/>
              </a:lnSpc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Pain </a:t>
            </a:r>
            <a:r>
              <a:rPr dirty="0" sz="1100">
                <a:latin typeface="Arial"/>
                <a:cs typeface="Arial"/>
              </a:rPr>
              <a:t>and/ 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swelling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7580" y="2499106"/>
            <a:ext cx="1704339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290"/>
              </a:lnSpc>
              <a:spcBef>
                <a:spcPts val="100"/>
              </a:spcBef>
              <a:buChar char="-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Deformity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0"/>
              </a:lnSpc>
              <a:buChar char="-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Limitation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movement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3128898"/>
            <a:ext cx="6023610" cy="1202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Technique of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examination: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ts val="1295"/>
              </a:lnSpc>
              <a:spcBef>
                <a:spcPts val="119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1100" b="1">
                <a:latin typeface="Arial"/>
                <a:cs typeface="Arial"/>
              </a:rPr>
              <a:t>Patient preparation: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preparation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endParaRPr sz="1100">
              <a:latin typeface="Arial"/>
              <a:cs typeface="Arial"/>
            </a:endParaRPr>
          </a:p>
          <a:p>
            <a:pPr lvl="1" marL="966469" indent="-267970">
              <a:lnSpc>
                <a:spcPts val="1265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fast for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4-6 hours.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Wingdings"/>
                <a:cs typeface="Wingdings"/>
              </a:rPr>
              <a:t></a:t>
            </a:r>
            <a:r>
              <a:rPr dirty="0" sz="1100" spc="-5">
                <a:latin typeface="Arial"/>
                <a:cs typeface="Arial"/>
              </a:rPr>
              <a:t>if </a:t>
            </a:r>
            <a:r>
              <a:rPr dirty="0" sz="1100">
                <a:latin typeface="Arial"/>
                <a:cs typeface="Arial"/>
              </a:rPr>
              <a:t>contrast material or </a:t>
            </a:r>
            <a:r>
              <a:rPr dirty="0" sz="1100" spc="-10">
                <a:latin typeface="Arial"/>
                <a:cs typeface="Arial"/>
              </a:rPr>
              <a:t>will </a:t>
            </a:r>
            <a:r>
              <a:rPr dirty="0" sz="1100" spc="-5">
                <a:latin typeface="Arial"/>
                <a:cs typeface="Arial"/>
              </a:rPr>
              <a:t>receive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anesthesia</a:t>
            </a:r>
            <a:endParaRPr sz="1100">
              <a:latin typeface="Arial"/>
              <a:cs typeface="Arial"/>
            </a:endParaRPr>
          </a:p>
          <a:p>
            <a:pPr lvl="1" marL="966469" indent="-267970">
              <a:lnSpc>
                <a:spcPts val="1260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 b="1">
                <a:latin typeface="Arial"/>
                <a:cs typeface="Arial"/>
              </a:rPr>
              <a:t>Contrast </a:t>
            </a:r>
            <a:r>
              <a:rPr dirty="0" sz="1100" b="1">
                <a:latin typeface="Arial"/>
                <a:cs typeface="Arial"/>
              </a:rPr>
              <a:t>material </a:t>
            </a:r>
            <a:r>
              <a:rPr dirty="0" sz="1100" spc="-5">
                <a:latin typeface="Arial"/>
                <a:cs typeface="Arial"/>
              </a:rPr>
              <a:t>is Gadolinium DTPA, </a:t>
            </a:r>
            <a:r>
              <a:rPr dirty="0" sz="1100">
                <a:latin typeface="Arial"/>
                <a:cs typeface="Arial"/>
              </a:rPr>
              <a:t>dose is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0.1-0.2 mmol/ 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Kgm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body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weight.</a:t>
            </a:r>
            <a:endParaRPr sz="1100">
              <a:latin typeface="Arial"/>
              <a:cs typeface="Arial"/>
            </a:endParaRPr>
          </a:p>
          <a:p>
            <a:pPr lvl="1" marL="966469" marR="1420495" indent="-267970">
              <a:lnSpc>
                <a:spcPts val="1280"/>
              </a:lnSpc>
              <a:spcBef>
                <a:spcPts val="4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 b="1">
                <a:latin typeface="Arial"/>
                <a:cs typeface="Arial"/>
              </a:rPr>
              <a:t>Anesthesia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unstable patients all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time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examination  [Pediatric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uncooperative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patients]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140" y="4296282"/>
            <a:ext cx="9925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P</a:t>
            </a:r>
            <a:r>
              <a:rPr dirty="0" sz="1100" b="1">
                <a:latin typeface="Arial"/>
                <a:cs typeface="Arial"/>
              </a:rPr>
              <a:t>roc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d</a:t>
            </a:r>
            <a:r>
              <a:rPr dirty="0" sz="1100" spc="-10" b="1">
                <a:latin typeface="Arial"/>
                <a:cs typeface="Arial"/>
              </a:rPr>
              <a:t>u</a:t>
            </a:r>
            <a:r>
              <a:rPr dirty="0" sz="1100" b="1">
                <a:latin typeface="Arial"/>
                <a:cs typeface="Arial"/>
              </a:rPr>
              <a:t>re: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0089" y="4296282"/>
            <a:ext cx="2076450" cy="353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dirty="0" sz="1100" spc="-5" b="1">
                <a:latin typeface="Arial"/>
                <a:cs typeface="Arial"/>
              </a:rPr>
              <a:t>Supine </a:t>
            </a:r>
            <a:r>
              <a:rPr dirty="0" sz="1100" b="1">
                <a:latin typeface="Arial"/>
                <a:cs typeface="Arial"/>
              </a:rPr>
              <a:t>position </a:t>
            </a:r>
            <a:r>
              <a:rPr dirty="0" sz="1100">
                <a:latin typeface="Arial"/>
                <a:cs typeface="Arial"/>
              </a:rPr>
              <a:t>of 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patient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dirty="0" sz="1100" b="1">
                <a:latin typeface="Arial"/>
                <a:cs typeface="Arial"/>
              </a:rPr>
              <a:t>Surface coil </a:t>
            </a:r>
            <a:r>
              <a:rPr dirty="0" sz="1100" spc="-5">
                <a:latin typeface="Arial"/>
                <a:cs typeface="Arial"/>
              </a:rPr>
              <a:t>special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shoulder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789" y="4768722"/>
            <a:ext cx="2583815" cy="19367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Protocol of examination </a:t>
            </a:r>
            <a:r>
              <a:rPr dirty="0" sz="1100" spc="-5">
                <a:latin typeface="Arial"/>
                <a:cs typeface="Arial"/>
              </a:rPr>
              <a:t>should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36" y="5090540"/>
            <a:ext cx="5723890" cy="16567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9770" indent="-228600">
              <a:lnSpc>
                <a:spcPct val="100000"/>
              </a:lnSpc>
              <a:spcBef>
                <a:spcPts val="105"/>
              </a:spcBef>
              <a:buFont typeface="Symbol"/>
              <a:buChar char=""/>
              <a:tabLst>
                <a:tab pos="1969770" algn="l"/>
                <a:tab pos="1970405" algn="l"/>
              </a:tabLst>
            </a:pPr>
            <a:r>
              <a:rPr dirty="0" sz="1100" spc="-5">
                <a:latin typeface="Arial"/>
                <a:cs typeface="Arial"/>
              </a:rPr>
              <a:t>Axial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localizer</a:t>
            </a:r>
            <a:endParaRPr sz="1100">
              <a:latin typeface="Arial"/>
              <a:cs typeface="Arial"/>
            </a:endParaRPr>
          </a:p>
          <a:p>
            <a:pPr marL="1969770" indent="-228600">
              <a:lnSpc>
                <a:spcPct val="100000"/>
              </a:lnSpc>
              <a:spcBef>
                <a:spcPts val="10"/>
              </a:spcBef>
              <a:buFont typeface="Symbol"/>
              <a:buChar char=""/>
              <a:tabLst>
                <a:tab pos="1969770" algn="l"/>
                <a:tab pos="1970405" algn="l"/>
              </a:tabLst>
            </a:pPr>
            <a:r>
              <a:rPr dirty="0" sz="1100" spc="-5" b="1">
                <a:latin typeface="Arial"/>
                <a:cs typeface="Arial"/>
              </a:rPr>
              <a:t>Coronal </a:t>
            </a:r>
            <a:r>
              <a:rPr dirty="0" sz="1100">
                <a:latin typeface="Arial"/>
                <a:cs typeface="Arial"/>
              </a:rPr>
              <a:t>"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</a:t>
            </a:r>
            <a:r>
              <a:rPr dirty="0" sz="1100">
                <a:latin typeface="Arial"/>
                <a:cs typeface="Arial"/>
              </a:rPr>
              <a:t>" T</a:t>
            </a:r>
            <a:r>
              <a:rPr dirty="0" baseline="-11904" sz="1050">
                <a:latin typeface="Arial"/>
                <a:cs typeface="Arial"/>
              </a:rPr>
              <a:t>1</a:t>
            </a:r>
            <a:r>
              <a:rPr dirty="0" sz="1100">
                <a:latin typeface="Arial"/>
                <a:cs typeface="Arial"/>
              </a:rPr>
              <a:t>, T</a:t>
            </a:r>
            <a:r>
              <a:rPr dirty="0" baseline="-11904" sz="1050">
                <a:latin typeface="Arial"/>
                <a:cs typeface="Arial"/>
              </a:rPr>
              <a:t>2 </a:t>
            </a:r>
            <a:r>
              <a:rPr dirty="0" sz="1100" spc="15">
                <a:latin typeface="Arial"/>
                <a:cs typeface="Arial"/>
              </a:rPr>
              <a:t>WIs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PD</a:t>
            </a:r>
            <a:endParaRPr sz="1100">
              <a:latin typeface="Arial"/>
              <a:cs typeface="Arial"/>
            </a:endParaRPr>
          </a:p>
          <a:p>
            <a:pPr marL="1969770" indent="-228600">
              <a:lnSpc>
                <a:spcPct val="100000"/>
              </a:lnSpc>
              <a:spcBef>
                <a:spcPts val="35"/>
              </a:spcBef>
              <a:buFont typeface="Symbol"/>
              <a:buChar char=""/>
              <a:tabLst>
                <a:tab pos="1969770" algn="l"/>
                <a:tab pos="1970405" algn="l"/>
              </a:tabLst>
            </a:pPr>
            <a:r>
              <a:rPr dirty="0" sz="1100" spc="-5">
                <a:latin typeface="Arial"/>
                <a:cs typeface="Arial"/>
              </a:rPr>
              <a:t>Axial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baseline="-11904" sz="1050" spc="7">
                <a:latin typeface="Arial"/>
                <a:cs typeface="Arial"/>
              </a:rPr>
              <a:t>1 </a:t>
            </a:r>
            <a:r>
              <a:rPr dirty="0" sz="1100">
                <a:latin typeface="Arial"/>
                <a:cs typeface="Arial"/>
              </a:rPr>
              <a:t>and gradient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images</a:t>
            </a:r>
            <a:endParaRPr sz="1100">
              <a:latin typeface="Arial"/>
              <a:cs typeface="Arial"/>
            </a:endParaRPr>
          </a:p>
          <a:p>
            <a:pPr marL="1969770" indent="-228600">
              <a:lnSpc>
                <a:spcPct val="100000"/>
              </a:lnSpc>
              <a:buFont typeface="Symbol"/>
              <a:buChar char=""/>
              <a:tabLst>
                <a:tab pos="1969770" algn="l"/>
                <a:tab pos="1970405" algn="l"/>
              </a:tabLst>
            </a:pPr>
            <a:r>
              <a:rPr dirty="0" sz="1100">
                <a:latin typeface="Arial"/>
                <a:cs typeface="Arial"/>
              </a:rPr>
              <a:t>Sagittal </a:t>
            </a:r>
            <a:r>
              <a:rPr dirty="0" sz="1100" spc="-10" b="1">
                <a:latin typeface="Arial"/>
                <a:cs typeface="Arial"/>
              </a:rPr>
              <a:t>T</a:t>
            </a:r>
            <a:r>
              <a:rPr dirty="0" baseline="-11904" sz="1050" spc="-15" b="1">
                <a:latin typeface="Arial"/>
                <a:cs typeface="Arial"/>
              </a:rPr>
              <a:t>2</a:t>
            </a:r>
            <a:r>
              <a:rPr dirty="0" baseline="-11904" sz="1050" spc="165" b="1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endParaRPr sz="1100">
              <a:latin typeface="Arial"/>
              <a:cs typeface="Arial"/>
            </a:endParaRPr>
          </a:p>
          <a:p>
            <a:pPr marL="1969770" indent="-228600">
              <a:lnSpc>
                <a:spcPts val="1285"/>
              </a:lnSpc>
              <a:spcBef>
                <a:spcPts val="35"/>
              </a:spcBef>
              <a:buFont typeface="Symbol"/>
              <a:buChar char=""/>
              <a:tabLst>
                <a:tab pos="1969770" algn="l"/>
                <a:tab pos="1970405" algn="l"/>
              </a:tabLst>
            </a:pPr>
            <a:r>
              <a:rPr dirty="0" sz="1100">
                <a:latin typeface="Arial"/>
                <a:cs typeface="Arial"/>
              </a:rPr>
              <a:t>Coronal </a:t>
            </a:r>
            <a:r>
              <a:rPr dirty="0" sz="1100" spc="-5">
                <a:latin typeface="Arial"/>
                <a:cs typeface="Arial"/>
              </a:rPr>
              <a:t>gradient </a:t>
            </a:r>
            <a:r>
              <a:rPr dirty="0" sz="1100">
                <a:latin typeface="Arial"/>
                <a:cs typeface="Arial"/>
              </a:rPr>
              <a:t>or STIR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85"/>
              </a:lnSpc>
            </a:pPr>
            <a:r>
              <a:rPr dirty="0" sz="1100" spc="10">
                <a:latin typeface="Arial"/>
                <a:cs typeface="Arial"/>
              </a:rPr>
              <a:t>When </a:t>
            </a:r>
            <a:r>
              <a:rPr dirty="0" sz="1100" b="1">
                <a:latin typeface="Arial"/>
                <a:cs typeface="Arial"/>
              </a:rPr>
              <a:t>contrast </a:t>
            </a:r>
            <a:r>
              <a:rPr dirty="0" sz="1100">
                <a:latin typeface="Arial"/>
                <a:cs typeface="Arial"/>
              </a:rPr>
              <a:t>material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b="1">
                <a:latin typeface="Arial"/>
                <a:cs typeface="Arial"/>
              </a:rPr>
              <a:t>axial, sagittal and coronal </a:t>
            </a:r>
            <a:r>
              <a:rPr dirty="0" sz="1100" spc="-5" b="1">
                <a:latin typeface="Arial"/>
                <a:cs typeface="Arial"/>
              </a:rPr>
              <a:t>T</a:t>
            </a:r>
            <a:r>
              <a:rPr dirty="0" baseline="-11904" sz="1050" spc="-7" b="1">
                <a:latin typeface="Arial"/>
                <a:cs typeface="Arial"/>
              </a:rPr>
              <a:t>1 </a:t>
            </a:r>
            <a:r>
              <a:rPr dirty="0" sz="1100" spc="15">
                <a:latin typeface="Arial"/>
                <a:cs typeface="Arial"/>
              </a:rPr>
              <a:t>WIs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obtained.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55"/>
              </a:spcBef>
            </a:pPr>
            <a:r>
              <a:rPr dirty="0" sz="1100">
                <a:latin typeface="Arial"/>
                <a:cs typeface="Arial"/>
              </a:rPr>
              <a:t>Contrast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spc="-5">
                <a:latin typeface="Arial"/>
                <a:cs typeface="Arial"/>
              </a:rPr>
              <a:t>whenever </a:t>
            </a:r>
            <a:r>
              <a:rPr dirty="0" sz="1100">
                <a:latin typeface="Arial"/>
                <a:cs typeface="Arial"/>
              </a:rPr>
              <a:t>inflammatory or </a:t>
            </a:r>
            <a:r>
              <a:rPr dirty="0" sz="1100" spc="-5">
                <a:latin typeface="Arial"/>
                <a:cs typeface="Arial"/>
              </a:rPr>
              <a:t>neoplastic lesions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suspected.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optimal </a:t>
            </a:r>
            <a:r>
              <a:rPr dirty="0" sz="1100" b="1">
                <a:latin typeface="Arial"/>
                <a:cs typeface="Arial"/>
              </a:rPr>
              <a:t>field of </a:t>
            </a:r>
            <a:r>
              <a:rPr dirty="0" sz="1100" spc="-5" b="1">
                <a:latin typeface="Arial"/>
                <a:cs typeface="Arial"/>
              </a:rPr>
              <a:t>view </a:t>
            </a:r>
            <a:r>
              <a:rPr dirty="0" sz="1100" b="1">
                <a:latin typeface="Arial"/>
                <a:cs typeface="Arial"/>
              </a:rPr>
              <a:t>[FOV]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is about </a:t>
            </a:r>
            <a:r>
              <a:rPr dirty="0" sz="1100" b="1">
                <a:latin typeface="Arial"/>
                <a:cs typeface="Arial"/>
              </a:rPr>
              <a:t>20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3845" y="7202423"/>
            <a:ext cx="1649476" cy="137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1690" y="1739264"/>
            <a:ext cx="3693795" cy="645160"/>
          </a:xfrm>
          <a:custGeom>
            <a:avLst/>
            <a:gdLst/>
            <a:ahLst/>
            <a:cxnLst/>
            <a:rect l="l" t="t" r="r" b="b"/>
            <a:pathLst>
              <a:path w="3693795" h="645160">
                <a:moveTo>
                  <a:pt x="0" y="645159"/>
                </a:moveTo>
                <a:lnTo>
                  <a:pt x="3693794" y="645159"/>
                </a:lnTo>
                <a:lnTo>
                  <a:pt x="3693794" y="0"/>
                </a:lnTo>
                <a:lnTo>
                  <a:pt x="0" y="0"/>
                </a:lnTo>
                <a:lnTo>
                  <a:pt x="0" y="6451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58590" y="1790953"/>
            <a:ext cx="3344545" cy="146685"/>
          </a:xfrm>
          <a:prstGeom prst="rect">
            <a:avLst/>
          </a:prstGeom>
          <a:solidFill>
            <a:srgbClr val="C4BB9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spc="-5" b="1" i="1">
                <a:latin typeface="Arial"/>
                <a:cs typeface="Arial"/>
              </a:rPr>
              <a:t>Source: Handout &amp; Lecture of Prof. Mamdouh</a:t>
            </a:r>
            <a:r>
              <a:rPr dirty="0" sz="1000" spc="4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Mahfouz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590" y="2083561"/>
            <a:ext cx="1602105" cy="147955"/>
          </a:xfrm>
          <a:prstGeom prst="rect">
            <a:avLst/>
          </a:prstGeom>
          <a:solidFill>
            <a:srgbClr val="C4BB9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0"/>
              </a:lnSpc>
            </a:pPr>
            <a:r>
              <a:rPr dirty="0" u="heavy" sz="1000" spc="-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www.radiologyassistant.nl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6000" y="7136129"/>
            <a:ext cx="2707640" cy="12103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553720" marR="101600" indent="-228600">
              <a:lnSpc>
                <a:spcPct val="116399"/>
              </a:lnSpc>
              <a:spcBef>
                <a:spcPts val="185"/>
              </a:spcBef>
              <a:buFont typeface="Symbol"/>
              <a:buChar char=""/>
              <a:tabLst>
                <a:tab pos="553720" algn="l"/>
                <a:tab pos="554355" algn="l"/>
              </a:tabLst>
            </a:pPr>
            <a:r>
              <a:rPr dirty="0" sz="1100" spc="-5" b="1">
                <a:latin typeface="Calibri"/>
                <a:cs typeface="Calibri"/>
              </a:rPr>
              <a:t>Good Surface coil </a:t>
            </a:r>
            <a:r>
              <a:rPr dirty="0" sz="1100">
                <a:latin typeface="Calibri"/>
                <a:cs typeface="Calibri"/>
              </a:rPr>
              <a:t>= </a:t>
            </a:r>
            <a:r>
              <a:rPr dirty="0" sz="1100" spc="-5">
                <a:latin typeface="Calibri"/>
                <a:cs typeface="Calibri"/>
              </a:rPr>
              <a:t>close 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organ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 moved with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endParaRPr sz="1100">
              <a:latin typeface="Calibri"/>
              <a:cs typeface="Calibri"/>
            </a:endParaRPr>
          </a:p>
          <a:p>
            <a:pPr marL="553720" marR="502284" indent="-228600">
              <a:lnSpc>
                <a:spcPct val="118200"/>
              </a:lnSpc>
              <a:spcBef>
                <a:spcPts val="50"/>
              </a:spcBef>
              <a:buFont typeface="Symbol"/>
              <a:buChar char=""/>
              <a:tabLst>
                <a:tab pos="553720" algn="l"/>
                <a:tab pos="554355" algn="l"/>
              </a:tabLst>
            </a:pPr>
            <a:r>
              <a:rPr dirty="0" sz="1100" spc="-5">
                <a:latin typeface="Calibri"/>
                <a:cs typeface="Calibri"/>
              </a:rPr>
              <a:t>Extremity </a:t>
            </a:r>
            <a:r>
              <a:rPr dirty="0" sz="1100">
                <a:latin typeface="Calibri"/>
                <a:cs typeface="Calibri"/>
              </a:rPr>
              <a:t>MR Machine </a:t>
            </a:r>
            <a:r>
              <a:rPr dirty="0" sz="1100" spc="-10">
                <a:latin typeface="Calibri"/>
                <a:cs typeface="Calibri"/>
              </a:rPr>
              <a:t>is  </a:t>
            </a:r>
            <a:r>
              <a:rPr dirty="0" sz="1100" spc="-5">
                <a:latin typeface="Calibri"/>
                <a:cs typeface="Calibri"/>
              </a:rPr>
              <a:t>not suitable for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shoulder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9759" y="427735"/>
            <a:ext cx="6073140" cy="837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2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468630" indent="-228600">
              <a:lnSpc>
                <a:spcPct val="100000"/>
              </a:lnSpc>
              <a:buFont typeface="Symbol"/>
              <a:buChar char=""/>
              <a:tabLst>
                <a:tab pos="467995" algn="l"/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This </a:t>
            </a:r>
            <a:r>
              <a:rPr dirty="0" sz="1100" spc="-5">
                <a:latin typeface="Arial"/>
                <a:cs typeface="Arial"/>
              </a:rPr>
              <a:t>ligament </a:t>
            </a:r>
            <a:r>
              <a:rPr dirty="0" sz="1100">
                <a:latin typeface="Arial"/>
                <a:cs typeface="Arial"/>
              </a:rPr>
              <a:t>may be </a:t>
            </a: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>
                <a:latin typeface="Arial"/>
                <a:cs typeface="Arial"/>
              </a:rPr>
              <a:t>absent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about 15% of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cases</a:t>
            </a:r>
            <a:endParaRPr sz="1100">
              <a:latin typeface="Arial"/>
              <a:cs typeface="Arial"/>
            </a:endParaRPr>
          </a:p>
          <a:p>
            <a:pPr marL="468630" indent="-228600">
              <a:lnSpc>
                <a:spcPct val="100000"/>
              </a:lnSpc>
              <a:spcBef>
                <a:spcPts val="25"/>
              </a:spcBef>
              <a:buFont typeface="Symbol"/>
              <a:buChar char=""/>
              <a:tabLst>
                <a:tab pos="467995" algn="l"/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Thickening of the </a:t>
            </a:r>
            <a:r>
              <a:rPr dirty="0" sz="1100" spc="-5">
                <a:latin typeface="Arial"/>
                <a:cs typeface="Arial"/>
              </a:rPr>
              <a:t>ligament is considered </a:t>
            </a:r>
            <a:r>
              <a:rPr dirty="0" sz="1100">
                <a:latin typeface="Arial"/>
                <a:cs typeface="Arial"/>
              </a:rPr>
              <a:t>normal </a:t>
            </a:r>
            <a:r>
              <a:rPr dirty="0" sz="1100" spc="-5">
                <a:latin typeface="Arial"/>
                <a:cs typeface="Arial"/>
              </a:rPr>
              <a:t>variant </a:t>
            </a:r>
            <a:r>
              <a:rPr dirty="0" sz="1100">
                <a:latin typeface="Arial"/>
                <a:cs typeface="Arial"/>
              </a:rPr>
              <a:t>and is </a:t>
            </a:r>
            <a:r>
              <a:rPr dirty="0" sz="1100" spc="-5">
                <a:latin typeface="Arial"/>
                <a:cs typeface="Arial"/>
              </a:rPr>
              <a:t>known </a:t>
            </a:r>
            <a:r>
              <a:rPr dirty="0" sz="1100">
                <a:latin typeface="Arial"/>
                <a:cs typeface="Arial"/>
              </a:rPr>
              <a:t>as "Buford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complex"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2563" y="914348"/>
            <a:ext cx="6338570" cy="205104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580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MR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shoulder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arthrography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5740" y="1032102"/>
            <a:ext cx="5958205" cy="244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84200" indent="-227965">
              <a:lnSpc>
                <a:spcPct val="1436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Is now </a:t>
            </a:r>
            <a:r>
              <a:rPr dirty="0" sz="1100" spc="-5">
                <a:latin typeface="Arial"/>
                <a:cs typeface="Arial"/>
              </a:rPr>
              <a:t>considered </a:t>
            </a:r>
            <a:r>
              <a:rPr dirty="0" sz="1100">
                <a:latin typeface="Arial"/>
                <a:cs typeface="Arial"/>
              </a:rPr>
              <a:t>the accurate </a:t>
            </a:r>
            <a:r>
              <a:rPr dirty="0" sz="1100" spc="-5">
                <a:latin typeface="Arial"/>
                <a:cs typeface="Arial"/>
              </a:rPr>
              <a:t>method for evaluation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</a:t>
            </a:r>
            <a:r>
              <a:rPr dirty="0" sz="1100">
                <a:latin typeface="Arial"/>
                <a:cs typeface="Arial"/>
              </a:rPr>
              <a:t>anatomy and  </a:t>
            </a:r>
            <a:r>
              <a:rPr dirty="0" sz="1100" spc="-5">
                <a:latin typeface="Arial"/>
                <a:cs typeface="Arial"/>
              </a:rPr>
              <a:t>pathology.</a:t>
            </a:r>
            <a:endParaRPr sz="1100">
              <a:latin typeface="Arial"/>
              <a:cs typeface="Arial"/>
            </a:endParaRPr>
          </a:p>
          <a:p>
            <a:pPr marL="240665" marR="330835" indent="-227965">
              <a:lnSpc>
                <a:spcPct val="1436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Many radiologists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clinicians believe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">
                <a:latin typeface="Arial"/>
                <a:cs typeface="Arial"/>
              </a:rPr>
              <a:t>without arthrography,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conventional </a:t>
            </a:r>
            <a:r>
              <a:rPr dirty="0" sz="1100" spc="-10">
                <a:latin typeface="Arial"/>
                <a:cs typeface="Arial"/>
              </a:rPr>
              <a:t>MR  </a:t>
            </a:r>
            <a:r>
              <a:rPr dirty="0" sz="1100" spc="-5">
                <a:latin typeface="Arial"/>
                <a:cs typeface="Arial"/>
              </a:rPr>
              <a:t>examination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</a:t>
            </a:r>
            <a:r>
              <a:rPr dirty="0" sz="1100">
                <a:latin typeface="Arial"/>
                <a:cs typeface="Arial"/>
              </a:rPr>
              <a:t>can </a:t>
            </a:r>
            <a:r>
              <a:rPr dirty="0" sz="1100" spc="-5">
                <a:latin typeface="Arial"/>
                <a:cs typeface="Arial"/>
              </a:rPr>
              <a:t>miss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lot of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abnormalities.</a:t>
            </a:r>
            <a:endParaRPr sz="1100">
              <a:latin typeface="Arial"/>
              <a:cs typeface="Arial"/>
            </a:endParaRPr>
          </a:p>
          <a:p>
            <a:pPr algn="just" marL="469265" marR="5080" indent="-228600">
              <a:lnSpc>
                <a:spcPct val="143700"/>
              </a:lnSpc>
            </a:pPr>
            <a:r>
              <a:rPr dirty="0" sz="1000" spc="-5">
                <a:latin typeface="Wingdings 2"/>
                <a:cs typeface="Wingdings 2"/>
              </a:rPr>
              <a:t>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Arial"/>
                <a:cs typeface="Arial"/>
              </a:rPr>
              <a:t>Technique: 1 ml of Gd – DTPA </a:t>
            </a:r>
            <a:r>
              <a:rPr dirty="0" sz="1100" spc="-5">
                <a:latin typeface="Arial"/>
                <a:cs typeface="Arial"/>
              </a:rPr>
              <a:t>diluted in </a:t>
            </a:r>
            <a:r>
              <a:rPr dirty="0" sz="1100">
                <a:latin typeface="Arial"/>
                <a:cs typeface="Arial"/>
              </a:rPr>
              <a:t>20 ml normal </a:t>
            </a:r>
            <a:r>
              <a:rPr dirty="0" sz="1100" spc="-5">
                <a:latin typeface="Arial"/>
                <a:cs typeface="Arial"/>
              </a:rPr>
              <a:t>saline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 </a:t>
            </a:r>
            <a:r>
              <a:rPr dirty="0" sz="1100">
                <a:latin typeface="Arial"/>
                <a:cs typeface="Arial"/>
              </a:rPr>
              <a:t>joint space </a:t>
            </a:r>
            <a:r>
              <a:rPr dirty="0" sz="1100" spc="-5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screen control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patient supine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his </a:t>
            </a:r>
            <a:r>
              <a:rPr dirty="0" sz="1100">
                <a:latin typeface="Arial"/>
                <a:cs typeface="Arial"/>
              </a:rPr>
              <a:t>arm </a:t>
            </a:r>
            <a:r>
              <a:rPr dirty="0" sz="1100" spc="-5">
                <a:latin typeface="Arial"/>
                <a:cs typeface="Arial"/>
              </a:rPr>
              <a:t>is slightly </a:t>
            </a:r>
            <a:r>
              <a:rPr dirty="0" sz="1100">
                <a:latin typeface="Arial"/>
                <a:cs typeface="Arial"/>
              </a:rPr>
              <a:t>abducted  and </a:t>
            </a:r>
            <a:r>
              <a:rPr dirty="0" sz="1100" spc="-5">
                <a:latin typeface="Arial"/>
                <a:cs typeface="Arial"/>
              </a:rPr>
              <a:t>externally </a:t>
            </a:r>
            <a:r>
              <a:rPr dirty="0" sz="1100">
                <a:latin typeface="Arial"/>
                <a:cs typeface="Arial"/>
              </a:rPr>
              <a:t>rotated [about </a:t>
            </a:r>
            <a:r>
              <a:rPr dirty="0" sz="1100" spc="5">
                <a:latin typeface="Arial"/>
                <a:cs typeface="Arial"/>
              </a:rPr>
              <a:t>5- </a:t>
            </a:r>
            <a:r>
              <a:rPr dirty="0" sz="1100">
                <a:latin typeface="Arial"/>
                <a:cs typeface="Arial"/>
              </a:rPr>
              <a:t>10ml of the diluted contrast are injected, some </a:t>
            </a:r>
            <a:r>
              <a:rPr dirty="0" sz="1100" spc="-5">
                <a:latin typeface="Arial"/>
                <a:cs typeface="Arial"/>
              </a:rPr>
              <a:t>iodinated  </a:t>
            </a:r>
            <a:r>
              <a:rPr dirty="0" sz="1100">
                <a:latin typeface="Arial"/>
                <a:cs typeface="Arial"/>
              </a:rPr>
              <a:t>contrast material </a:t>
            </a:r>
            <a:r>
              <a:rPr dirty="0" sz="1100" spc="-5">
                <a:latin typeface="Arial"/>
                <a:cs typeface="Arial"/>
              </a:rPr>
              <a:t>like </a:t>
            </a:r>
            <a:r>
              <a:rPr dirty="0" sz="1100">
                <a:latin typeface="Arial"/>
                <a:cs typeface="Arial"/>
              </a:rPr>
              <a:t>urographin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added to the </a:t>
            </a:r>
            <a:r>
              <a:rPr dirty="0" sz="1100" spc="-5">
                <a:latin typeface="Arial"/>
                <a:cs typeface="Arial"/>
              </a:rPr>
              <a:t>solution </a:t>
            </a:r>
            <a:r>
              <a:rPr dirty="0" sz="1100">
                <a:latin typeface="Arial"/>
                <a:cs typeface="Arial"/>
              </a:rPr>
              <a:t>so that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can see the fluid  </a:t>
            </a:r>
            <a:r>
              <a:rPr dirty="0" sz="1100" spc="-10">
                <a:latin typeface="Arial"/>
                <a:cs typeface="Arial"/>
              </a:rPr>
              <a:t>while </a:t>
            </a:r>
            <a:r>
              <a:rPr dirty="0" sz="1100">
                <a:latin typeface="Arial"/>
                <a:cs typeface="Arial"/>
              </a:rPr>
              <a:t>injected </a:t>
            </a:r>
            <a:r>
              <a:rPr dirty="0" sz="1100" spc="-5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screen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control]</a:t>
            </a:r>
            <a:endParaRPr sz="11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575"/>
              </a:spcBef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 </a:t>
            </a:r>
            <a:r>
              <a:rPr dirty="0" sz="1100" spc="-5">
                <a:latin typeface="Arial"/>
                <a:cs typeface="Arial"/>
              </a:rPr>
              <a:t>should </a:t>
            </a:r>
            <a:r>
              <a:rPr dirty="0" sz="1100">
                <a:latin typeface="Arial"/>
                <a:cs typeface="Arial"/>
              </a:rPr>
              <a:t>know that Gd- DTPA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radioopaque?!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289" y="3932656"/>
            <a:ext cx="5730240" cy="349821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000" spc="-5">
                <a:latin typeface="Wingdings 2"/>
                <a:cs typeface="Wingdings 2"/>
              </a:rPr>
              <a:t>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100" b="1">
                <a:latin typeface="Arial"/>
                <a:cs typeface="Arial"/>
              </a:rPr>
              <a:t>Diagnostic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value</a:t>
            </a:r>
            <a:endParaRPr sz="1100">
              <a:latin typeface="Arial"/>
              <a:cs typeface="Arial"/>
            </a:endParaRPr>
          </a:p>
          <a:p>
            <a:pPr marL="241300" marR="6985" indent="-228600">
              <a:lnSpc>
                <a:spcPct val="143600"/>
              </a:lnSpc>
              <a:spcBef>
                <a:spcPts val="95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Normal </a:t>
            </a:r>
            <a:r>
              <a:rPr dirty="0" sz="1100" spc="-5">
                <a:latin typeface="Arial"/>
                <a:cs typeface="Arial"/>
              </a:rPr>
              <a:t>anatomy: </a:t>
            </a:r>
            <a:r>
              <a:rPr dirty="0" sz="1100">
                <a:latin typeface="Arial"/>
                <a:cs typeface="Arial"/>
              </a:rPr>
              <a:t>some of the anatomical structures are not </a:t>
            </a:r>
            <a:r>
              <a:rPr dirty="0" sz="1100" spc="-5">
                <a:latin typeface="Arial"/>
                <a:cs typeface="Arial"/>
              </a:rPr>
              <a:t>easily evaluated without  </a:t>
            </a:r>
            <a:r>
              <a:rPr dirty="0" sz="1100">
                <a:latin typeface="Arial"/>
                <a:cs typeface="Arial"/>
              </a:rPr>
              <a:t>arthrography such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as: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50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 spc="-5">
                <a:latin typeface="Arial"/>
                <a:cs typeface="Arial"/>
              </a:rPr>
              <a:t>All </a:t>
            </a:r>
            <a:r>
              <a:rPr dirty="0" sz="1100">
                <a:latin typeface="Arial"/>
                <a:cs typeface="Arial"/>
              </a:rPr>
              <a:t>the gleno- humeral ligaments </a:t>
            </a:r>
            <a:r>
              <a:rPr dirty="0" sz="1100" spc="-5">
                <a:latin typeface="Arial"/>
                <a:cs typeface="Arial"/>
              </a:rPr>
              <a:t>specially </a:t>
            </a:r>
            <a:r>
              <a:rPr dirty="0" sz="1100">
                <a:latin typeface="Arial"/>
                <a:cs typeface="Arial"/>
              </a:rPr>
              <a:t>the superior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one.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50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whole </a:t>
            </a:r>
            <a:r>
              <a:rPr dirty="0" sz="1100">
                <a:latin typeface="Arial"/>
                <a:cs typeface="Arial"/>
              </a:rPr>
              <a:t>course of the </a:t>
            </a:r>
            <a:r>
              <a:rPr dirty="0" sz="1100" spc="-5">
                <a:latin typeface="Arial"/>
                <a:cs typeface="Arial"/>
              </a:rPr>
              <a:t>biceps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tendon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45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The inferior </a:t>
            </a:r>
            <a:r>
              <a:rPr dirty="0" sz="1100" spc="-5">
                <a:latin typeface="Arial"/>
                <a:cs typeface="Arial"/>
              </a:rPr>
              <a:t>labrium.</a:t>
            </a:r>
            <a:endParaRPr sz="1100">
              <a:latin typeface="Arial"/>
              <a:cs typeface="Arial"/>
            </a:endParaRPr>
          </a:p>
          <a:p>
            <a:pPr marL="241300" marR="5080" indent="-228600">
              <a:lnSpc>
                <a:spcPct val="144500"/>
              </a:lnSpc>
              <a:spcBef>
                <a:spcPts val="65"/>
              </a:spcBef>
              <a:buFont typeface="Symbol"/>
              <a:buChar char="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Pathology: </a:t>
            </a:r>
            <a:r>
              <a:rPr dirty="0" sz="1100" spc="-5">
                <a:latin typeface="Arial"/>
                <a:cs typeface="Arial"/>
              </a:rPr>
              <a:t>Many lesions </a:t>
            </a:r>
            <a:r>
              <a:rPr dirty="0" sz="1100">
                <a:latin typeface="Arial"/>
                <a:cs typeface="Arial"/>
              </a:rPr>
              <a:t>require </a:t>
            </a:r>
            <a:r>
              <a:rPr dirty="0" sz="1100" spc="-10">
                <a:latin typeface="Arial"/>
                <a:cs typeface="Arial"/>
              </a:rPr>
              <a:t>MR </a:t>
            </a:r>
            <a:r>
              <a:rPr dirty="0" sz="1100">
                <a:latin typeface="Arial"/>
                <a:cs typeface="Arial"/>
              </a:rPr>
              <a:t>arthrography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adequate </a:t>
            </a:r>
            <a:r>
              <a:rPr dirty="0" sz="1100" spc="-5">
                <a:latin typeface="Arial"/>
                <a:cs typeface="Arial"/>
              </a:rPr>
              <a:t>delineation </a:t>
            </a:r>
            <a:r>
              <a:rPr dirty="0" sz="1100">
                <a:latin typeface="Arial"/>
                <a:cs typeface="Arial"/>
              </a:rPr>
              <a:t>and  accurate assessment such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as: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45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 spc="-5">
                <a:latin typeface="Arial"/>
                <a:cs typeface="Arial"/>
              </a:rPr>
              <a:t>All types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supraspinatous </a:t>
            </a:r>
            <a:r>
              <a:rPr dirty="0" sz="1100">
                <a:latin typeface="Arial"/>
                <a:cs typeface="Arial"/>
              </a:rPr>
              <a:t>tendon tears </a:t>
            </a:r>
            <a:r>
              <a:rPr dirty="0" sz="1100" spc="-5">
                <a:latin typeface="Arial"/>
                <a:cs typeface="Arial"/>
              </a:rPr>
              <a:t>specially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minor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ones</a:t>
            </a:r>
            <a:endParaRPr sz="1100">
              <a:latin typeface="Arial"/>
              <a:cs typeface="Arial"/>
            </a:endParaRPr>
          </a:p>
          <a:p>
            <a:pPr lvl="1" marL="698500" marR="6985" indent="-228600">
              <a:lnSpc>
                <a:spcPct val="144500"/>
              </a:lnSpc>
              <a:spcBef>
                <a:spcPts val="60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 spc="-5">
                <a:latin typeface="Arial"/>
                <a:cs typeface="Arial"/>
              </a:rPr>
              <a:t>All types </a:t>
            </a:r>
            <a:r>
              <a:rPr dirty="0" sz="1100">
                <a:latin typeface="Arial"/>
                <a:cs typeface="Arial"/>
              </a:rPr>
              <a:t>of anterior </a:t>
            </a:r>
            <a:r>
              <a:rPr dirty="0" sz="1100" spc="-5">
                <a:latin typeface="Arial"/>
                <a:cs typeface="Arial"/>
              </a:rPr>
              <a:t>labral </a:t>
            </a:r>
            <a:r>
              <a:rPr dirty="0" sz="1100">
                <a:latin typeface="Arial"/>
                <a:cs typeface="Arial"/>
              </a:rPr>
              <a:t>tears </a:t>
            </a:r>
            <a:r>
              <a:rPr dirty="0" sz="1100" spc="-5">
                <a:latin typeface="Arial"/>
                <a:cs typeface="Arial"/>
              </a:rPr>
              <a:t>specially </a:t>
            </a:r>
            <a:r>
              <a:rPr dirty="0" sz="1100">
                <a:latin typeface="Arial"/>
                <a:cs typeface="Arial"/>
              </a:rPr>
              <a:t>Persth's </a:t>
            </a:r>
            <a:r>
              <a:rPr dirty="0" sz="1100" spc="-5">
                <a:latin typeface="Arial"/>
                <a:cs typeface="Arial"/>
              </a:rPr>
              <a:t>type, </a:t>
            </a:r>
            <a:r>
              <a:rPr dirty="0" sz="1100">
                <a:latin typeface="Arial"/>
                <a:cs typeface="Arial"/>
              </a:rPr>
              <a:t>GLAD </a:t>
            </a: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ALAPS  type.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50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 spc="-5">
                <a:latin typeface="Arial"/>
                <a:cs typeface="Arial"/>
              </a:rPr>
              <a:t>All types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SLAP injuries except type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lesions</a:t>
            </a:r>
            <a:endParaRPr sz="1100">
              <a:latin typeface="Arial"/>
              <a:cs typeface="Arial"/>
            </a:endParaRPr>
          </a:p>
          <a:p>
            <a:pPr lvl="1" marL="698500" marR="6985" indent="-228600">
              <a:lnSpc>
                <a:spcPct val="143600"/>
              </a:lnSpc>
              <a:spcBef>
                <a:spcPts val="75"/>
              </a:spcBef>
              <a:buFont typeface="Symbol"/>
              <a:buChar char=""/>
              <a:tabLst>
                <a:tab pos="697865" algn="l"/>
                <a:tab pos="698500" algn="l"/>
              </a:tabLst>
            </a:pPr>
            <a:r>
              <a:rPr dirty="0" sz="1100" spc="-5">
                <a:latin typeface="Arial"/>
                <a:cs typeface="Arial"/>
              </a:rPr>
              <a:t>All types </a:t>
            </a:r>
            <a:r>
              <a:rPr dirty="0" sz="1100">
                <a:latin typeface="Arial"/>
                <a:cs typeface="Arial"/>
              </a:rPr>
              <a:t>of gleno- humeral </a:t>
            </a:r>
            <a:r>
              <a:rPr dirty="0" sz="1100" spc="-5">
                <a:latin typeface="Arial"/>
                <a:cs typeface="Arial"/>
              </a:rPr>
              <a:t>ligament injuries including HAGL, </a:t>
            </a:r>
            <a:r>
              <a:rPr dirty="0" sz="1100">
                <a:latin typeface="Arial"/>
                <a:cs typeface="Arial"/>
              </a:rPr>
              <a:t>GAGL, tears of the  </a:t>
            </a:r>
            <a:r>
              <a:rPr dirty="0" sz="1100" spc="-5">
                <a:latin typeface="Arial"/>
                <a:cs typeface="Arial"/>
              </a:rPr>
              <a:t>MGHL </a:t>
            </a:r>
            <a:r>
              <a:rPr dirty="0" sz="1100">
                <a:latin typeface="Arial"/>
                <a:cs typeface="Arial"/>
              </a:rPr>
              <a:t>and SGHL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9308" y="914399"/>
          <a:ext cx="6537959" cy="349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0095"/>
                <a:gridCol w="3228339"/>
              </a:tblGrid>
              <a:tr h="2014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49605" y="920749"/>
            <a:ext cx="3142360" cy="200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7140" y="5021046"/>
            <a:ext cx="3923029" cy="5803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Wingdings"/>
                <a:cs typeface="Wingdings"/>
              </a:rPr>
              <a:t>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b="1">
                <a:latin typeface="Arial"/>
                <a:cs typeface="Arial"/>
              </a:rPr>
              <a:t>Landmark </a:t>
            </a:r>
            <a:r>
              <a:rPr dirty="0" sz="1100" spc="-10" b="1">
                <a:latin typeface="Arial"/>
                <a:cs typeface="Arial"/>
              </a:rPr>
              <a:t>of </a:t>
            </a:r>
            <a:r>
              <a:rPr dirty="0" sz="1100" spc="-5" b="1">
                <a:latin typeface="Arial"/>
                <a:cs typeface="Arial"/>
              </a:rPr>
              <a:t>Scan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dirty="0" sz="1100" spc="-5" b="1">
                <a:latin typeface="Arial"/>
                <a:cs typeface="Arial"/>
              </a:rPr>
              <a:t>Axial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Localizer</a:t>
            </a:r>
            <a:endParaRPr sz="11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dirty="0" sz="1100" spc="-5" b="1">
                <a:latin typeface="Arial"/>
                <a:cs typeface="Arial"/>
              </a:rPr>
              <a:t>Identify "ICE </a:t>
            </a:r>
            <a:r>
              <a:rPr dirty="0" sz="1100" spc="-10" b="1">
                <a:latin typeface="Arial"/>
                <a:cs typeface="Arial"/>
              </a:rPr>
              <a:t>CREAM </a:t>
            </a:r>
            <a:r>
              <a:rPr dirty="0" sz="1100" b="1">
                <a:latin typeface="Arial"/>
                <a:cs typeface="Arial"/>
              </a:rPr>
              <a:t>CONE" = </a:t>
            </a:r>
            <a:r>
              <a:rPr dirty="0" sz="1100" spc="-5" b="1">
                <a:latin typeface="Arial"/>
                <a:cs typeface="Arial"/>
              </a:rPr>
              <a:t>Main axis </a:t>
            </a:r>
            <a:r>
              <a:rPr dirty="0" sz="1100" spc="-10" b="1">
                <a:latin typeface="Arial"/>
                <a:cs typeface="Arial"/>
              </a:rPr>
              <a:t>of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scan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247" y="6927545"/>
            <a:ext cx="6199505" cy="1866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1444625">
              <a:lnSpc>
                <a:spcPts val="1225"/>
              </a:lnSpc>
            </a:pPr>
            <a:r>
              <a:rPr dirty="0" sz="1100">
                <a:latin typeface="Wingdings"/>
                <a:cs typeface="Wingdings"/>
              </a:rPr>
              <a:t>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Arial"/>
                <a:cs typeface="Arial"/>
              </a:rPr>
              <a:t>Angle </a:t>
            </a:r>
            <a:r>
              <a:rPr dirty="0" sz="1100" b="1">
                <a:latin typeface="Arial"/>
                <a:cs typeface="Arial"/>
              </a:rPr>
              <a:t>other than this = </a:t>
            </a:r>
            <a:r>
              <a:rPr dirty="0" sz="1100" spc="-5" b="1">
                <a:latin typeface="Arial"/>
                <a:cs typeface="Arial"/>
              </a:rPr>
              <a:t>Scan Must </a:t>
            </a:r>
            <a:r>
              <a:rPr dirty="0" sz="1100" b="1">
                <a:latin typeface="Arial"/>
                <a:cs typeface="Arial"/>
              </a:rPr>
              <a:t>be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repeated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563" y="7240269"/>
            <a:ext cx="6338570" cy="190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460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Image interpretation 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[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dirty="0" sz="13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anatomy]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7405877"/>
            <a:ext cx="1276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Arial"/>
                <a:cs typeface="Arial"/>
              </a:rPr>
              <a:t>Items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assessed: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5740" y="7725917"/>
            <a:ext cx="95567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Tendons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b="1">
                <a:latin typeface="Arial"/>
                <a:cs typeface="Arial"/>
              </a:rPr>
              <a:t>Labrium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b="1">
                <a:latin typeface="Arial"/>
                <a:cs typeface="Arial"/>
              </a:rPr>
              <a:t>Ligame</a:t>
            </a:r>
            <a:r>
              <a:rPr dirty="0" sz="1100" spc="-5" b="1">
                <a:latin typeface="Arial"/>
                <a:cs typeface="Arial"/>
              </a:rPr>
              <a:t>n</a:t>
            </a:r>
            <a:r>
              <a:rPr dirty="0" sz="1100" b="1">
                <a:latin typeface="Arial"/>
                <a:cs typeface="Arial"/>
              </a:rPr>
              <a:t>t</a:t>
            </a:r>
            <a:r>
              <a:rPr dirty="0" sz="1100" b="1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Bursae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7289" y="7725917"/>
            <a:ext cx="3397250" cy="866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sz="1100" spc="-5">
                <a:latin typeface="Arial"/>
                <a:cs typeface="Arial"/>
              </a:rPr>
              <a:t>upraspinatous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 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sz="1100" spc="-5">
                <a:latin typeface="Arial"/>
                <a:cs typeface="Arial"/>
              </a:rPr>
              <a:t>nfraspinatous, 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sz="1100" spc="-5">
                <a:latin typeface="Arial"/>
                <a:cs typeface="Arial"/>
              </a:rPr>
              <a:t>ubscapularis,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sz="1100" spc="-5">
                <a:latin typeface="Arial"/>
                <a:cs typeface="Arial"/>
              </a:rPr>
              <a:t>iceps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" b="1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nterior, </a:t>
            </a:r>
            <a:r>
              <a:rPr dirty="0" sz="1100" b="1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osterior, </a:t>
            </a:r>
            <a:r>
              <a:rPr dirty="0" sz="1100" b="1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uperior,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nferior</a:t>
            </a:r>
            <a:endParaRPr sz="1100">
              <a:latin typeface="Arial"/>
              <a:cs typeface="Arial"/>
            </a:endParaRPr>
          </a:p>
          <a:p>
            <a:pPr marL="12700" marR="47625">
              <a:lnSpc>
                <a:spcPct val="99100"/>
              </a:lnSpc>
              <a:spcBef>
                <a:spcPts val="25"/>
              </a:spcBef>
            </a:pPr>
            <a:r>
              <a:rPr dirty="0" sz="1100" b="1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uperior, </a:t>
            </a:r>
            <a:r>
              <a:rPr dirty="0" sz="1100" spc="-5" b="1">
                <a:latin typeface="Arial"/>
                <a:cs typeface="Arial"/>
              </a:rPr>
              <a:t>m</a:t>
            </a:r>
            <a:r>
              <a:rPr dirty="0" sz="1100" spc="-5">
                <a:latin typeface="Arial"/>
                <a:cs typeface="Arial"/>
              </a:rPr>
              <a:t>iddle </a:t>
            </a:r>
            <a:r>
              <a:rPr dirty="0" sz="1100">
                <a:latin typeface="Arial"/>
                <a:cs typeface="Arial"/>
              </a:rPr>
              <a:t>and inferior Glenohumeral ligaments  </a:t>
            </a:r>
            <a:r>
              <a:rPr dirty="0" sz="1100" spc="-5">
                <a:latin typeface="Arial"/>
                <a:cs typeface="Arial"/>
              </a:rPr>
              <a:t>Subacromial- subdeltoid, </a:t>
            </a:r>
            <a:r>
              <a:rPr dirty="0" sz="1100">
                <a:latin typeface="Arial"/>
                <a:cs typeface="Arial"/>
              </a:rPr>
              <a:t>subcoracoid and  subscapularis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bursae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5740" y="8718041"/>
            <a:ext cx="4458970" cy="364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  <a:tab pos="1383665" algn="l"/>
              </a:tabLst>
            </a:pPr>
            <a:r>
              <a:rPr dirty="0" sz="1100" spc="-5" b="1">
                <a:latin typeface="Arial"/>
                <a:cs typeface="Arial"/>
              </a:rPr>
              <a:t>Bones	</a:t>
            </a:r>
            <a:r>
              <a:rPr dirty="0" sz="1100">
                <a:latin typeface="Arial"/>
                <a:cs typeface="Arial"/>
              </a:rPr>
              <a:t>Acromion, </a:t>
            </a:r>
            <a:r>
              <a:rPr dirty="0" sz="1100" spc="-5">
                <a:latin typeface="Arial"/>
                <a:cs typeface="Arial"/>
              </a:rPr>
              <a:t>acromio- clavicular joint, humeral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head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Arial"/>
                <a:cs typeface="Arial"/>
              </a:rPr>
              <a:t>Synovial</a:t>
            </a:r>
            <a:r>
              <a:rPr dirty="0" sz="1100" b="1">
                <a:latin typeface="Arial"/>
                <a:cs typeface="Arial"/>
              </a:rPr>
              <a:t> effusion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605" y="914399"/>
            <a:ext cx="6390640" cy="3996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20975" y="5615939"/>
            <a:ext cx="1632330" cy="128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78325" y="5619241"/>
            <a:ext cx="1484376" cy="128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87650" y="5628639"/>
            <a:ext cx="66357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355"/>
              </a:spcBef>
            </a:pPr>
            <a:r>
              <a:rPr dirty="0" sz="1100">
                <a:latin typeface="Calibri"/>
                <a:cs typeface="Calibri"/>
              </a:rPr>
              <a:t>Coronal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2000" y="5628639"/>
            <a:ext cx="568960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355"/>
              </a:spcBef>
            </a:pPr>
            <a:r>
              <a:rPr dirty="0" sz="1100" spc="-5">
                <a:latin typeface="Calibri"/>
                <a:cs typeface="Calibri"/>
              </a:rPr>
              <a:t>Sagital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2563" y="3575938"/>
            <a:ext cx="6338570" cy="204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575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Tendons: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151" y="3755262"/>
            <a:ext cx="6327140" cy="35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3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spc="-15" b="1">
                <a:latin typeface="Arial"/>
                <a:cs typeface="Arial"/>
              </a:rPr>
              <a:t>All </a:t>
            </a:r>
            <a:r>
              <a:rPr dirty="0" sz="1100" b="1">
                <a:latin typeface="Arial"/>
                <a:cs typeface="Arial"/>
              </a:rPr>
              <a:t>tendons </a:t>
            </a:r>
            <a:r>
              <a:rPr dirty="0" sz="1100">
                <a:latin typeface="Arial"/>
                <a:cs typeface="Arial"/>
              </a:rPr>
              <a:t>appear </a:t>
            </a:r>
            <a:r>
              <a:rPr dirty="0" sz="1100" b="1">
                <a:latin typeface="Arial"/>
                <a:cs typeface="Arial"/>
              </a:rPr>
              <a:t>normally black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all pulse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sequences</a:t>
            </a:r>
            <a:endParaRPr sz="1100">
              <a:latin typeface="Arial"/>
              <a:cs typeface="Arial"/>
            </a:endParaRPr>
          </a:p>
          <a:p>
            <a:pPr marL="3012440">
              <a:lnSpc>
                <a:spcPts val="1300"/>
              </a:lnSpc>
            </a:pPr>
            <a:r>
              <a:rPr dirty="0" sz="1100" i="1">
                <a:latin typeface="Arial"/>
                <a:cs typeface="Arial"/>
              </a:rPr>
              <a:t>[Mature </a:t>
            </a:r>
            <a:r>
              <a:rPr dirty="0" sz="1100" spc="-5" i="1">
                <a:latin typeface="Arial"/>
                <a:cs typeface="Arial"/>
              </a:rPr>
              <a:t>fibrous </a:t>
            </a:r>
            <a:r>
              <a:rPr dirty="0" sz="1100" i="1">
                <a:latin typeface="Arial"/>
                <a:cs typeface="Arial"/>
              </a:rPr>
              <a:t>tissue </a:t>
            </a:r>
            <a:r>
              <a:rPr dirty="0" sz="1100" spc="-5" i="1">
                <a:latin typeface="Arial"/>
                <a:cs typeface="Arial"/>
              </a:rPr>
              <a:t>contains </a:t>
            </a:r>
            <a:r>
              <a:rPr dirty="0" sz="1100" i="1">
                <a:latin typeface="Arial"/>
                <a:cs typeface="Arial"/>
              </a:rPr>
              <a:t>non </a:t>
            </a:r>
            <a:r>
              <a:rPr dirty="0" sz="1100" spc="-5" i="1">
                <a:latin typeface="Arial"/>
                <a:cs typeface="Arial"/>
              </a:rPr>
              <a:t>mobile </a:t>
            </a:r>
            <a:r>
              <a:rPr dirty="0" sz="1100" i="1">
                <a:latin typeface="Arial"/>
                <a:cs typeface="Arial"/>
              </a:rPr>
              <a:t>H </a:t>
            </a:r>
            <a:r>
              <a:rPr dirty="0" sz="1100" spc="-5" i="1">
                <a:latin typeface="Arial"/>
                <a:cs typeface="Arial"/>
              </a:rPr>
              <a:t>protons]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289" y="4241419"/>
            <a:ext cx="138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Wingdings 2"/>
                <a:cs typeface="Wingdings 2"/>
              </a:rPr>
              <a:t></a:t>
            </a:r>
            <a:endParaRPr sz="10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5589" y="4244974"/>
            <a:ext cx="1564005" cy="1676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Supraspinatous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9966" y="4316704"/>
            <a:ext cx="5274945" cy="14224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675"/>
              </a:spcBef>
              <a:buSzPct val="90909"/>
              <a:buFont typeface="Symbol"/>
              <a:buChar char=""/>
              <a:tabLst>
                <a:tab pos="238125" algn="l"/>
                <a:tab pos="238760" algn="l"/>
              </a:tabLst>
            </a:pP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assessed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coronal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baseline="-11904" sz="1050">
                <a:latin typeface="Arial"/>
                <a:cs typeface="Arial"/>
              </a:rPr>
              <a:t>1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baseline="-11904" sz="1050" spc="7">
                <a:latin typeface="Arial"/>
                <a:cs typeface="Arial"/>
              </a:rPr>
              <a:t>2</a:t>
            </a:r>
            <a:r>
              <a:rPr dirty="0" baseline="-11904" sz="1050" spc="82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endParaRPr sz="1100">
              <a:latin typeface="Arial"/>
              <a:cs typeface="Arial"/>
            </a:endParaRPr>
          </a:p>
          <a:p>
            <a:pPr algn="just" marL="238125" marR="5715" indent="-225425">
              <a:lnSpc>
                <a:spcPct val="143600"/>
              </a:lnSpc>
              <a:buSzPct val="90909"/>
              <a:buFont typeface="Symbol"/>
              <a:buChar char=""/>
              <a:tabLst>
                <a:tab pos="278130" algn="l"/>
              </a:tabLst>
            </a:pPr>
            <a:r>
              <a:rPr dirty="0"/>
              <a:t>	</a:t>
            </a:r>
            <a:r>
              <a:rPr dirty="0" sz="1100" spc="-5">
                <a:latin typeface="Arial"/>
                <a:cs typeface="Arial"/>
              </a:rPr>
              <a:t>First </a:t>
            </a:r>
            <a:r>
              <a:rPr dirty="0" sz="1100">
                <a:latin typeface="Arial"/>
                <a:cs typeface="Arial"/>
              </a:rPr>
              <a:t>identify the </a:t>
            </a:r>
            <a:r>
              <a:rPr dirty="0" sz="1100" b="1">
                <a:latin typeface="Arial"/>
                <a:cs typeface="Arial"/>
              </a:rPr>
              <a:t>acromio-clavicular </a:t>
            </a:r>
            <a:r>
              <a:rPr dirty="0" sz="1100" spc="-5" b="1">
                <a:latin typeface="Arial"/>
                <a:cs typeface="Arial"/>
              </a:rPr>
              <a:t>joint </a:t>
            </a:r>
            <a:r>
              <a:rPr dirty="0" sz="1100">
                <a:latin typeface="Arial"/>
                <a:cs typeface="Arial"/>
              </a:rPr>
              <a:t>then </a:t>
            </a:r>
            <a:r>
              <a:rPr dirty="0" sz="1100" spc="-5">
                <a:latin typeface="Arial"/>
                <a:cs typeface="Arial"/>
              </a:rPr>
              <a:t>look </a:t>
            </a:r>
            <a:r>
              <a:rPr dirty="0" sz="1100">
                <a:latin typeface="Arial"/>
                <a:cs typeface="Arial"/>
              </a:rPr>
              <a:t>underneath the joint </a:t>
            </a:r>
            <a:r>
              <a:rPr dirty="0" sz="1100" spc="-5">
                <a:latin typeface="Arial"/>
                <a:cs typeface="Arial"/>
              </a:rPr>
              <a:t>you  </a:t>
            </a:r>
            <a:r>
              <a:rPr dirty="0" sz="1100">
                <a:latin typeface="Arial"/>
                <a:cs typeface="Arial"/>
              </a:rPr>
              <a:t>can see the </a:t>
            </a:r>
            <a:r>
              <a:rPr dirty="0" sz="1100" spc="-5">
                <a:latin typeface="Arial"/>
                <a:cs typeface="Arial"/>
              </a:rPr>
              <a:t>black signal </a:t>
            </a:r>
            <a:r>
              <a:rPr dirty="0" sz="1100">
                <a:latin typeface="Arial"/>
                <a:cs typeface="Arial"/>
              </a:rPr>
              <a:t>band </a:t>
            </a:r>
            <a:r>
              <a:rPr dirty="0" sz="1100" spc="-5">
                <a:latin typeface="Arial"/>
                <a:cs typeface="Arial"/>
              </a:rPr>
              <a:t>inserting into </a:t>
            </a:r>
            <a:r>
              <a:rPr dirty="0" sz="1100">
                <a:latin typeface="Arial"/>
                <a:cs typeface="Arial"/>
              </a:rPr>
              <a:t>the humeral </a:t>
            </a:r>
            <a:r>
              <a:rPr dirty="0" sz="1100" b="1">
                <a:latin typeface="Arial"/>
                <a:cs typeface="Arial"/>
              </a:rPr>
              <a:t>greater</a:t>
            </a:r>
            <a:r>
              <a:rPr dirty="0" sz="1100" spc="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tuberosity</a:t>
            </a:r>
            <a:endParaRPr sz="1100">
              <a:latin typeface="Arial"/>
              <a:cs typeface="Arial"/>
            </a:endParaRPr>
          </a:p>
          <a:p>
            <a:pPr algn="just" marL="238125" marR="5080" indent="-225425">
              <a:lnSpc>
                <a:spcPct val="144000"/>
              </a:lnSpc>
              <a:spcBef>
                <a:spcPts val="125"/>
              </a:spcBef>
              <a:buFont typeface="Symbol"/>
              <a:buChar char=""/>
              <a:tabLst>
                <a:tab pos="238760" algn="l"/>
              </a:tabLst>
            </a:pPr>
            <a:r>
              <a:rPr dirty="0" sz="1000" spc="-5">
                <a:latin typeface="Arial"/>
                <a:cs typeface="Arial"/>
              </a:rPr>
              <a:t>[In the </a:t>
            </a:r>
            <a:r>
              <a:rPr dirty="0" sz="1000">
                <a:latin typeface="Arial"/>
                <a:cs typeface="Arial"/>
              </a:rPr>
              <a:t>same </a:t>
            </a:r>
            <a:r>
              <a:rPr dirty="0" sz="1000" spc="-5">
                <a:latin typeface="Arial"/>
                <a:cs typeface="Arial"/>
              </a:rPr>
              <a:t>image </a:t>
            </a:r>
            <a:r>
              <a:rPr dirty="0" sz="1000" spc="-15">
                <a:latin typeface="Arial"/>
                <a:cs typeface="Arial"/>
              </a:rPr>
              <a:t>you </a:t>
            </a:r>
            <a:r>
              <a:rPr dirty="0" sz="1000" spc="-5">
                <a:latin typeface="Arial"/>
                <a:cs typeface="Arial"/>
              </a:rPr>
              <a:t>can see the </a:t>
            </a:r>
            <a:r>
              <a:rPr dirty="0" sz="1000" spc="-5" b="1">
                <a:latin typeface="Arial"/>
                <a:cs typeface="Arial"/>
              </a:rPr>
              <a:t>subacromial bursa </a:t>
            </a:r>
            <a:r>
              <a:rPr dirty="0" sz="1000" spc="-10">
                <a:latin typeface="Arial"/>
                <a:cs typeface="Arial"/>
              </a:rPr>
              <a:t>above </a:t>
            </a:r>
            <a:r>
              <a:rPr dirty="0" sz="1000" spc="-5">
                <a:latin typeface="Arial"/>
                <a:cs typeface="Arial"/>
              </a:rPr>
              <a:t>the tendon </a:t>
            </a:r>
            <a:r>
              <a:rPr dirty="0" sz="1000" spc="-10">
                <a:latin typeface="Arial"/>
                <a:cs typeface="Arial"/>
              </a:rPr>
              <a:t>however </a:t>
            </a:r>
            <a:r>
              <a:rPr dirty="0" sz="1000" spc="-5">
                <a:latin typeface="Arial"/>
                <a:cs typeface="Arial"/>
              </a:rPr>
              <a:t>the  bursa is not seen unless it is filled </a:t>
            </a:r>
            <a:r>
              <a:rPr dirty="0" sz="1000" spc="-10">
                <a:latin typeface="Arial"/>
                <a:cs typeface="Arial"/>
              </a:rPr>
              <a:t>with </a:t>
            </a:r>
            <a:r>
              <a:rPr dirty="0" sz="1000" spc="-5">
                <a:latin typeface="Arial"/>
                <a:cs typeface="Arial"/>
              </a:rPr>
              <a:t>fluid in cases of bursitis or rupture of the  supraspinatous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tendon]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5760186"/>
            <a:ext cx="641667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Intermediate </a:t>
            </a:r>
            <a:r>
              <a:rPr dirty="0" sz="1100" spc="-5">
                <a:latin typeface="Arial"/>
                <a:cs typeface="Arial"/>
              </a:rPr>
              <a:t>signals </a:t>
            </a:r>
            <a:r>
              <a:rPr dirty="0" sz="1100">
                <a:latin typeface="Arial"/>
                <a:cs typeface="Arial"/>
              </a:rPr>
              <a:t>may be seen </a:t>
            </a: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>
                <a:latin typeface="Arial"/>
                <a:cs typeface="Arial"/>
              </a:rPr>
              <a:t>the tendon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15">
                <a:latin typeface="Arial"/>
                <a:cs typeface="Arial"/>
              </a:rPr>
              <a:t>T</a:t>
            </a:r>
            <a:r>
              <a:rPr dirty="0" baseline="-11904" sz="1050" spc="22">
                <a:latin typeface="Arial"/>
                <a:cs typeface="Arial"/>
              </a:rPr>
              <a:t>1 </a:t>
            </a:r>
            <a:r>
              <a:rPr dirty="0" sz="1100">
                <a:latin typeface="Arial"/>
                <a:cs typeface="Arial"/>
              </a:rPr>
              <a:t>and PD images </a:t>
            </a:r>
            <a:r>
              <a:rPr dirty="0" sz="1100" spc="-5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are normal  </a:t>
            </a:r>
            <a:r>
              <a:rPr dirty="0" sz="1100" spc="-5">
                <a:latin typeface="Arial"/>
                <a:cs typeface="Arial"/>
              </a:rPr>
              <a:t>variants, </a:t>
            </a:r>
            <a:r>
              <a:rPr dirty="0" sz="1100">
                <a:latin typeface="Arial"/>
                <a:cs typeface="Arial"/>
              </a:rPr>
              <a:t>these signal </a:t>
            </a:r>
            <a:r>
              <a:rPr dirty="0" sz="1100" spc="-5">
                <a:latin typeface="Arial"/>
                <a:cs typeface="Arial"/>
              </a:rPr>
              <a:t>should </a:t>
            </a:r>
            <a:r>
              <a:rPr dirty="0" sz="1100">
                <a:latin typeface="Arial"/>
                <a:cs typeface="Arial"/>
              </a:rPr>
              <a:t>not be </a:t>
            </a: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>
                <a:latin typeface="Arial"/>
                <a:cs typeface="Arial"/>
              </a:rPr>
              <a:t>seen in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2 </a:t>
            </a:r>
            <a:r>
              <a:rPr dirty="0" sz="1100" spc="15">
                <a:latin typeface="Arial"/>
                <a:cs typeface="Arial"/>
              </a:rPr>
              <a:t>WIs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6795" y="914399"/>
            <a:ext cx="4077715" cy="2510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3135" y="6315709"/>
            <a:ext cx="3455797" cy="286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10709" y="6329044"/>
            <a:ext cx="2671445" cy="2850515"/>
          </a:xfrm>
          <a:custGeom>
            <a:avLst/>
            <a:gdLst/>
            <a:ahLst/>
            <a:cxnLst/>
            <a:rect l="l" t="t" r="r" b="b"/>
            <a:pathLst>
              <a:path w="2671445" h="2850515">
                <a:moveTo>
                  <a:pt x="0" y="2850515"/>
                </a:moveTo>
                <a:lnTo>
                  <a:pt x="2671444" y="2850515"/>
                </a:lnTo>
                <a:lnTo>
                  <a:pt x="2671444" y="0"/>
                </a:lnTo>
                <a:lnTo>
                  <a:pt x="0" y="0"/>
                </a:lnTo>
                <a:lnTo>
                  <a:pt x="0" y="285051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71135" y="6379844"/>
            <a:ext cx="1974723" cy="2748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4289" y="903477"/>
            <a:ext cx="138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Wingdings 2"/>
                <a:cs typeface="Wingdings 2"/>
              </a:rPr>
              <a:t></a:t>
            </a:r>
            <a:endParaRPr sz="1000">
              <a:latin typeface="Wingdings 2"/>
              <a:cs typeface="Wingdings 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2889" y="889761"/>
            <a:ext cx="5500370" cy="43497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Infraspinatous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r>
              <a:rPr dirty="0" sz="11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also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assessed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coronal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images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underneath</a:t>
            </a:r>
            <a:r>
              <a:rPr dirty="0" u="sng" sz="11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spine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scapula. </a:t>
            </a:r>
            <a:r>
              <a:rPr dirty="0" sz="1100">
                <a:latin typeface="Arial"/>
                <a:cs typeface="Arial"/>
              </a:rPr>
              <a:t>The tendon also </a:t>
            </a:r>
            <a:r>
              <a:rPr dirty="0" sz="1100" b="1">
                <a:latin typeface="Arial"/>
                <a:cs typeface="Arial"/>
              </a:rPr>
              <a:t>interests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>
                <a:latin typeface="Arial"/>
                <a:cs typeface="Arial"/>
              </a:rPr>
              <a:t>the humeral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greater</a:t>
            </a:r>
            <a:r>
              <a:rPr dirty="0" u="heavy" sz="11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tuberosity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289" y="4334382"/>
            <a:ext cx="138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Wingdings 2"/>
                <a:cs typeface="Wingdings 2"/>
              </a:rPr>
              <a:t></a:t>
            </a:r>
            <a:endParaRPr sz="10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5589" y="4320666"/>
            <a:ext cx="5488940" cy="19367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Subscapularis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assessed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axial</a:t>
            </a:r>
            <a:r>
              <a:rPr dirty="0" sz="1100" spc="1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image</a:t>
            </a:r>
            <a:r>
              <a:rPr dirty="0" sz="1100" spc="114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level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bicipital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236" y="4491964"/>
            <a:ext cx="6096000" cy="135509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660"/>
              </a:spcBef>
            </a:pPr>
            <a:r>
              <a:rPr dirty="0" sz="1100" spc="-5">
                <a:latin typeface="Arial"/>
                <a:cs typeface="Arial"/>
              </a:rPr>
              <a:t>groove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45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The </a:t>
            </a:r>
            <a:r>
              <a:rPr dirty="0" sz="1100" b="1">
                <a:latin typeface="Arial"/>
                <a:cs typeface="Arial"/>
              </a:rPr>
              <a:t>bicipital </a:t>
            </a:r>
            <a:r>
              <a:rPr dirty="0" sz="1100" spc="-5" b="1">
                <a:latin typeface="Arial"/>
                <a:cs typeface="Arial"/>
              </a:rPr>
              <a:t>groove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a notch seen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anterior aspect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</a:t>
            </a:r>
            <a:r>
              <a:rPr dirty="0" sz="1100">
                <a:latin typeface="Arial"/>
                <a:cs typeface="Arial"/>
              </a:rPr>
              <a:t>head </a:t>
            </a:r>
            <a:r>
              <a:rPr dirty="0" sz="1100" spc="-5">
                <a:latin typeface="Arial"/>
                <a:cs typeface="Arial"/>
              </a:rPr>
              <a:t>separating  between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 b="1">
                <a:latin typeface="Arial"/>
                <a:cs typeface="Arial"/>
              </a:rPr>
              <a:t>greater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b="1">
                <a:latin typeface="Arial"/>
                <a:cs typeface="Arial"/>
              </a:rPr>
              <a:t>lesser </a:t>
            </a:r>
            <a:r>
              <a:rPr dirty="0" sz="1100" spc="-5">
                <a:latin typeface="Arial"/>
                <a:cs typeface="Arial"/>
              </a:rPr>
              <a:t>tuberosities. </a:t>
            </a:r>
            <a:r>
              <a:rPr dirty="0" sz="1100">
                <a:latin typeface="Arial"/>
                <a:cs typeface="Arial"/>
              </a:rPr>
              <a:t>In </a:t>
            </a:r>
            <a:r>
              <a:rPr dirty="0" sz="1100" spc="-5" b="1">
                <a:latin typeface="Arial"/>
                <a:cs typeface="Arial"/>
              </a:rPr>
              <a:t>Coronal </a:t>
            </a:r>
            <a:r>
              <a:rPr dirty="0" sz="1100" spc="-5">
                <a:latin typeface="Arial"/>
                <a:cs typeface="Arial"/>
              </a:rPr>
              <a:t>Images it </a:t>
            </a:r>
            <a:r>
              <a:rPr dirty="0" sz="1100">
                <a:latin typeface="Arial"/>
                <a:cs typeface="Arial"/>
              </a:rPr>
              <a:t>seen </a:t>
            </a:r>
            <a:r>
              <a:rPr dirty="0" sz="1100" spc="-5">
                <a:latin typeface="Arial"/>
                <a:cs typeface="Arial"/>
              </a:rPr>
              <a:t>under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coracoid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256540">
              <a:lnSpc>
                <a:spcPct val="144500"/>
              </a:lnSpc>
              <a:spcBef>
                <a:spcPts val="825"/>
              </a:spcBef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subscapularis </a:t>
            </a:r>
            <a:r>
              <a:rPr dirty="0" sz="1100" spc="-5">
                <a:latin typeface="Arial"/>
                <a:cs typeface="Arial"/>
              </a:rPr>
              <a:t>tendon </a:t>
            </a:r>
            <a:r>
              <a:rPr dirty="0" sz="1100">
                <a:latin typeface="Arial"/>
                <a:cs typeface="Arial"/>
              </a:rPr>
              <a:t>appears as a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thick </a:t>
            </a: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 signal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band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stretched </a:t>
            </a:r>
            <a:r>
              <a:rPr dirty="0" sz="1100" spc="-5">
                <a:latin typeface="Arial"/>
                <a:cs typeface="Arial"/>
              </a:rPr>
              <a:t>between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lesser  </a:t>
            </a:r>
            <a:r>
              <a:rPr dirty="0" sz="1100">
                <a:latin typeface="Arial"/>
                <a:cs typeface="Arial"/>
              </a:rPr>
              <a:t>tuberosity and the </a:t>
            </a:r>
            <a:r>
              <a:rPr dirty="0" sz="1100" spc="-5">
                <a:latin typeface="Arial"/>
                <a:cs typeface="Arial"/>
              </a:rPr>
              <a:t>subscapularis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muscle.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8775039"/>
            <a:ext cx="583374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In the </a:t>
            </a:r>
            <a:r>
              <a:rPr dirty="0" sz="1100" spc="-5">
                <a:latin typeface="Arial"/>
                <a:cs typeface="Arial"/>
              </a:rPr>
              <a:t>same images </a:t>
            </a:r>
            <a:r>
              <a:rPr dirty="0" sz="1100" spc="-10">
                <a:latin typeface="Arial"/>
                <a:cs typeface="Arial"/>
              </a:rPr>
              <a:t>if </a:t>
            </a:r>
            <a:r>
              <a:rPr dirty="0" sz="1100" spc="-5">
                <a:latin typeface="Arial"/>
                <a:cs typeface="Arial"/>
              </a:rPr>
              <a:t>you look along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posterior aspect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head you will </a:t>
            </a:r>
            <a:r>
              <a:rPr dirty="0" sz="1100">
                <a:latin typeface="Arial"/>
                <a:cs typeface="Arial"/>
              </a:rPr>
              <a:t>see the  </a:t>
            </a:r>
            <a:r>
              <a:rPr dirty="0" sz="1100" spc="-5">
                <a:latin typeface="Arial"/>
                <a:cs typeface="Arial"/>
              </a:rPr>
              <a:t>infraspinatous </a:t>
            </a:r>
            <a:r>
              <a:rPr dirty="0" sz="1100">
                <a:latin typeface="Arial"/>
                <a:cs typeface="Arial"/>
              </a:rPr>
              <a:t>tendon </a:t>
            </a:r>
            <a:r>
              <a:rPr dirty="0" sz="1000" spc="-5">
                <a:latin typeface="Arial"/>
                <a:cs typeface="Arial"/>
              </a:rPr>
              <a:t>[another site where </a:t>
            </a:r>
            <a:r>
              <a:rPr dirty="0" sz="1000" spc="-10">
                <a:latin typeface="Arial"/>
                <a:cs typeface="Arial"/>
              </a:rPr>
              <a:t>you </a:t>
            </a:r>
            <a:r>
              <a:rPr dirty="0" sz="1000" spc="-5">
                <a:latin typeface="Arial"/>
                <a:cs typeface="Arial"/>
              </a:rPr>
              <a:t>can evaluate the infraspinatous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tendon]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3414" y="1637283"/>
            <a:ext cx="3738245" cy="2626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1225" y="6044183"/>
            <a:ext cx="5846317" cy="2563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38400" y="6131559"/>
            <a:ext cx="196850" cy="466090"/>
          </a:xfrm>
          <a:custGeom>
            <a:avLst/>
            <a:gdLst/>
            <a:ahLst/>
            <a:cxnLst/>
            <a:rect l="l" t="t" r="r" b="b"/>
            <a:pathLst>
              <a:path w="196850" h="466090">
                <a:moveTo>
                  <a:pt x="196850" y="349503"/>
                </a:moveTo>
                <a:lnTo>
                  <a:pt x="0" y="349503"/>
                </a:lnTo>
                <a:lnTo>
                  <a:pt x="98425" y="466089"/>
                </a:lnTo>
                <a:lnTo>
                  <a:pt x="196850" y="349503"/>
                </a:lnTo>
                <a:close/>
              </a:path>
              <a:path w="196850" h="466090">
                <a:moveTo>
                  <a:pt x="147700" y="0"/>
                </a:moveTo>
                <a:lnTo>
                  <a:pt x="49149" y="0"/>
                </a:lnTo>
                <a:lnTo>
                  <a:pt x="49149" y="349503"/>
                </a:lnTo>
                <a:lnTo>
                  <a:pt x="147700" y="349503"/>
                </a:lnTo>
                <a:lnTo>
                  <a:pt x="147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8400" y="6131559"/>
            <a:ext cx="196850" cy="466090"/>
          </a:xfrm>
          <a:custGeom>
            <a:avLst/>
            <a:gdLst/>
            <a:ahLst/>
            <a:cxnLst/>
            <a:rect l="l" t="t" r="r" b="b"/>
            <a:pathLst>
              <a:path w="196850" h="466090">
                <a:moveTo>
                  <a:pt x="0" y="349503"/>
                </a:moveTo>
                <a:lnTo>
                  <a:pt x="49149" y="349503"/>
                </a:lnTo>
                <a:lnTo>
                  <a:pt x="49149" y="0"/>
                </a:lnTo>
                <a:lnTo>
                  <a:pt x="147700" y="0"/>
                </a:lnTo>
                <a:lnTo>
                  <a:pt x="147700" y="349503"/>
                </a:lnTo>
                <a:lnTo>
                  <a:pt x="196850" y="349503"/>
                </a:lnTo>
                <a:lnTo>
                  <a:pt x="98425" y="466089"/>
                </a:lnTo>
                <a:lnTo>
                  <a:pt x="0" y="34950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32660" y="7037831"/>
            <a:ext cx="468630" cy="196850"/>
          </a:xfrm>
          <a:custGeom>
            <a:avLst/>
            <a:gdLst/>
            <a:ahLst/>
            <a:cxnLst/>
            <a:rect l="l" t="t" r="r" b="b"/>
            <a:pathLst>
              <a:path w="468630" h="196850">
                <a:moveTo>
                  <a:pt x="123316" y="0"/>
                </a:moveTo>
                <a:lnTo>
                  <a:pt x="0" y="89788"/>
                </a:lnTo>
                <a:lnTo>
                  <a:pt x="109092" y="196341"/>
                </a:lnTo>
                <a:lnTo>
                  <a:pt x="112648" y="147319"/>
                </a:lnTo>
                <a:lnTo>
                  <a:pt x="463076" y="147319"/>
                </a:lnTo>
                <a:lnTo>
                  <a:pt x="468375" y="74167"/>
                </a:lnTo>
                <a:lnTo>
                  <a:pt x="119760" y="49149"/>
                </a:lnTo>
                <a:lnTo>
                  <a:pt x="123316" y="0"/>
                </a:lnTo>
                <a:close/>
              </a:path>
              <a:path w="468630" h="196850">
                <a:moveTo>
                  <a:pt x="463076" y="147319"/>
                </a:moveTo>
                <a:lnTo>
                  <a:pt x="112648" y="147319"/>
                </a:lnTo>
                <a:lnTo>
                  <a:pt x="461263" y="172338"/>
                </a:lnTo>
                <a:lnTo>
                  <a:pt x="463076" y="147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32660" y="7037831"/>
            <a:ext cx="468630" cy="196850"/>
          </a:xfrm>
          <a:custGeom>
            <a:avLst/>
            <a:gdLst/>
            <a:ahLst/>
            <a:cxnLst/>
            <a:rect l="l" t="t" r="r" b="b"/>
            <a:pathLst>
              <a:path w="468630" h="196850">
                <a:moveTo>
                  <a:pt x="123316" y="0"/>
                </a:moveTo>
                <a:lnTo>
                  <a:pt x="119760" y="49149"/>
                </a:lnTo>
                <a:lnTo>
                  <a:pt x="468375" y="74167"/>
                </a:lnTo>
                <a:lnTo>
                  <a:pt x="461263" y="172338"/>
                </a:lnTo>
                <a:lnTo>
                  <a:pt x="112648" y="147319"/>
                </a:lnTo>
                <a:lnTo>
                  <a:pt x="109092" y="196341"/>
                </a:lnTo>
                <a:lnTo>
                  <a:pt x="0" y="89788"/>
                </a:lnTo>
                <a:lnTo>
                  <a:pt x="1233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04945" y="920749"/>
            <a:ext cx="2590800" cy="1973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8388" y="914399"/>
          <a:ext cx="6019800" cy="843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9575"/>
                <a:gridCol w="3060700"/>
              </a:tblGrid>
              <a:tr h="2010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8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9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90269" y="2931032"/>
            <a:ext cx="2794635" cy="2051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70020" y="2931032"/>
            <a:ext cx="2660650" cy="2081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269" y="5019166"/>
            <a:ext cx="2794635" cy="2061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54779" y="5019166"/>
            <a:ext cx="2691129" cy="2096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0269" y="7122921"/>
            <a:ext cx="2794635" cy="2060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77640" y="7122921"/>
            <a:ext cx="2644140" cy="2069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685" y="920749"/>
            <a:ext cx="2799206" cy="20038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914399"/>
          <a:ext cx="6217920" cy="8697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040"/>
                <a:gridCol w="3094355"/>
              </a:tblGrid>
              <a:tr h="2210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0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7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810259" y="920749"/>
            <a:ext cx="2917698" cy="2189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23157" y="920749"/>
            <a:ext cx="2939276" cy="220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0259" y="3131057"/>
            <a:ext cx="2915792" cy="2092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53509" y="3130930"/>
            <a:ext cx="2871724" cy="2104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0259" y="5242559"/>
            <a:ext cx="2952215" cy="221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43984" y="5242559"/>
            <a:ext cx="2896869" cy="2172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0259" y="7463027"/>
            <a:ext cx="2967817" cy="2141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43984" y="7463027"/>
            <a:ext cx="2896997" cy="2083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8236" y="427735"/>
            <a:ext cx="6415405" cy="265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25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469900" marR="74930" indent="-228600">
              <a:lnSpc>
                <a:spcPts val="127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biceps tendon </a:t>
            </a:r>
            <a:r>
              <a:rPr dirty="0" sz="1100" spc="-5">
                <a:latin typeface="Arial"/>
                <a:cs typeface="Arial"/>
              </a:rPr>
              <a:t>appears </a:t>
            </a:r>
            <a:r>
              <a:rPr dirty="0" sz="1100">
                <a:latin typeface="Arial"/>
                <a:cs typeface="Arial"/>
              </a:rPr>
              <a:t>as a </a:t>
            </a:r>
            <a:r>
              <a:rPr dirty="0" sz="1100" spc="-5">
                <a:latin typeface="Arial"/>
                <a:cs typeface="Arial"/>
              </a:rPr>
              <a:t>small ball </a:t>
            </a:r>
            <a:r>
              <a:rPr dirty="0" sz="1100" spc="-10">
                <a:latin typeface="Arial"/>
                <a:cs typeface="Arial"/>
              </a:rPr>
              <a:t>of low </a:t>
            </a:r>
            <a:r>
              <a:rPr dirty="0" sz="1100" spc="-5">
                <a:latin typeface="Arial"/>
                <a:cs typeface="Arial"/>
              </a:rPr>
              <a:t>signal inside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bicipital groove </a:t>
            </a:r>
            <a:r>
              <a:rPr dirty="0" sz="1100">
                <a:latin typeface="Arial"/>
                <a:cs typeface="Arial"/>
              </a:rPr>
              <a:t>in the </a:t>
            </a:r>
            <a:r>
              <a:rPr dirty="0" sz="1100" spc="-5">
                <a:latin typeface="Arial"/>
                <a:cs typeface="Arial"/>
              </a:rPr>
              <a:t>axial  </a:t>
            </a:r>
            <a:r>
              <a:rPr dirty="0" sz="1100">
                <a:latin typeface="Arial"/>
                <a:cs typeface="Arial"/>
              </a:rPr>
              <a:t>images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229870">
              <a:lnSpc>
                <a:spcPct val="110500"/>
              </a:lnSpc>
              <a:spcBef>
                <a:spcPts val="84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If you want </a:t>
            </a:r>
            <a:r>
              <a:rPr dirty="0" sz="1100">
                <a:latin typeface="Arial"/>
                <a:cs typeface="Arial"/>
              </a:rPr>
              <a:t>to see the 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whole 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length of the 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biceps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tendon go to the </a:t>
            </a:r>
            <a:r>
              <a:rPr dirty="0" sz="1100" spc="-5">
                <a:latin typeface="Arial"/>
                <a:cs typeface="Arial"/>
              </a:rPr>
              <a:t>most anterior images </a:t>
            </a:r>
            <a:r>
              <a:rPr dirty="0" sz="1100" spc="-10">
                <a:latin typeface="Arial"/>
                <a:cs typeface="Arial"/>
              </a:rPr>
              <a:t>of 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coronal sections </a:t>
            </a:r>
            <a:r>
              <a:rPr dirty="0" sz="1100">
                <a:latin typeface="Arial"/>
                <a:cs typeface="Arial"/>
              </a:rPr>
              <a:t>then </a:t>
            </a:r>
            <a:r>
              <a:rPr dirty="0" sz="1100" spc="-5">
                <a:latin typeface="Arial"/>
                <a:cs typeface="Arial"/>
              </a:rPr>
              <a:t>you will </a:t>
            </a:r>
            <a:r>
              <a:rPr dirty="0" sz="1100">
                <a:latin typeface="Arial"/>
                <a:cs typeface="Arial"/>
              </a:rPr>
              <a:t>seen the tendon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bicipital groove crossing over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 </a:t>
            </a:r>
            <a:r>
              <a:rPr dirty="0" sz="1100">
                <a:latin typeface="Arial"/>
                <a:cs typeface="Arial"/>
              </a:rPr>
              <a:t>head to </a:t>
            </a:r>
            <a:r>
              <a:rPr dirty="0" sz="1100" spc="-5">
                <a:latin typeface="Arial"/>
                <a:cs typeface="Arial"/>
              </a:rPr>
              <a:t>insert into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 b="1">
                <a:latin typeface="Arial"/>
                <a:cs typeface="Arial"/>
              </a:rPr>
              <a:t>superior labrium- glenoid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complex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10900"/>
              </a:lnSpc>
              <a:spcBef>
                <a:spcPts val="985"/>
              </a:spcBef>
            </a:pPr>
            <a:r>
              <a:rPr dirty="0" sz="1100">
                <a:latin typeface="Arial"/>
                <a:cs typeface="Arial"/>
              </a:rPr>
              <a:t>In the same image </a:t>
            </a:r>
            <a:r>
              <a:rPr dirty="0" sz="1100" spc="-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can see the </a:t>
            </a:r>
            <a:r>
              <a:rPr dirty="0" sz="1100" spc="-5" b="1">
                <a:latin typeface="Arial"/>
                <a:cs typeface="Arial"/>
              </a:rPr>
              <a:t>subscapularis tendon </a:t>
            </a:r>
            <a:r>
              <a:rPr dirty="0" sz="1100">
                <a:latin typeface="Arial"/>
                <a:cs typeface="Arial"/>
              </a:rPr>
              <a:t>as </a:t>
            </a:r>
            <a:r>
              <a:rPr dirty="0" sz="1100" spc="-10">
                <a:latin typeface="Arial"/>
                <a:cs typeface="Arial"/>
              </a:rPr>
              <a:t>well </a:t>
            </a:r>
            <a:r>
              <a:rPr dirty="0" sz="1100">
                <a:latin typeface="Arial"/>
                <a:cs typeface="Arial"/>
              </a:rPr>
              <a:t>as the coracoid process.  Underneath the coracoid process </a:t>
            </a:r>
            <a:r>
              <a:rPr dirty="0" sz="1100" spc="-5">
                <a:latin typeface="Arial"/>
                <a:cs typeface="Arial"/>
              </a:rPr>
              <a:t>lies </a:t>
            </a:r>
            <a:r>
              <a:rPr dirty="0" sz="1100">
                <a:latin typeface="Arial"/>
                <a:cs typeface="Arial"/>
              </a:rPr>
              <a:t>the subcoracoid bursa </a:t>
            </a:r>
            <a:r>
              <a:rPr dirty="0" sz="1100" spc="-5">
                <a:latin typeface="Arial"/>
                <a:cs typeface="Arial"/>
              </a:rPr>
              <a:t>which is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5">
                <a:latin typeface="Arial"/>
                <a:cs typeface="Arial"/>
              </a:rPr>
              <a:t>usually </a:t>
            </a:r>
            <a:r>
              <a:rPr dirty="0" sz="1100">
                <a:latin typeface="Arial"/>
                <a:cs typeface="Arial"/>
              </a:rPr>
              <a:t>identified </a:t>
            </a:r>
            <a:r>
              <a:rPr dirty="0" sz="1100" spc="-5">
                <a:latin typeface="Arial"/>
                <a:cs typeface="Arial"/>
              </a:rPr>
              <a:t>unless filled 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fluid.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For better assessment of the </a:t>
            </a:r>
            <a:r>
              <a:rPr dirty="0" sz="1100" spc="-5">
                <a:latin typeface="Arial"/>
                <a:cs typeface="Arial"/>
              </a:rPr>
              <a:t>biceps </a:t>
            </a:r>
            <a:r>
              <a:rPr dirty="0" sz="1100">
                <a:latin typeface="Arial"/>
                <a:cs typeface="Arial"/>
              </a:rPr>
              <a:t>tendon, </a:t>
            </a:r>
            <a:r>
              <a:rPr dirty="0" sz="1100" spc="-10">
                <a:latin typeface="Arial"/>
                <a:cs typeface="Arial"/>
              </a:rPr>
              <a:t>MR </a:t>
            </a:r>
            <a:r>
              <a:rPr dirty="0" sz="1100">
                <a:latin typeface="Arial"/>
                <a:cs typeface="Arial"/>
              </a:rPr>
              <a:t>arthrography </a:t>
            </a:r>
            <a:r>
              <a:rPr dirty="0" sz="1100" spc="-5">
                <a:latin typeface="Arial"/>
                <a:cs typeface="Arial"/>
              </a:rPr>
              <a:t>is usually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indicated.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563" y="3533266"/>
            <a:ext cx="6338570" cy="20574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575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Glenoid labrium: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151" y="3640048"/>
            <a:ext cx="6322695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445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labrium </a:t>
            </a:r>
            <a:r>
              <a:rPr dirty="0" sz="1100" spc="-5">
                <a:latin typeface="Arial"/>
                <a:cs typeface="Arial"/>
              </a:rPr>
              <a:t>is triangular in </a:t>
            </a:r>
            <a:r>
              <a:rPr dirty="0" sz="1100">
                <a:latin typeface="Arial"/>
                <a:cs typeface="Arial"/>
              </a:rPr>
              <a:t>shape, the base of the </a:t>
            </a:r>
            <a:r>
              <a:rPr dirty="0" sz="1100" spc="-5">
                <a:latin typeface="Arial"/>
                <a:cs typeface="Arial"/>
              </a:rPr>
              <a:t>triangle is </a:t>
            </a:r>
            <a:r>
              <a:rPr dirty="0" sz="1100">
                <a:latin typeface="Arial"/>
                <a:cs typeface="Arial"/>
              </a:rPr>
              <a:t>attached to the </a:t>
            </a:r>
            <a:r>
              <a:rPr dirty="0" sz="1100" spc="-5">
                <a:latin typeface="Arial"/>
                <a:cs typeface="Arial"/>
              </a:rPr>
              <a:t>glenoid </a:t>
            </a:r>
            <a:r>
              <a:rPr dirty="0" sz="1100">
                <a:latin typeface="Arial"/>
                <a:cs typeface="Arial"/>
              </a:rPr>
              <a:t>part of the  </a:t>
            </a:r>
            <a:r>
              <a:rPr dirty="0" sz="1100" spc="-5">
                <a:latin typeface="Arial"/>
                <a:cs typeface="Arial"/>
              </a:rPr>
              <a:t>scapula </a:t>
            </a:r>
            <a:r>
              <a:rPr dirty="0" sz="1100" spc="-10">
                <a:latin typeface="Arial"/>
                <a:cs typeface="Arial"/>
              </a:rPr>
              <a:t>while </a:t>
            </a:r>
            <a:r>
              <a:rPr dirty="0" sz="1100">
                <a:latin typeface="Arial"/>
                <a:cs typeface="Arial"/>
              </a:rPr>
              <a:t>the apex of the </a:t>
            </a:r>
            <a:r>
              <a:rPr dirty="0" sz="1100" spc="-5">
                <a:latin typeface="Arial"/>
                <a:cs typeface="Arial"/>
              </a:rPr>
              <a:t>tringle </a:t>
            </a:r>
            <a:r>
              <a:rPr dirty="0" sz="1100">
                <a:latin typeface="Arial"/>
                <a:cs typeface="Arial"/>
              </a:rPr>
              <a:t>points to the humeral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head</a:t>
            </a:r>
            <a:endParaRPr sz="11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575"/>
              </a:spcBef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labrium </a:t>
            </a:r>
            <a:r>
              <a:rPr dirty="0" sz="1100">
                <a:latin typeface="Arial"/>
                <a:cs typeface="Arial"/>
              </a:rPr>
              <a:t>appears </a:t>
            </a:r>
            <a:r>
              <a:rPr dirty="0" sz="1100" spc="-5">
                <a:latin typeface="Arial"/>
                <a:cs typeface="Arial"/>
              </a:rPr>
              <a:t>normally black in all pulse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sequences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4567554"/>
            <a:ext cx="6415405" cy="846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[fibro-cartilagenous tissue contains non </a:t>
            </a:r>
            <a:r>
              <a:rPr dirty="0" sz="1000">
                <a:latin typeface="Arial"/>
                <a:cs typeface="Arial"/>
              </a:rPr>
              <a:t>mobile </a:t>
            </a:r>
            <a:r>
              <a:rPr dirty="0" sz="1000" spc="-5">
                <a:latin typeface="Arial"/>
                <a:cs typeface="Arial"/>
              </a:rPr>
              <a:t>H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protons]</a:t>
            </a:r>
            <a:endParaRPr sz="1000">
              <a:latin typeface="Arial"/>
              <a:cs typeface="Arial"/>
            </a:endParaRPr>
          </a:p>
          <a:p>
            <a:pPr marL="241300" marR="5080" indent="-228600">
              <a:lnSpc>
                <a:spcPct val="112300"/>
              </a:lnSpc>
              <a:spcBef>
                <a:spcPts val="935"/>
              </a:spcBef>
              <a:buSzPct val="90909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anterior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1100" b="1">
                <a:latin typeface="Arial"/>
                <a:cs typeface="Arial"/>
              </a:rPr>
              <a:t>posterior </a:t>
            </a:r>
            <a:r>
              <a:rPr dirty="0" sz="1100" spc="-5">
                <a:latin typeface="Arial"/>
                <a:cs typeface="Arial"/>
              </a:rPr>
              <a:t>labrium </a:t>
            </a:r>
            <a:r>
              <a:rPr dirty="0" sz="1100">
                <a:latin typeface="Arial"/>
                <a:cs typeface="Arial"/>
              </a:rPr>
              <a:t>are assessed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axial images </a:t>
            </a:r>
            <a:r>
              <a:rPr dirty="0" sz="1000" spc="-5">
                <a:latin typeface="Arial"/>
                <a:cs typeface="Arial"/>
              </a:rPr>
              <a:t>[assess the anterior labrium in  the </a:t>
            </a:r>
            <a:r>
              <a:rPr dirty="0" sz="1000">
                <a:latin typeface="Arial"/>
                <a:cs typeface="Arial"/>
              </a:rPr>
              <a:t>same </a:t>
            </a:r>
            <a:r>
              <a:rPr dirty="0" sz="1000" spc="-5">
                <a:latin typeface="Arial"/>
                <a:cs typeface="Arial"/>
              </a:rPr>
              <a:t>image </a:t>
            </a:r>
            <a:r>
              <a:rPr dirty="0" sz="1000" spc="-10">
                <a:latin typeface="Arial"/>
                <a:cs typeface="Arial"/>
              </a:rPr>
              <a:t>where </a:t>
            </a:r>
            <a:r>
              <a:rPr dirty="0" sz="1000" spc="-15">
                <a:latin typeface="Arial"/>
                <a:cs typeface="Arial"/>
              </a:rPr>
              <a:t>you </a:t>
            </a:r>
            <a:r>
              <a:rPr dirty="0" sz="1000" spc="-5">
                <a:latin typeface="Arial"/>
                <a:cs typeface="Arial"/>
              </a:rPr>
              <a:t>assess the subscapularis tendon, not in any other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plane]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superior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1100" b="1">
                <a:latin typeface="Arial"/>
                <a:cs typeface="Arial"/>
              </a:rPr>
              <a:t>inferior </a:t>
            </a:r>
            <a:r>
              <a:rPr dirty="0" sz="1100" spc="-5">
                <a:latin typeface="Arial"/>
                <a:cs typeface="Arial"/>
              </a:rPr>
              <a:t>labrium </a:t>
            </a:r>
            <a:r>
              <a:rPr dirty="0" sz="1100">
                <a:latin typeface="Arial"/>
                <a:cs typeface="Arial"/>
              </a:rPr>
              <a:t>are assessed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 b="1">
                <a:latin typeface="Arial"/>
                <a:cs typeface="Arial"/>
              </a:rPr>
              <a:t>coronal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plane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563" y="7427721"/>
            <a:ext cx="6338570" cy="190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460"/>
              </a:lnSpc>
              <a:buSzPct val="92307"/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Bursae: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151" y="7594853"/>
            <a:ext cx="6327140" cy="211455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41300" marR="5080" indent="-228600">
              <a:lnSpc>
                <a:spcPts val="1160"/>
              </a:lnSpc>
              <a:spcBef>
                <a:spcPts val="275"/>
              </a:spcBef>
              <a:buSzPct val="90909"/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 b="1" i="1">
                <a:latin typeface="Arial"/>
                <a:cs typeface="Arial"/>
              </a:rPr>
              <a:t>Normally the bursa is </a:t>
            </a:r>
            <a:r>
              <a:rPr dirty="0" sz="1100" spc="-5" b="1" i="1">
                <a:latin typeface="Arial"/>
                <a:cs typeface="Arial"/>
              </a:rPr>
              <a:t>not </a:t>
            </a:r>
            <a:r>
              <a:rPr dirty="0" sz="1100" b="1" i="1">
                <a:latin typeface="Arial"/>
                <a:cs typeface="Arial"/>
              </a:rPr>
              <a:t>seen </a:t>
            </a:r>
            <a:r>
              <a:rPr dirty="0" sz="1100" spc="-5" b="1" i="1">
                <a:latin typeface="Arial"/>
                <a:cs typeface="Arial"/>
              </a:rPr>
              <a:t>unless </a:t>
            </a:r>
            <a:r>
              <a:rPr dirty="0" sz="1100" b="1" i="1">
                <a:latin typeface="Arial"/>
                <a:cs typeface="Arial"/>
              </a:rPr>
              <a:t>filled with fluid </a:t>
            </a:r>
            <a:r>
              <a:rPr dirty="0" sz="1100" spc="-5">
                <a:latin typeface="Arial"/>
                <a:cs typeface="Arial"/>
              </a:rPr>
              <a:t>[</a:t>
            </a:r>
            <a:r>
              <a:rPr dirty="0" sz="1000" spc="-5">
                <a:latin typeface="Arial"/>
                <a:cs typeface="Arial"/>
              </a:rPr>
              <a:t>either due to </a:t>
            </a:r>
            <a:r>
              <a:rPr dirty="0" sz="1000" spc="-10">
                <a:latin typeface="Arial"/>
                <a:cs typeface="Arial"/>
              </a:rPr>
              <a:t>synovial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effusion</a:t>
            </a:r>
            <a:r>
              <a:rPr dirty="0" sz="1000" spc="-5">
                <a:latin typeface="Arial"/>
                <a:cs typeface="Arial"/>
              </a:rPr>
              <a:t>,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inflammation</a:t>
            </a:r>
            <a:r>
              <a:rPr dirty="0" sz="1000" spc="-5">
                <a:latin typeface="Arial"/>
                <a:cs typeface="Arial"/>
              </a:rPr>
              <a:t> or </a:t>
            </a:r>
            <a:r>
              <a:rPr dirty="0" sz="1000">
                <a:latin typeface="Arial"/>
                <a:cs typeface="Arial"/>
              </a:rPr>
              <a:t>after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arthrography</a:t>
            </a:r>
            <a:r>
              <a:rPr dirty="0" sz="1000" spc="-5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  <a:p>
            <a:pPr marL="379730">
              <a:lnSpc>
                <a:spcPts val="1240"/>
              </a:lnSpc>
            </a:pPr>
            <a:r>
              <a:rPr dirty="0" sz="1100" spc="-5">
                <a:latin typeface="Arial"/>
                <a:cs typeface="Arial"/>
              </a:rPr>
              <a:t>Fluids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appear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low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signal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baseline="-11904" sz="1050" spc="7">
                <a:latin typeface="Arial"/>
                <a:cs typeface="Arial"/>
              </a:rPr>
              <a:t>1</a:t>
            </a:r>
            <a:r>
              <a:rPr dirty="0" baseline="-11904" sz="1050" spc="1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signal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</a:t>
            </a:r>
            <a:r>
              <a:rPr dirty="0" baseline="-11904" sz="1050" spc="15">
                <a:latin typeface="Arial"/>
                <a:cs typeface="Arial"/>
              </a:rPr>
              <a:t>2</a:t>
            </a:r>
            <a:r>
              <a:rPr dirty="0" baseline="-11904" sz="1050" spc="1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WIs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[In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cases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arthrography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150"/>
              </a:spcBef>
            </a:pPr>
            <a:r>
              <a:rPr dirty="0" sz="1000" spc="-5">
                <a:latin typeface="Arial"/>
                <a:cs typeface="Arial"/>
              </a:rPr>
              <a:t>injected contrast material </a:t>
            </a:r>
            <a:r>
              <a:rPr dirty="0" sz="1000" spc="-10">
                <a:latin typeface="Arial"/>
                <a:cs typeface="Arial"/>
              </a:rPr>
              <a:t>will </a:t>
            </a:r>
            <a:r>
              <a:rPr dirty="0" sz="1000" spc="-5">
                <a:latin typeface="Arial"/>
                <a:cs typeface="Arial"/>
              </a:rPr>
              <a:t>appear of high signal in </a:t>
            </a:r>
            <a:r>
              <a:rPr dirty="0" sz="1000">
                <a:latin typeface="Arial"/>
                <a:cs typeface="Arial"/>
              </a:rPr>
              <a:t>T1 </a:t>
            </a:r>
            <a:r>
              <a:rPr dirty="0" sz="1000" spc="-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T2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WIs]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608330" indent="-228600">
              <a:lnSpc>
                <a:spcPts val="1295"/>
              </a:lnSpc>
              <a:buFont typeface="Symbol"/>
              <a:buChar char=""/>
              <a:tabLst>
                <a:tab pos="608330" algn="l"/>
                <a:tab pos="608965" algn="l"/>
              </a:tabLst>
            </a:pP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subacromial bursa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seen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coronal images </a:t>
            </a:r>
            <a:r>
              <a:rPr dirty="0" sz="1100" b="1" i="1">
                <a:latin typeface="Arial"/>
                <a:cs typeface="Arial"/>
              </a:rPr>
              <a:t>above the supraspinatous</a:t>
            </a:r>
            <a:r>
              <a:rPr dirty="0" sz="1100" spc="300" b="1" i="1">
                <a:latin typeface="Arial"/>
                <a:cs typeface="Arial"/>
              </a:rPr>
              <a:t> </a:t>
            </a:r>
            <a:r>
              <a:rPr dirty="0" sz="1100" spc="-5" b="1" i="1">
                <a:latin typeface="Arial"/>
                <a:cs typeface="Arial"/>
              </a:rPr>
              <a:t>tendon</a:t>
            </a:r>
            <a:endParaRPr sz="1100">
              <a:latin typeface="Arial"/>
              <a:cs typeface="Arial"/>
            </a:endParaRPr>
          </a:p>
          <a:p>
            <a:pPr marL="60833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below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acromio-clavicular </a:t>
            </a:r>
            <a:r>
              <a:rPr dirty="0" sz="1100">
                <a:latin typeface="Arial"/>
                <a:cs typeface="Arial"/>
              </a:rPr>
              <a:t>joint "&amp; </a:t>
            </a:r>
            <a:r>
              <a:rPr dirty="0" sz="1100" spc="-5">
                <a:latin typeface="Arial"/>
                <a:cs typeface="Arial"/>
              </a:rPr>
              <a:t>extend below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deltoid</a:t>
            </a:r>
            <a:endParaRPr sz="1100">
              <a:latin typeface="Arial"/>
              <a:cs typeface="Arial"/>
            </a:endParaRPr>
          </a:p>
          <a:p>
            <a:pPr lvl="1" marL="608330" indent="-228600">
              <a:lnSpc>
                <a:spcPts val="1300"/>
              </a:lnSpc>
              <a:spcBef>
                <a:spcPts val="25"/>
              </a:spcBef>
              <a:buFont typeface="Symbol"/>
              <a:buChar char=""/>
              <a:tabLst>
                <a:tab pos="608330" algn="l"/>
                <a:tab pos="608965" algn="l"/>
              </a:tabLst>
            </a:pPr>
            <a:r>
              <a:rPr dirty="0" sz="1100">
                <a:latin typeface="Arial"/>
                <a:cs typeface="Arial"/>
              </a:rPr>
              <a:t>The subcorcoid bursa is seen in </a:t>
            </a:r>
            <a:r>
              <a:rPr dirty="0" sz="1100" spc="-5">
                <a:latin typeface="Arial"/>
                <a:cs typeface="Arial"/>
              </a:rPr>
              <a:t>all </a:t>
            </a:r>
            <a:r>
              <a:rPr dirty="0" sz="1100">
                <a:latin typeface="Arial"/>
                <a:cs typeface="Arial"/>
              </a:rPr>
              <a:t>images underneath the corcoid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endParaRPr sz="1100">
              <a:latin typeface="Arial"/>
              <a:cs typeface="Arial"/>
            </a:endParaRPr>
          </a:p>
          <a:p>
            <a:pPr marL="608330">
              <a:lnSpc>
                <a:spcPts val="1180"/>
              </a:lnSpc>
            </a:pPr>
            <a:r>
              <a:rPr dirty="0" sz="1000">
                <a:latin typeface="Arial"/>
                <a:cs typeface="Arial"/>
              </a:rPr>
              <a:t>[The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subcorcoid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bursa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usually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continuous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with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joint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space,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you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fluid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bursa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if</a:t>
            </a:r>
            <a:endParaRPr sz="1000">
              <a:latin typeface="Arial"/>
              <a:cs typeface="Arial"/>
            </a:endParaRPr>
          </a:p>
          <a:p>
            <a:pPr marL="608330">
              <a:lnSpc>
                <a:spcPct val="100000"/>
              </a:lnSpc>
              <a:spcBef>
                <a:spcPts val="135"/>
              </a:spcBef>
            </a:pPr>
            <a:r>
              <a:rPr dirty="0" sz="1000" spc="-5">
                <a:latin typeface="Arial"/>
                <a:cs typeface="Arial"/>
              </a:rPr>
              <a:t>there </a:t>
            </a:r>
            <a:r>
              <a:rPr dirty="0" sz="1000" spc="-10">
                <a:latin typeface="Arial"/>
                <a:cs typeface="Arial"/>
              </a:rPr>
              <a:t>is synovial </a:t>
            </a:r>
            <a:r>
              <a:rPr dirty="0" sz="1000" spc="-5">
                <a:latin typeface="Arial"/>
                <a:cs typeface="Arial"/>
              </a:rPr>
              <a:t>effusion </a:t>
            </a:r>
            <a:r>
              <a:rPr dirty="0" sz="1000" spc="-10">
                <a:latin typeface="Arial"/>
                <a:cs typeface="Arial"/>
              </a:rPr>
              <a:t>in </a:t>
            </a:r>
            <a:r>
              <a:rPr dirty="0" sz="1000" spc="-5">
                <a:latin typeface="Arial"/>
                <a:cs typeface="Arial"/>
              </a:rPr>
              <a:t>the joint, then do not diagnose bursitis in such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case]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608330" marR="8255" indent="-228600">
              <a:lnSpc>
                <a:spcPts val="1270"/>
              </a:lnSpc>
              <a:buFont typeface="Symbol"/>
              <a:buChar char=""/>
              <a:tabLst>
                <a:tab pos="608330" algn="l"/>
                <a:tab pos="608965" algn="l"/>
              </a:tabLst>
            </a:pPr>
            <a:r>
              <a:rPr dirty="0" sz="1100">
                <a:latin typeface="Arial"/>
                <a:cs typeface="Arial"/>
              </a:rPr>
              <a:t>The subscapularis bursa </a:t>
            </a:r>
            <a:r>
              <a:rPr dirty="0" sz="1100" spc="-5">
                <a:latin typeface="Arial"/>
                <a:cs typeface="Arial"/>
              </a:rPr>
              <a:t>is located </a:t>
            </a:r>
            <a:r>
              <a:rPr dirty="0" sz="1100">
                <a:latin typeface="Arial"/>
                <a:cs typeface="Arial"/>
              </a:rPr>
              <a:t>underneath the subscapularis tendon. This bursa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not  frequently seen in the </a:t>
            </a:r>
            <a:r>
              <a:rPr dirty="0" sz="1100" spc="-5">
                <a:latin typeface="Arial"/>
                <a:cs typeface="Arial"/>
              </a:rPr>
              <a:t>clinical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27480" y="5758187"/>
            <a:ext cx="1512061" cy="125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56279" y="5758127"/>
            <a:ext cx="1736322" cy="122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2563" y="4030090"/>
            <a:ext cx="6338570" cy="1619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230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151" y="4168266"/>
            <a:ext cx="6322695" cy="2300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[acromion, </a:t>
            </a:r>
            <a:r>
              <a:rPr dirty="0" sz="1100" spc="-5">
                <a:latin typeface="Arial"/>
                <a:cs typeface="Arial"/>
              </a:rPr>
              <a:t>acromio-clavicular </a:t>
            </a:r>
            <a:r>
              <a:rPr dirty="0" sz="1100">
                <a:latin typeface="Arial"/>
                <a:cs typeface="Arial"/>
              </a:rPr>
              <a:t>joint, humeral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head]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000">
              <a:latin typeface="Times New Roman"/>
              <a:cs typeface="Times New Roman"/>
            </a:endParaRPr>
          </a:p>
          <a:p>
            <a:pPr lvl="1" marL="608330" marR="5080" indent="-228600">
              <a:lnSpc>
                <a:spcPts val="1260"/>
              </a:lnSpc>
              <a:buFont typeface="Symbol"/>
              <a:buChar char=""/>
              <a:tabLst>
                <a:tab pos="608330" algn="l"/>
                <a:tab pos="608965" algn="l"/>
              </a:tabLst>
            </a:pPr>
            <a:r>
              <a:rPr dirty="0" sz="1100">
                <a:latin typeface="Arial"/>
                <a:cs typeface="Arial"/>
              </a:rPr>
              <a:t>Acromion: The acromial shape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assessed </a:t>
            </a:r>
            <a:r>
              <a:rPr dirty="0" sz="1100" spc="-5">
                <a:latin typeface="Arial"/>
                <a:cs typeface="Arial"/>
              </a:rPr>
              <a:t>only in </a:t>
            </a:r>
            <a:r>
              <a:rPr dirty="0" sz="1100">
                <a:latin typeface="Arial"/>
                <a:cs typeface="Arial"/>
              </a:rPr>
              <a:t>the sagittal images. There are 4 </a:t>
            </a:r>
            <a:r>
              <a:rPr dirty="0" sz="1100" spc="-5">
                <a:latin typeface="Arial"/>
                <a:cs typeface="Arial"/>
              </a:rPr>
              <a:t>types </a:t>
            </a:r>
            <a:r>
              <a:rPr dirty="0" sz="1100">
                <a:latin typeface="Arial"/>
                <a:cs typeface="Arial"/>
              </a:rPr>
              <a:t>of  acromion</a:t>
            </a:r>
            <a:endParaRPr sz="1100">
              <a:latin typeface="Arial"/>
              <a:cs typeface="Arial"/>
            </a:endParaRPr>
          </a:p>
          <a:p>
            <a:pPr lvl="2" marL="836930" indent="-228600">
              <a:lnSpc>
                <a:spcPts val="1315"/>
              </a:lnSpc>
              <a:buFont typeface="Symbol"/>
              <a:buChar char=""/>
              <a:tabLst>
                <a:tab pos="836930" algn="l"/>
                <a:tab pos="837565" algn="l"/>
              </a:tabLst>
            </a:pP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 spc="-5">
                <a:latin typeface="Arial"/>
                <a:cs typeface="Arial"/>
              </a:rPr>
              <a:t>concave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surface.</a:t>
            </a:r>
            <a:endParaRPr sz="1100">
              <a:latin typeface="Arial"/>
              <a:cs typeface="Arial"/>
            </a:endParaRPr>
          </a:p>
          <a:p>
            <a:pPr lvl="2" marL="836930" indent="-228600">
              <a:lnSpc>
                <a:spcPct val="100000"/>
              </a:lnSpc>
              <a:spcBef>
                <a:spcPts val="15"/>
              </a:spcBef>
              <a:buFont typeface="Symbol"/>
              <a:buChar char=""/>
              <a:tabLst>
                <a:tab pos="836930" algn="l"/>
                <a:tab pos="837565" algn="l"/>
              </a:tabLst>
            </a:pP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II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straight </a:t>
            </a:r>
            <a:r>
              <a:rPr dirty="0" sz="1100" spc="-5">
                <a:latin typeface="Arial"/>
                <a:cs typeface="Arial"/>
              </a:rPr>
              <a:t>under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surface.</a:t>
            </a:r>
            <a:endParaRPr sz="1100">
              <a:latin typeface="Arial"/>
              <a:cs typeface="Arial"/>
            </a:endParaRPr>
          </a:p>
          <a:p>
            <a:pPr lvl="2" marL="836930" indent="-228600">
              <a:lnSpc>
                <a:spcPct val="100000"/>
              </a:lnSpc>
              <a:spcBef>
                <a:spcPts val="25"/>
              </a:spcBef>
              <a:buFont typeface="Symbol"/>
              <a:buChar char=""/>
              <a:tabLst>
                <a:tab pos="836930" algn="l"/>
                <a:tab pos="837565" algn="l"/>
              </a:tabLst>
            </a:pP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III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inferior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hook.</a:t>
            </a:r>
            <a:endParaRPr sz="1100">
              <a:latin typeface="Arial"/>
              <a:cs typeface="Arial"/>
            </a:endParaRPr>
          </a:p>
          <a:p>
            <a:pPr lvl="2" marL="836930" marR="3289935" indent="-228600">
              <a:lnSpc>
                <a:spcPts val="1260"/>
              </a:lnSpc>
              <a:spcBef>
                <a:spcPts val="114"/>
              </a:spcBef>
              <a:buFont typeface="Symbol"/>
              <a:buChar char=""/>
              <a:tabLst>
                <a:tab pos="836930" algn="l"/>
                <a:tab pos="837565" algn="l"/>
              </a:tabLst>
            </a:pP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IV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 spc="-5">
                <a:latin typeface="Arial"/>
                <a:cs typeface="Arial"/>
              </a:rPr>
              <a:t>convex under </a:t>
            </a:r>
            <a:r>
              <a:rPr dirty="0" sz="1100">
                <a:latin typeface="Arial"/>
                <a:cs typeface="Arial"/>
              </a:rPr>
              <a:t>surface.  </a:t>
            </a: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 and II are </a:t>
            </a:r>
            <a:r>
              <a:rPr dirty="0" sz="1100" spc="-5">
                <a:latin typeface="Arial"/>
                <a:cs typeface="Arial"/>
              </a:rPr>
              <a:t>normal </a:t>
            </a:r>
            <a:r>
              <a:rPr dirty="0" sz="1100">
                <a:latin typeface="Arial"/>
                <a:cs typeface="Arial"/>
              </a:rPr>
              <a:t>shapes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836930" marR="3411220">
              <a:lnSpc>
                <a:spcPts val="2450"/>
              </a:lnSpc>
              <a:spcBef>
                <a:spcPts val="245"/>
              </a:spcBef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acromion </a:t>
            </a:r>
            <a:r>
              <a:rPr dirty="0" sz="1100" spc="-10">
                <a:latin typeface="Arial"/>
                <a:cs typeface="Arial"/>
              </a:rPr>
              <a:t>while </a:t>
            </a:r>
            <a:r>
              <a:rPr dirty="0" sz="1100" spc="-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III and IV  are </a:t>
            </a:r>
            <a:r>
              <a:rPr dirty="0" sz="1100" spc="-5">
                <a:latin typeface="Arial"/>
                <a:cs typeface="Arial"/>
              </a:rPr>
              <a:t>considered pathological.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7209281"/>
            <a:ext cx="56553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acromial </a:t>
            </a:r>
            <a:r>
              <a:rPr dirty="0" sz="1100">
                <a:latin typeface="Arial"/>
                <a:cs typeface="Arial"/>
              </a:rPr>
              <a:t>shape </a:t>
            </a:r>
            <a:r>
              <a:rPr dirty="0" sz="1100" spc="-5">
                <a:latin typeface="Arial"/>
                <a:cs typeface="Arial"/>
              </a:rPr>
              <a:t>should </a:t>
            </a:r>
            <a:r>
              <a:rPr dirty="0" sz="1100">
                <a:latin typeface="Arial"/>
                <a:cs typeface="Arial"/>
              </a:rPr>
              <a:t>be </a:t>
            </a:r>
            <a:r>
              <a:rPr dirty="0" sz="1100" spc="-5">
                <a:latin typeface="Arial"/>
                <a:cs typeface="Arial"/>
              </a:rPr>
              <a:t>mentioned 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report whether normal </a:t>
            </a:r>
            <a:r>
              <a:rPr dirty="0" sz="1100" spc="-10">
                <a:latin typeface="Arial"/>
                <a:cs typeface="Arial"/>
              </a:rPr>
              <a:t>or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abnormal.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236" y="7843265"/>
            <a:ext cx="6413500" cy="179006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698500" marR="5080" indent="-228600">
              <a:lnSpc>
                <a:spcPct val="95900"/>
              </a:lnSpc>
              <a:spcBef>
                <a:spcPts val="155"/>
              </a:spcBef>
              <a:buFont typeface="Symbol"/>
              <a:buChar char=""/>
              <a:tabLst>
                <a:tab pos="699135" algn="l"/>
              </a:tabLst>
            </a:pPr>
            <a:r>
              <a:rPr dirty="0" sz="1100">
                <a:latin typeface="Arial"/>
                <a:cs typeface="Arial"/>
              </a:rPr>
              <a:t>Acromio- </a:t>
            </a:r>
            <a:r>
              <a:rPr dirty="0" sz="1100" spc="-5">
                <a:latin typeface="Arial"/>
                <a:cs typeface="Arial"/>
              </a:rPr>
              <a:t>clavicular </a:t>
            </a:r>
            <a:r>
              <a:rPr dirty="0" sz="1100">
                <a:latin typeface="Arial"/>
                <a:cs typeface="Arial"/>
              </a:rPr>
              <a:t>joint: best </a:t>
            </a:r>
            <a:r>
              <a:rPr dirty="0" sz="1100" spc="-5">
                <a:latin typeface="Arial"/>
                <a:cs typeface="Arial"/>
              </a:rPr>
              <a:t>evaluated in </a:t>
            </a:r>
            <a:r>
              <a:rPr dirty="0" sz="1100">
                <a:latin typeface="Arial"/>
                <a:cs typeface="Arial"/>
              </a:rPr>
              <a:t>the coronal and sagittal </a:t>
            </a:r>
            <a:r>
              <a:rPr dirty="0" sz="1100" spc="-5">
                <a:latin typeface="Arial"/>
                <a:cs typeface="Arial"/>
              </a:rPr>
              <a:t>planes. </a:t>
            </a:r>
            <a:r>
              <a:rPr dirty="0" sz="1100">
                <a:latin typeface="Arial"/>
                <a:cs typeface="Arial"/>
              </a:rPr>
              <a:t>The normal joint  has a smooth </a:t>
            </a:r>
            <a:r>
              <a:rPr dirty="0" sz="1100" spc="-5">
                <a:latin typeface="Arial"/>
                <a:cs typeface="Arial"/>
              </a:rPr>
              <a:t>upper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lower </a:t>
            </a:r>
            <a:r>
              <a:rPr dirty="0" sz="1100">
                <a:latin typeface="Arial"/>
                <a:cs typeface="Arial"/>
              </a:rPr>
              <a:t>surfaces </a:t>
            </a:r>
            <a:r>
              <a:rPr dirty="0" sz="1100" spc="-1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no superior or inferior bulges. The acromion  and </a:t>
            </a:r>
            <a:r>
              <a:rPr dirty="0" sz="1100" spc="-5">
                <a:latin typeface="Arial"/>
                <a:cs typeface="Arial"/>
              </a:rPr>
              <a:t>clavicle </a:t>
            </a:r>
            <a:r>
              <a:rPr dirty="0" sz="1100">
                <a:latin typeface="Arial"/>
                <a:cs typeface="Arial"/>
              </a:rPr>
              <a:t>should show normal marrow </a:t>
            </a:r>
            <a:r>
              <a:rPr dirty="0" sz="1100" spc="-5">
                <a:latin typeface="Arial"/>
                <a:cs typeface="Arial"/>
              </a:rPr>
              <a:t>signal in all pulse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sequences.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950">
              <a:latin typeface="Times New Roman"/>
              <a:cs typeface="Times New Roman"/>
            </a:endParaRPr>
          </a:p>
          <a:p>
            <a:pPr marL="698500" marR="8890" indent="-228600">
              <a:lnSpc>
                <a:spcPct val="95900"/>
              </a:lnSpc>
              <a:buFont typeface="Symbol"/>
              <a:buChar char=""/>
              <a:tabLst>
                <a:tab pos="698500" algn="l"/>
                <a:tab pos="699135" algn="l"/>
              </a:tabLst>
            </a:pPr>
            <a:r>
              <a:rPr dirty="0" sz="1100">
                <a:latin typeface="Arial"/>
                <a:cs typeface="Arial"/>
              </a:rPr>
              <a:t>Humeral head </a:t>
            </a:r>
            <a:r>
              <a:rPr dirty="0" sz="1100" spc="-5">
                <a:latin typeface="Arial"/>
                <a:cs typeface="Arial"/>
              </a:rPr>
              <a:t>is assessed in all images specially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axial images. Normally it </a:t>
            </a:r>
            <a:r>
              <a:rPr dirty="0" sz="1100">
                <a:latin typeface="Arial"/>
                <a:cs typeface="Arial"/>
              </a:rPr>
              <a:t>has a </a:t>
            </a:r>
            <a:r>
              <a:rPr dirty="0" sz="1100" spc="-5">
                <a:latin typeface="Arial"/>
                <a:cs typeface="Arial"/>
              </a:rPr>
              <a:t>smooth  </a:t>
            </a:r>
            <a:r>
              <a:rPr dirty="0" sz="1100">
                <a:latin typeface="Arial"/>
                <a:cs typeface="Arial"/>
              </a:rPr>
              <a:t>cortical </a:t>
            </a:r>
            <a:r>
              <a:rPr dirty="0" sz="1100" spc="-5">
                <a:latin typeface="Arial"/>
                <a:cs typeface="Arial"/>
              </a:rPr>
              <a:t>outline.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biceptal groove </a:t>
            </a:r>
            <a:r>
              <a:rPr dirty="0" sz="1100">
                <a:latin typeface="Arial"/>
                <a:cs typeface="Arial"/>
              </a:rPr>
              <a:t>is seen </a:t>
            </a:r>
            <a:r>
              <a:rPr dirty="0" sz="1100" spc="-5">
                <a:latin typeface="Arial"/>
                <a:cs typeface="Arial"/>
              </a:rPr>
              <a:t>in its </a:t>
            </a:r>
            <a:r>
              <a:rPr dirty="0" sz="1100">
                <a:latin typeface="Arial"/>
                <a:cs typeface="Arial"/>
              </a:rPr>
              <a:t>anterior </a:t>
            </a:r>
            <a:r>
              <a:rPr dirty="0" sz="1100" spc="-5">
                <a:latin typeface="Arial"/>
                <a:cs typeface="Arial"/>
              </a:rPr>
              <a:t>aspect.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</a:t>
            </a:r>
            <a:r>
              <a:rPr dirty="0" sz="1100">
                <a:latin typeface="Arial"/>
                <a:cs typeface="Arial"/>
              </a:rPr>
              <a:t>head </a:t>
            </a:r>
            <a:r>
              <a:rPr dirty="0" sz="1100" spc="-5">
                <a:latin typeface="Arial"/>
                <a:cs typeface="Arial"/>
              </a:rPr>
              <a:t>usually  </a:t>
            </a:r>
            <a:r>
              <a:rPr dirty="0" sz="1100">
                <a:latin typeface="Arial"/>
                <a:cs typeface="Arial"/>
              </a:rPr>
              <a:t>show </a:t>
            </a:r>
            <a:r>
              <a:rPr dirty="0" sz="1100" spc="-5">
                <a:latin typeface="Arial"/>
                <a:cs typeface="Arial"/>
              </a:rPr>
              <a:t>heterogenous marrow signal reflecting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presence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red and </a:t>
            </a:r>
            <a:r>
              <a:rPr dirty="0" sz="1100" spc="-5">
                <a:latin typeface="Arial"/>
                <a:cs typeface="Arial"/>
              </a:rPr>
              <a:t>yellow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marrow.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 red </a:t>
            </a:r>
            <a:r>
              <a:rPr dirty="0" sz="1100" spc="-5">
                <a:latin typeface="Arial"/>
                <a:cs typeface="Arial"/>
              </a:rPr>
              <a:t>marrow normally shows intermediate signal in all pulse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sequences.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605" y="914399"/>
            <a:ext cx="3557904" cy="231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70679" y="5018531"/>
            <a:ext cx="1844769" cy="184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27735"/>
            <a:ext cx="2750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"/>
                <a:cs typeface="Cambria"/>
              </a:rPr>
              <a:t>SUMMARY OF SHOULDER</a:t>
            </a:r>
            <a:r>
              <a:rPr dirty="0" sz="1400" spc="-10">
                <a:latin typeface="Cambria"/>
                <a:cs typeface="Cambria"/>
              </a:rPr>
              <a:t> </a:t>
            </a:r>
            <a:r>
              <a:rPr dirty="0" sz="1400" spc="-5">
                <a:latin typeface="Cambria"/>
                <a:cs typeface="Cambria"/>
              </a:rPr>
              <a:t>IMAGING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709421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676655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4172" y="9873233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3810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2" y="9906000"/>
            <a:ext cx="6428105" cy="0"/>
          </a:xfrm>
          <a:custGeom>
            <a:avLst/>
            <a:gdLst/>
            <a:ahLst/>
            <a:cxnLst/>
            <a:rect l="l" t="t" r="r" b="b"/>
            <a:pathLst>
              <a:path w="6428105" h="0">
                <a:moveTo>
                  <a:pt x="0" y="0"/>
                </a:moveTo>
                <a:lnTo>
                  <a:pt x="6427978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236" y="1184504"/>
            <a:ext cx="619188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A notch may be seen in </a:t>
            </a:r>
            <a:r>
              <a:rPr dirty="0" sz="1100" spc="-5">
                <a:latin typeface="Arial"/>
                <a:cs typeface="Arial"/>
              </a:rPr>
              <a:t>the superior- lateral aspect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</a:t>
            </a:r>
            <a:r>
              <a:rPr dirty="0" sz="1100">
                <a:latin typeface="Arial"/>
                <a:cs typeface="Arial"/>
              </a:rPr>
              <a:t>head </a:t>
            </a:r>
            <a:r>
              <a:rPr dirty="0" sz="1100" spc="-5">
                <a:latin typeface="Arial"/>
                <a:cs typeface="Arial"/>
              </a:rPr>
              <a:t>near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insertion </a:t>
            </a:r>
            <a:r>
              <a:rPr dirty="0" sz="1100" spc="-10">
                <a:latin typeface="Arial"/>
                <a:cs typeface="Arial"/>
              </a:rPr>
              <a:t>of 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supraspinatous tendon 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coronal images [normal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variant].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5"/>
              <a:t>By A.M.Abodahab – Ass. Lecturer </a:t>
            </a:r>
            <a:r>
              <a:rPr dirty="0"/>
              <a:t>of </a:t>
            </a:r>
            <a:r>
              <a:rPr dirty="0" spc="-5"/>
              <a:t>Radiology - Sohag</a:t>
            </a:r>
            <a:r>
              <a:rPr dirty="0" spc="55"/>
              <a:t> </a:t>
            </a:r>
            <a:r>
              <a:rPr dirty="0" spc="-5"/>
              <a:t>University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236" y="2009901"/>
            <a:ext cx="6413500" cy="150939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31470" marR="5080" indent="-229235">
              <a:lnSpc>
                <a:spcPts val="1270"/>
              </a:lnSpc>
              <a:spcBef>
                <a:spcPts val="185"/>
              </a:spcBef>
              <a:buFont typeface="Wingdings"/>
              <a:buChar char=""/>
              <a:tabLst>
                <a:tab pos="330835" algn="l"/>
                <a:tab pos="332105" algn="l"/>
              </a:tabLst>
            </a:pPr>
            <a:r>
              <a:rPr dirty="0" sz="1100" spc="-10" b="1">
                <a:latin typeface="Arial"/>
                <a:cs typeface="Arial"/>
              </a:rPr>
              <a:t>Synovial </a:t>
            </a:r>
            <a:r>
              <a:rPr dirty="0" sz="1100" b="1">
                <a:latin typeface="Arial"/>
                <a:cs typeface="Arial"/>
              </a:rPr>
              <a:t>effusion: </a:t>
            </a:r>
            <a:r>
              <a:rPr dirty="0" sz="1100" spc="-5">
                <a:latin typeface="Arial"/>
                <a:cs typeface="Arial"/>
              </a:rPr>
              <a:t>No </a:t>
            </a:r>
            <a:r>
              <a:rPr dirty="0" sz="1100">
                <a:latin typeface="Arial"/>
                <a:cs typeface="Arial"/>
              </a:rPr>
              <a:t>fluids </a:t>
            </a: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>
                <a:latin typeface="Arial"/>
                <a:cs typeface="Arial"/>
              </a:rPr>
              <a:t>seen </a:t>
            </a: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</a:t>
            </a:r>
            <a:r>
              <a:rPr dirty="0" sz="1100">
                <a:latin typeface="Arial"/>
                <a:cs typeface="Arial"/>
              </a:rPr>
              <a:t>joint. </a:t>
            </a:r>
            <a:r>
              <a:rPr dirty="0" sz="1100" spc="10">
                <a:latin typeface="Arial"/>
                <a:cs typeface="Arial"/>
              </a:rPr>
              <a:t>When </a:t>
            </a:r>
            <a:r>
              <a:rPr dirty="0" sz="1100">
                <a:latin typeface="Arial"/>
                <a:cs typeface="Arial"/>
              </a:rPr>
              <a:t>joint effusion </a:t>
            </a:r>
            <a:r>
              <a:rPr dirty="0" sz="1100" spc="-5">
                <a:latin typeface="Arial"/>
                <a:cs typeface="Arial"/>
              </a:rPr>
              <a:t>is  </a:t>
            </a:r>
            <a:r>
              <a:rPr dirty="0" sz="1100">
                <a:latin typeface="Arial"/>
                <a:cs typeface="Arial"/>
              </a:rPr>
              <a:t>present, </a:t>
            </a:r>
            <a:r>
              <a:rPr dirty="0" sz="1100" spc="-5">
                <a:latin typeface="Arial"/>
                <a:cs typeface="Arial"/>
              </a:rPr>
              <a:t>it is </a:t>
            </a:r>
            <a:r>
              <a:rPr dirty="0" sz="1100">
                <a:latin typeface="Arial"/>
                <a:cs typeface="Arial"/>
              </a:rPr>
              <a:t>best assessed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 coronal 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baseline="-11904" sz="1050" spc="7">
                <a:latin typeface="Arial"/>
                <a:cs typeface="Arial"/>
              </a:rPr>
              <a:t>2 </a:t>
            </a:r>
            <a:r>
              <a:rPr dirty="0" sz="1100" spc="15">
                <a:latin typeface="Arial"/>
                <a:cs typeface="Arial"/>
              </a:rPr>
              <a:t>WIs </a:t>
            </a:r>
            <a:r>
              <a:rPr dirty="0" sz="1100" spc="-5">
                <a:latin typeface="Arial"/>
                <a:cs typeface="Arial"/>
              </a:rPr>
              <a:t>filling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axillary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pouch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368935">
              <a:lnSpc>
                <a:spcPct val="110900"/>
              </a:lnSpc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axillary </a:t>
            </a:r>
            <a:r>
              <a:rPr dirty="0" sz="1100">
                <a:latin typeface="Arial"/>
                <a:cs typeface="Arial"/>
              </a:rPr>
              <a:t>pouch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the space </a:t>
            </a:r>
            <a:r>
              <a:rPr dirty="0" sz="1100" spc="-5">
                <a:latin typeface="Arial"/>
                <a:cs typeface="Arial"/>
              </a:rPr>
              <a:t>between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glenoid </a:t>
            </a:r>
            <a:r>
              <a:rPr dirty="0" sz="1100">
                <a:latin typeface="Arial"/>
                <a:cs typeface="Arial"/>
              </a:rPr>
              <a:t>bone and </a:t>
            </a:r>
            <a:r>
              <a:rPr dirty="0" sz="1100" spc="-5">
                <a:latin typeface="Arial"/>
                <a:cs typeface="Arial"/>
              </a:rPr>
              <a:t>humeral head </a:t>
            </a:r>
            <a:r>
              <a:rPr dirty="0" sz="1100">
                <a:latin typeface="Arial"/>
                <a:cs typeface="Arial"/>
              </a:rPr>
              <a:t>in the </a:t>
            </a:r>
            <a:r>
              <a:rPr dirty="0" sz="1100" spc="-5">
                <a:latin typeface="Arial"/>
                <a:cs typeface="Arial"/>
              </a:rPr>
              <a:t>inferior  </a:t>
            </a:r>
            <a:r>
              <a:rPr dirty="0" sz="1100">
                <a:latin typeface="Arial"/>
                <a:cs typeface="Arial"/>
              </a:rPr>
              <a:t>aspect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joint.</a:t>
            </a:r>
            <a:endParaRPr sz="1100">
              <a:latin typeface="Arial"/>
              <a:cs typeface="Arial"/>
            </a:endParaRPr>
          </a:p>
          <a:p>
            <a:pPr marL="12700" marR="481330">
              <a:lnSpc>
                <a:spcPct val="110000"/>
              </a:lnSpc>
              <a:spcBef>
                <a:spcPts val="1010"/>
              </a:spcBef>
            </a:pPr>
            <a:r>
              <a:rPr dirty="0" sz="1100">
                <a:latin typeface="Arial"/>
                <a:cs typeface="Arial"/>
              </a:rPr>
              <a:t>This </a:t>
            </a:r>
            <a:r>
              <a:rPr dirty="0" sz="1100" spc="-5">
                <a:latin typeface="Arial"/>
                <a:cs typeface="Arial"/>
              </a:rPr>
              <a:t>pouch </a:t>
            </a:r>
            <a:r>
              <a:rPr dirty="0" sz="1100">
                <a:latin typeface="Arial"/>
                <a:cs typeface="Arial"/>
              </a:rPr>
              <a:t>is formed by the </a:t>
            </a:r>
            <a:r>
              <a:rPr dirty="0" sz="1100" spc="-5">
                <a:latin typeface="Arial"/>
                <a:cs typeface="Arial"/>
              </a:rPr>
              <a:t>inferior glenoid humeral ligament which is </a:t>
            </a:r>
            <a:r>
              <a:rPr dirty="0" sz="1100">
                <a:latin typeface="Arial"/>
                <a:cs typeface="Arial"/>
              </a:rPr>
              <a:t>attached near the </a:t>
            </a:r>
            <a:r>
              <a:rPr dirty="0" sz="1100" spc="-5">
                <a:latin typeface="Arial"/>
                <a:cs typeface="Arial"/>
              </a:rPr>
              <a:t>inferior  labrium connecting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glenoid </a:t>
            </a:r>
            <a:r>
              <a:rPr dirty="0" sz="1100">
                <a:latin typeface="Arial"/>
                <a:cs typeface="Arial"/>
              </a:rPr>
              <a:t>to the </a:t>
            </a:r>
            <a:r>
              <a:rPr dirty="0" sz="1100" spc="-5">
                <a:latin typeface="Arial"/>
                <a:cs typeface="Arial"/>
              </a:rPr>
              <a:t>humeral head.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36" y="3947286"/>
            <a:ext cx="641477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shoulder </a:t>
            </a:r>
            <a:r>
              <a:rPr dirty="0" sz="1100">
                <a:latin typeface="Arial"/>
                <a:cs typeface="Arial"/>
              </a:rPr>
              <a:t>joint space </a:t>
            </a:r>
            <a:r>
              <a:rPr dirty="0" sz="1100" spc="-5">
                <a:latin typeface="Arial"/>
                <a:cs typeface="Arial"/>
              </a:rPr>
              <a:t>is normally </a:t>
            </a:r>
            <a:r>
              <a:rPr dirty="0" sz="1100">
                <a:latin typeface="Arial"/>
                <a:cs typeface="Arial"/>
              </a:rPr>
              <a:t>connected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927100" indent="-228600">
              <a:lnSpc>
                <a:spcPct val="100000"/>
              </a:lnSpc>
              <a:buFont typeface="Symbol"/>
              <a:buChar char=""/>
              <a:tabLst>
                <a:tab pos="927100" algn="l"/>
                <a:tab pos="927735" algn="l"/>
              </a:tabLst>
            </a:pPr>
            <a:r>
              <a:rPr dirty="0" sz="1100">
                <a:latin typeface="Arial"/>
                <a:cs typeface="Arial"/>
              </a:rPr>
              <a:t>The sheath of the </a:t>
            </a:r>
            <a:r>
              <a:rPr dirty="0" sz="1100" spc="-5">
                <a:latin typeface="Arial"/>
                <a:cs typeface="Arial"/>
              </a:rPr>
              <a:t>biceps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tendon.</a:t>
            </a:r>
            <a:endParaRPr sz="1100">
              <a:latin typeface="Arial"/>
              <a:cs typeface="Arial"/>
            </a:endParaRPr>
          </a:p>
          <a:p>
            <a:pPr marL="927100" indent="-228600">
              <a:lnSpc>
                <a:spcPts val="1290"/>
              </a:lnSpc>
              <a:spcBef>
                <a:spcPts val="10"/>
              </a:spcBef>
              <a:buFont typeface="Symbol"/>
              <a:buChar char=""/>
              <a:tabLst>
                <a:tab pos="927100" algn="l"/>
                <a:tab pos="927735" algn="l"/>
              </a:tabLst>
            </a:pPr>
            <a:r>
              <a:rPr dirty="0" sz="1100">
                <a:latin typeface="Arial"/>
                <a:cs typeface="Arial"/>
              </a:rPr>
              <a:t>The subcoracoid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bursa.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You should normally expect </a:t>
            </a:r>
            <a:r>
              <a:rPr dirty="0" sz="1100">
                <a:latin typeface="Arial"/>
                <a:cs typeface="Arial"/>
              </a:rPr>
              <a:t>some fluid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these </a:t>
            </a:r>
            <a:r>
              <a:rPr dirty="0" sz="1100" spc="-5">
                <a:latin typeface="Arial"/>
                <a:cs typeface="Arial"/>
              </a:rPr>
              <a:t>two </a:t>
            </a:r>
            <a:r>
              <a:rPr dirty="0" sz="1100">
                <a:latin typeface="Arial"/>
                <a:cs typeface="Arial"/>
              </a:rPr>
              <a:t>anatomic </a:t>
            </a:r>
            <a:r>
              <a:rPr dirty="0" sz="1100" spc="-5">
                <a:latin typeface="Arial"/>
                <a:cs typeface="Arial"/>
              </a:rPr>
              <a:t>sites when shoulder </a:t>
            </a:r>
            <a:r>
              <a:rPr dirty="0" sz="1100">
                <a:latin typeface="Arial"/>
                <a:cs typeface="Arial"/>
              </a:rPr>
              <a:t>joint effusion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>
                <a:latin typeface="Arial"/>
                <a:cs typeface="Arial"/>
              </a:rPr>
              <a:t>present.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563" y="5432424"/>
            <a:ext cx="6338570" cy="1619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47015" indent="-229235">
              <a:lnSpc>
                <a:spcPts val="1230"/>
              </a:lnSpc>
              <a:buFont typeface="Wingdings"/>
              <a:buChar char=""/>
              <a:tabLst>
                <a:tab pos="247015" algn="l"/>
                <a:tab pos="24765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Glenohumeral ligaments [ superior, middle,</a:t>
            </a:r>
            <a:r>
              <a:rPr dirty="0" sz="11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inferior]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5740" y="5554446"/>
            <a:ext cx="595566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All </a:t>
            </a:r>
            <a:r>
              <a:rPr dirty="0" sz="1100">
                <a:latin typeface="Arial"/>
                <a:cs typeface="Arial"/>
              </a:rPr>
              <a:t>ligaments appear </a:t>
            </a:r>
            <a:r>
              <a:rPr dirty="0" sz="1100" spc="-5">
                <a:latin typeface="Arial"/>
                <a:cs typeface="Arial"/>
              </a:rPr>
              <a:t>normally </a:t>
            </a:r>
            <a:r>
              <a:rPr dirty="0" sz="1100">
                <a:latin typeface="Arial"/>
                <a:cs typeface="Arial"/>
              </a:rPr>
              <a:t>as </a:t>
            </a:r>
            <a:r>
              <a:rPr dirty="0" sz="1100" spc="-5">
                <a:latin typeface="Arial"/>
                <a:cs typeface="Arial"/>
              </a:rPr>
              <a:t>low signal lines in all pulse </a:t>
            </a:r>
            <a:r>
              <a:rPr dirty="0" sz="1100">
                <a:latin typeface="Arial"/>
                <a:cs typeface="Arial"/>
              </a:rPr>
              <a:t>sequences [mature fibrous tissue  </a:t>
            </a:r>
            <a:r>
              <a:rPr dirty="0" sz="1100" spc="-5">
                <a:latin typeface="Arial"/>
                <a:cs typeface="Arial"/>
              </a:rPr>
              <a:t>contains </a:t>
            </a:r>
            <a:r>
              <a:rPr dirty="0" sz="1100">
                <a:latin typeface="Arial"/>
                <a:cs typeface="Arial"/>
              </a:rPr>
              <a:t>non </a:t>
            </a:r>
            <a:r>
              <a:rPr dirty="0" sz="1100" spc="-5">
                <a:latin typeface="Arial"/>
                <a:cs typeface="Arial"/>
              </a:rPr>
              <a:t>mobile </a:t>
            </a:r>
            <a:r>
              <a:rPr dirty="0" sz="1100">
                <a:latin typeface="Arial"/>
                <a:cs typeface="Arial"/>
              </a:rPr>
              <a:t>H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protons]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5740" y="6387464"/>
            <a:ext cx="5852160" cy="8464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40665" marR="135890" indent="-227965">
              <a:lnSpc>
                <a:spcPts val="1270"/>
              </a:lnSpc>
              <a:spcBef>
                <a:spcPts val="1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Inferior </a:t>
            </a:r>
            <a:r>
              <a:rPr dirty="0" sz="1100">
                <a:latin typeface="Arial"/>
                <a:cs typeface="Arial"/>
              </a:rPr>
              <a:t>gleno- </a:t>
            </a:r>
            <a:r>
              <a:rPr dirty="0" sz="1100" spc="-5">
                <a:latin typeface="Arial"/>
                <a:cs typeface="Arial"/>
              </a:rPr>
              <a:t>humeral ligament [IGHL] best evaluated in </a:t>
            </a:r>
            <a:r>
              <a:rPr dirty="0" sz="1100">
                <a:latin typeface="Arial"/>
                <a:cs typeface="Arial"/>
              </a:rPr>
              <a:t>the coronal </a:t>
            </a:r>
            <a:r>
              <a:rPr dirty="0" sz="1100" spc="-5">
                <a:latin typeface="Arial"/>
                <a:cs typeface="Arial"/>
              </a:rPr>
              <a:t>images forming </a:t>
            </a:r>
            <a:r>
              <a:rPr dirty="0" sz="1100">
                <a:latin typeface="Arial"/>
                <a:cs typeface="Arial"/>
              </a:rPr>
              <a:t>the  </a:t>
            </a:r>
            <a:r>
              <a:rPr dirty="0" sz="1100" spc="-5">
                <a:latin typeface="Arial"/>
                <a:cs typeface="Arial"/>
              </a:rPr>
              <a:t>axillary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pouch.</a:t>
            </a:r>
            <a:endParaRPr sz="1100">
              <a:latin typeface="Arial"/>
              <a:cs typeface="Arial"/>
            </a:endParaRPr>
          </a:p>
          <a:p>
            <a:pPr algn="just" marL="240665" marR="5080" indent="-227965">
              <a:lnSpc>
                <a:spcPct val="96000"/>
              </a:lnSpc>
              <a:spcBef>
                <a:spcPts val="3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ligament is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5">
                <a:latin typeface="Arial"/>
                <a:cs typeface="Arial"/>
              </a:rPr>
              <a:t>usually discriminated </a:t>
            </a:r>
            <a:r>
              <a:rPr dirty="0" sz="1100">
                <a:latin typeface="Arial"/>
                <a:cs typeface="Arial"/>
              </a:rPr>
              <a:t>from the </a:t>
            </a:r>
            <a:r>
              <a:rPr dirty="0" sz="1100" spc="-5">
                <a:latin typeface="Arial"/>
                <a:cs typeface="Arial"/>
              </a:rPr>
              <a:t>inferior glenoid labrium (both appear low  signal in all pulse sequences). Separation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ligament from </a:t>
            </a:r>
            <a:r>
              <a:rPr dirty="0" sz="1100">
                <a:latin typeface="Arial"/>
                <a:cs typeface="Arial"/>
              </a:rPr>
              <a:t>the labrium can be </a:t>
            </a:r>
            <a:r>
              <a:rPr dirty="0" sz="1100" spc="-5">
                <a:latin typeface="Arial"/>
                <a:cs typeface="Arial"/>
              </a:rPr>
              <a:t>achived  when </a:t>
            </a:r>
            <a:r>
              <a:rPr dirty="0" sz="1100">
                <a:latin typeface="Arial"/>
                <a:cs typeface="Arial"/>
              </a:rPr>
              <a:t>joint </a:t>
            </a:r>
            <a:r>
              <a:rPr dirty="0" sz="1100" spc="-5">
                <a:latin typeface="Arial"/>
                <a:cs typeface="Arial"/>
              </a:rPr>
              <a:t>effusion is present </a:t>
            </a:r>
            <a:r>
              <a:rPr dirty="0" sz="1100" spc="-10">
                <a:latin typeface="Arial"/>
                <a:cs typeface="Arial"/>
              </a:rPr>
              <a:t>or </a:t>
            </a:r>
            <a:r>
              <a:rPr dirty="0" sz="1100" spc="-5">
                <a:latin typeface="Arial"/>
                <a:cs typeface="Arial"/>
              </a:rPr>
              <a:t>after shoulder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arthrography.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36" y="7823453"/>
            <a:ext cx="396557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r>
              <a:rPr dirty="0" sz="1100" spc="-5" b="1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Avulsion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glenoid attachement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IGHL=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GAGL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Avulsion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humeral attachment </a:t>
            </a:r>
            <a:r>
              <a:rPr dirty="0" sz="1100" spc="-10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IGHL </a:t>
            </a:r>
            <a:r>
              <a:rPr dirty="0" sz="1100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HAGL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6" y="8768333"/>
            <a:ext cx="6061075" cy="9867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698500" marR="5080" indent="-228600">
              <a:lnSpc>
                <a:spcPct val="96000"/>
              </a:lnSpc>
              <a:spcBef>
                <a:spcPts val="155"/>
              </a:spcBef>
              <a:buFont typeface="Symbol"/>
              <a:buChar char=""/>
              <a:tabLst>
                <a:tab pos="699135" algn="l"/>
              </a:tabLst>
            </a:pPr>
            <a:r>
              <a:rPr dirty="0" sz="1100" spc="-5">
                <a:latin typeface="Arial"/>
                <a:cs typeface="Arial"/>
              </a:rPr>
              <a:t>Middle </a:t>
            </a:r>
            <a:r>
              <a:rPr dirty="0" sz="1100">
                <a:latin typeface="Arial"/>
                <a:cs typeface="Arial"/>
              </a:rPr>
              <a:t>gleno- </a:t>
            </a:r>
            <a:r>
              <a:rPr dirty="0" sz="1100" spc="-5">
                <a:latin typeface="Arial"/>
                <a:cs typeface="Arial"/>
              </a:rPr>
              <a:t>humeral ligament [MGHL] </a:t>
            </a:r>
            <a:r>
              <a:rPr dirty="0" sz="1100">
                <a:latin typeface="Arial"/>
                <a:cs typeface="Arial"/>
              </a:rPr>
              <a:t>best </a:t>
            </a:r>
            <a:r>
              <a:rPr dirty="0" sz="1100" spc="-5">
                <a:latin typeface="Arial"/>
                <a:cs typeface="Arial"/>
              </a:rPr>
              <a:t>evaluated in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axial images. Normally it  </a:t>
            </a:r>
            <a:r>
              <a:rPr dirty="0" sz="1100">
                <a:latin typeface="Arial"/>
                <a:cs typeface="Arial"/>
              </a:rPr>
              <a:t>appears as a </a:t>
            </a:r>
            <a:r>
              <a:rPr dirty="0" sz="1100" spc="-5">
                <a:latin typeface="Arial"/>
                <a:cs typeface="Arial"/>
              </a:rPr>
              <a:t>thin short line between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subscapularis </a:t>
            </a:r>
            <a:r>
              <a:rPr dirty="0" sz="1100">
                <a:latin typeface="Arial"/>
                <a:cs typeface="Arial"/>
              </a:rPr>
              <a:t>tendon and the </a:t>
            </a:r>
            <a:r>
              <a:rPr dirty="0" sz="1100" spc="-5">
                <a:latin typeface="Arial"/>
                <a:cs typeface="Arial"/>
              </a:rPr>
              <a:t>anterior glenoid  labrium.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NB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ABO BASEL</dc:creator>
  <dc:title>SUMMARY OF SHOULDER IMAGING</dc:title>
  <dcterms:created xsi:type="dcterms:W3CDTF">2018-08-08T14:37:42Z</dcterms:created>
  <dcterms:modified xsi:type="dcterms:W3CDTF">2018-08-08T14:37:42Z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2017-04-17T00:00:00Z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2018-08-08T00:00:00Z</vt:filetime>
  </property>
</Properties>
</file>