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572" y="914348"/>
            <a:ext cx="6521704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95598" y="9911791"/>
            <a:ext cx="3582670" cy="173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6" Type="http://schemas.openxmlformats.org/officeDocument/2006/relationships/image" Target="../media/image14.jpg"/><Relationship Id="rId7" Type="http://schemas.openxmlformats.org/officeDocument/2006/relationships/image" Target="../media/image15.jpg"/><Relationship Id="rId8" Type="http://schemas.openxmlformats.org/officeDocument/2006/relationships/image" Target="../media/image16.jpg"/><Relationship Id="rId9" Type="http://schemas.openxmlformats.org/officeDocument/2006/relationships/image" Target="../media/image17.jpg"/><Relationship Id="rId10" Type="http://schemas.openxmlformats.org/officeDocument/2006/relationships/image" Target="../media/image1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2.jpg"/><Relationship Id="rId6" Type="http://schemas.openxmlformats.org/officeDocument/2006/relationships/image" Target="../media/image23.jpg"/><Relationship Id="rId7" Type="http://schemas.openxmlformats.org/officeDocument/2006/relationships/image" Target="../media/image24.jpg"/><Relationship Id="rId8" Type="http://schemas.openxmlformats.org/officeDocument/2006/relationships/image" Target="../media/image25.jpg"/><Relationship Id="rId9" Type="http://schemas.openxmlformats.org/officeDocument/2006/relationships/image" Target="../media/image26.jpg"/><Relationship Id="rId10" Type="http://schemas.openxmlformats.org/officeDocument/2006/relationships/image" Target="../media/image27.jpg"/><Relationship Id="rId11" Type="http://schemas.openxmlformats.org/officeDocument/2006/relationships/image" Target="../media/image2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Relationship Id="rId4" Type="http://schemas.openxmlformats.org/officeDocument/2006/relationships/image" Target="../media/image31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jpg"/><Relationship Id="rId3" Type="http://schemas.openxmlformats.org/officeDocument/2006/relationships/image" Target="../media/image33.jpg"/><Relationship Id="rId4" Type="http://schemas.openxmlformats.org/officeDocument/2006/relationships/image" Target="../media/image34.jpg"/><Relationship Id="rId5" Type="http://schemas.openxmlformats.org/officeDocument/2006/relationships/image" Target="../media/image35.jpg"/><Relationship Id="rId6" Type="http://schemas.openxmlformats.org/officeDocument/2006/relationships/image" Target="../media/image36.jpg"/><Relationship Id="rId7" Type="http://schemas.openxmlformats.org/officeDocument/2006/relationships/image" Target="../media/image3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21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>
                <a:latin typeface="Cambria"/>
                <a:cs typeface="Cambria"/>
              </a:rPr>
              <a:t>JAW</a:t>
            </a:r>
            <a:r>
              <a:rPr dirty="0" sz="1400" spc="-5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4172" y="914348"/>
            <a:ext cx="6428105" cy="428625"/>
          </a:xfrm>
          <a:prstGeom prst="rect"/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760"/>
              </a:lnSpc>
            </a:pPr>
            <a:r>
              <a:rPr dirty="0" spc="-5"/>
              <a:t>JAW</a:t>
            </a:r>
            <a:r>
              <a:rPr dirty="0" spc="-15"/>
              <a:t> </a:t>
            </a:r>
            <a:r>
              <a:rPr dirty="0"/>
              <a:t>IMAGING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87908" y="1469389"/>
          <a:ext cx="6309360" cy="187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5315"/>
                <a:gridCol w="3144519"/>
              </a:tblGrid>
              <a:tr h="269748">
                <a:tc>
                  <a:txBody>
                    <a:bodyPr/>
                    <a:lstStyle/>
                    <a:p>
                      <a:pPr marL="81216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IMAGING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MODALITY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Basal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Panorama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Better evaluation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Bone &amp;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Tooth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Coronal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&amp; Axial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scan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+ CT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panorama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37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only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important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Trauma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MRI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Beast soft tissue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differentiation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commonly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Needs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JAW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847140" y="4971668"/>
            <a:ext cx="5608320" cy="672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7475" indent="-104775">
              <a:lnSpc>
                <a:spcPct val="100000"/>
              </a:lnSpc>
              <a:spcBef>
                <a:spcPts val="105"/>
              </a:spcBef>
              <a:buChar char="•"/>
              <a:tabLst>
                <a:tab pos="11811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CT PROTOCOL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469265" algn="l"/>
              </a:tabLst>
            </a:pPr>
            <a:r>
              <a:rPr dirty="0" sz="1400" b="1">
                <a:latin typeface="Times New Roman"/>
                <a:cs typeface="Times New Roman"/>
              </a:rPr>
              <a:t>-	</a:t>
            </a:r>
            <a:r>
              <a:rPr dirty="0" sz="1400" spc="-5" b="1">
                <a:latin typeface="Times New Roman"/>
                <a:cs typeface="Times New Roman"/>
              </a:rPr>
              <a:t>Axial </a:t>
            </a:r>
            <a:r>
              <a:rPr dirty="0" sz="1400" b="1">
                <a:latin typeface="Times New Roman"/>
                <a:cs typeface="Times New Roman"/>
              </a:rPr>
              <a:t>&amp; </a:t>
            </a:r>
            <a:r>
              <a:rPr dirty="0" sz="1400" spc="-5" b="1">
                <a:latin typeface="Times New Roman"/>
                <a:cs typeface="Times New Roman"/>
              </a:rPr>
              <a:t>Coronal </a:t>
            </a:r>
            <a:r>
              <a:rPr dirty="0" sz="1400" b="1">
                <a:latin typeface="Times New Roman"/>
                <a:cs typeface="Times New Roman"/>
              </a:rPr>
              <a:t>– 3 </a:t>
            </a:r>
            <a:r>
              <a:rPr dirty="0" sz="1400" spc="-5" b="1">
                <a:latin typeface="Times New Roman"/>
                <a:cs typeface="Times New Roman"/>
              </a:rPr>
              <a:t>mm </a:t>
            </a:r>
            <a:r>
              <a:rPr dirty="0" sz="1400" b="1">
                <a:latin typeface="Times New Roman"/>
                <a:cs typeface="Times New Roman"/>
              </a:rPr>
              <a:t>slice - </a:t>
            </a:r>
            <a:r>
              <a:rPr dirty="0" sz="1400" spc="-5" b="1">
                <a:latin typeface="Times New Roman"/>
                <a:cs typeface="Times New Roman"/>
              </a:rPr>
              <a:t>soft </a:t>
            </a:r>
            <a:r>
              <a:rPr dirty="0" sz="1400" b="1">
                <a:latin typeface="Times New Roman"/>
                <a:cs typeface="Times New Roman"/>
              </a:rPr>
              <a:t>&amp; bone - </a:t>
            </a:r>
            <a:r>
              <a:rPr dirty="0" sz="1400" spc="-5" b="1">
                <a:latin typeface="Times New Roman"/>
                <a:cs typeface="Times New Roman"/>
              </a:rPr>
              <a:t>Symmetrical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position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80055" y="3347465"/>
            <a:ext cx="2942590" cy="1421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99411" y="5736970"/>
            <a:ext cx="4557776" cy="15247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9114" y="7363967"/>
            <a:ext cx="3738245" cy="19086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21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>
                <a:latin typeface="Cambria"/>
                <a:cs typeface="Cambria"/>
              </a:rPr>
              <a:t>JAW</a:t>
            </a:r>
            <a:r>
              <a:rPr dirty="0" sz="1400" spc="-5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41247" y="914348"/>
            <a:ext cx="6199505" cy="366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47015" indent="-228600">
              <a:lnSpc>
                <a:spcPts val="1920"/>
              </a:lnSpc>
              <a:buFont typeface="Symbol"/>
              <a:buChar char=""/>
              <a:tabLst>
                <a:tab pos="247015" algn="l"/>
                <a:tab pos="247650" algn="l"/>
              </a:tabLst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ANATOMY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0166" y="3285870"/>
            <a:ext cx="88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•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1247" y="3745102"/>
            <a:ext cx="6199505" cy="36576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47015" indent="-228600">
              <a:lnSpc>
                <a:spcPts val="1914"/>
              </a:lnSpc>
              <a:buFont typeface="Symbol"/>
              <a:buChar char=""/>
              <a:tabLst>
                <a:tab pos="247015" algn="l"/>
                <a:tab pos="247650" algn="l"/>
              </a:tabLst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MANDIBULAR</a:t>
            </a:r>
            <a:r>
              <a:rPr dirty="0" sz="16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LESIONS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7140" y="4059148"/>
            <a:ext cx="995044" cy="76962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CYSTS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RS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Others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9872" y="5577204"/>
            <a:ext cx="980440" cy="146685"/>
          </a:xfrm>
          <a:custGeom>
            <a:avLst/>
            <a:gdLst/>
            <a:ahLst/>
            <a:cxnLst/>
            <a:rect l="l" t="t" r="r" b="b"/>
            <a:pathLst>
              <a:path w="980440" h="146685">
                <a:moveTo>
                  <a:pt x="0" y="146303"/>
                </a:moveTo>
                <a:lnTo>
                  <a:pt x="980236" y="146303"/>
                </a:lnTo>
                <a:lnTo>
                  <a:pt x="980236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4BB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60014" y="5577204"/>
            <a:ext cx="0" cy="205740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39624">
            <a:solidFill>
              <a:srgbClr val="C2D5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66971" y="5577204"/>
            <a:ext cx="0" cy="205740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65532">
            <a:solidFill>
              <a:srgbClr val="C2D5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40202" y="5782944"/>
            <a:ext cx="1859914" cy="90170"/>
          </a:xfrm>
          <a:custGeom>
            <a:avLst/>
            <a:gdLst/>
            <a:ahLst/>
            <a:cxnLst/>
            <a:rect l="l" t="t" r="r" b="b"/>
            <a:pathLst>
              <a:path w="1859914" h="90170">
                <a:moveTo>
                  <a:pt x="0" y="89915"/>
                </a:moveTo>
                <a:lnTo>
                  <a:pt x="1859533" y="89915"/>
                </a:lnTo>
                <a:lnTo>
                  <a:pt x="1859533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C2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79826" y="5577204"/>
            <a:ext cx="1754505" cy="205740"/>
          </a:xfrm>
          <a:custGeom>
            <a:avLst/>
            <a:gdLst/>
            <a:ahLst/>
            <a:cxnLst/>
            <a:rect l="l" t="t" r="r" b="b"/>
            <a:pathLst>
              <a:path w="1754504" h="205739">
                <a:moveTo>
                  <a:pt x="0" y="205739"/>
                </a:moveTo>
                <a:lnTo>
                  <a:pt x="1754377" y="205739"/>
                </a:lnTo>
                <a:lnTo>
                  <a:pt x="1754377" y="0"/>
                </a:lnTo>
                <a:lnTo>
                  <a:pt x="0" y="0"/>
                </a:lnTo>
                <a:lnTo>
                  <a:pt x="0" y="205739"/>
                </a:lnTo>
                <a:close/>
              </a:path>
            </a:pathLst>
          </a:custGeom>
          <a:solidFill>
            <a:srgbClr val="C2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8598" y="5577204"/>
            <a:ext cx="0" cy="205740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65532">
            <a:solidFill>
              <a:srgbClr val="62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07303" y="5577204"/>
            <a:ext cx="0" cy="205740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65836">
            <a:solidFill>
              <a:srgbClr val="62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05833" y="5782944"/>
            <a:ext cx="1434465" cy="90170"/>
          </a:xfrm>
          <a:custGeom>
            <a:avLst/>
            <a:gdLst/>
            <a:ahLst/>
            <a:cxnLst/>
            <a:rect l="l" t="t" r="r" b="b"/>
            <a:pathLst>
              <a:path w="1434464" h="90170">
                <a:moveTo>
                  <a:pt x="0" y="89915"/>
                </a:moveTo>
                <a:lnTo>
                  <a:pt x="1434338" y="89915"/>
                </a:lnTo>
                <a:lnTo>
                  <a:pt x="1434338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6223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71365" y="5577204"/>
            <a:ext cx="1303020" cy="205740"/>
          </a:xfrm>
          <a:custGeom>
            <a:avLst/>
            <a:gdLst/>
            <a:ahLst/>
            <a:cxnLst/>
            <a:rect l="l" t="t" r="r" b="b"/>
            <a:pathLst>
              <a:path w="1303020" h="205739">
                <a:moveTo>
                  <a:pt x="0" y="205739"/>
                </a:moveTo>
                <a:lnTo>
                  <a:pt x="1303019" y="205739"/>
                </a:lnTo>
                <a:lnTo>
                  <a:pt x="1303019" y="0"/>
                </a:lnTo>
                <a:lnTo>
                  <a:pt x="0" y="0"/>
                </a:lnTo>
                <a:lnTo>
                  <a:pt x="0" y="205739"/>
                </a:lnTo>
                <a:close/>
              </a:path>
            </a:pathLst>
          </a:custGeom>
          <a:solidFill>
            <a:srgbClr val="6223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40202" y="5574156"/>
            <a:ext cx="1859914" cy="0"/>
          </a:xfrm>
          <a:custGeom>
            <a:avLst/>
            <a:gdLst/>
            <a:ahLst/>
            <a:cxnLst/>
            <a:rect l="l" t="t" r="r" b="b"/>
            <a:pathLst>
              <a:path w="1859914" h="0">
                <a:moveTo>
                  <a:pt x="0" y="0"/>
                </a:moveTo>
                <a:lnTo>
                  <a:pt x="185953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05833" y="5574156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33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946394" y="5574156"/>
            <a:ext cx="1135380" cy="0"/>
          </a:xfrm>
          <a:custGeom>
            <a:avLst/>
            <a:gdLst/>
            <a:ahLst/>
            <a:cxnLst/>
            <a:rect l="l" t="t" r="r" b="b"/>
            <a:pathLst>
              <a:path w="1135379" h="0">
                <a:moveTo>
                  <a:pt x="0" y="0"/>
                </a:moveTo>
                <a:lnTo>
                  <a:pt x="113537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60014" y="5878956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60">
                <a:moveTo>
                  <a:pt x="0" y="0"/>
                </a:moveTo>
                <a:lnTo>
                  <a:pt x="0" y="175260"/>
                </a:lnTo>
              </a:path>
            </a:pathLst>
          </a:custGeom>
          <a:ln w="39624">
            <a:solidFill>
              <a:srgbClr val="C2D5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62984" y="5878956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60">
                <a:moveTo>
                  <a:pt x="0" y="0"/>
                </a:moveTo>
                <a:lnTo>
                  <a:pt x="0" y="175260"/>
                </a:lnTo>
              </a:path>
            </a:pathLst>
          </a:custGeom>
          <a:ln w="65532">
            <a:solidFill>
              <a:srgbClr val="C2D5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40202" y="6078600"/>
            <a:ext cx="955675" cy="0"/>
          </a:xfrm>
          <a:custGeom>
            <a:avLst/>
            <a:gdLst/>
            <a:ahLst/>
            <a:cxnLst/>
            <a:rect l="l" t="t" r="r" b="b"/>
            <a:pathLst>
              <a:path w="955675" h="0">
                <a:moveTo>
                  <a:pt x="0" y="0"/>
                </a:moveTo>
                <a:lnTo>
                  <a:pt x="955548" y="0"/>
                </a:lnTo>
              </a:path>
            </a:pathLst>
          </a:custGeom>
          <a:ln w="48767">
            <a:solidFill>
              <a:srgbClr val="C2D5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679826" y="5878956"/>
            <a:ext cx="850900" cy="175260"/>
          </a:xfrm>
          <a:custGeom>
            <a:avLst/>
            <a:gdLst/>
            <a:ahLst/>
            <a:cxnLst/>
            <a:rect l="l" t="t" r="r" b="b"/>
            <a:pathLst>
              <a:path w="850900" h="175260">
                <a:moveTo>
                  <a:pt x="0" y="175260"/>
                </a:moveTo>
                <a:lnTo>
                  <a:pt x="850391" y="175260"/>
                </a:lnTo>
                <a:lnTo>
                  <a:pt x="850391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C2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634613" y="5878956"/>
            <a:ext cx="0" cy="204470"/>
          </a:xfrm>
          <a:custGeom>
            <a:avLst/>
            <a:gdLst/>
            <a:ahLst/>
            <a:cxnLst/>
            <a:rect l="l" t="t" r="r" b="b"/>
            <a:pathLst>
              <a:path w="0" h="204470">
                <a:moveTo>
                  <a:pt x="0" y="0"/>
                </a:moveTo>
                <a:lnTo>
                  <a:pt x="0" y="204215"/>
                </a:lnTo>
              </a:path>
            </a:pathLst>
          </a:custGeom>
          <a:ln w="65532">
            <a:solidFill>
              <a:srgbClr val="C2D5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66971" y="5878956"/>
            <a:ext cx="0" cy="204470"/>
          </a:xfrm>
          <a:custGeom>
            <a:avLst/>
            <a:gdLst/>
            <a:ahLst/>
            <a:cxnLst/>
            <a:rect l="l" t="t" r="r" b="b"/>
            <a:pathLst>
              <a:path w="0" h="204470">
                <a:moveTo>
                  <a:pt x="0" y="0"/>
                </a:moveTo>
                <a:lnTo>
                  <a:pt x="0" y="204215"/>
                </a:lnTo>
              </a:path>
            </a:pathLst>
          </a:custGeom>
          <a:ln w="65532">
            <a:solidFill>
              <a:srgbClr val="C2D5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01846" y="6093078"/>
            <a:ext cx="898525" cy="0"/>
          </a:xfrm>
          <a:custGeom>
            <a:avLst/>
            <a:gdLst/>
            <a:ahLst/>
            <a:cxnLst/>
            <a:rect l="l" t="t" r="r" b="b"/>
            <a:pathLst>
              <a:path w="898525" h="0">
                <a:moveTo>
                  <a:pt x="0" y="0"/>
                </a:moveTo>
                <a:lnTo>
                  <a:pt x="897940" y="0"/>
                </a:lnTo>
              </a:path>
            </a:pathLst>
          </a:custGeom>
          <a:ln w="19812">
            <a:solidFill>
              <a:srgbClr val="C2D5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67378" y="5878956"/>
            <a:ext cx="767080" cy="204470"/>
          </a:xfrm>
          <a:custGeom>
            <a:avLst/>
            <a:gdLst/>
            <a:ahLst/>
            <a:cxnLst/>
            <a:rect l="l" t="t" r="r" b="b"/>
            <a:pathLst>
              <a:path w="767079" h="204470">
                <a:moveTo>
                  <a:pt x="0" y="204215"/>
                </a:moveTo>
                <a:lnTo>
                  <a:pt x="766876" y="204215"/>
                </a:lnTo>
                <a:lnTo>
                  <a:pt x="766876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2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38598" y="5878956"/>
            <a:ext cx="0" cy="204470"/>
          </a:xfrm>
          <a:custGeom>
            <a:avLst/>
            <a:gdLst/>
            <a:ahLst/>
            <a:cxnLst/>
            <a:rect l="l" t="t" r="r" b="b"/>
            <a:pathLst>
              <a:path w="0" h="204470">
                <a:moveTo>
                  <a:pt x="0" y="0"/>
                </a:moveTo>
                <a:lnTo>
                  <a:pt x="0" y="204215"/>
                </a:lnTo>
              </a:path>
            </a:pathLst>
          </a:custGeom>
          <a:ln w="65532">
            <a:solidFill>
              <a:srgbClr val="62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907303" y="5878956"/>
            <a:ext cx="0" cy="204470"/>
          </a:xfrm>
          <a:custGeom>
            <a:avLst/>
            <a:gdLst/>
            <a:ahLst/>
            <a:cxnLst/>
            <a:rect l="l" t="t" r="r" b="b"/>
            <a:pathLst>
              <a:path w="0" h="204470">
                <a:moveTo>
                  <a:pt x="0" y="0"/>
                </a:moveTo>
                <a:lnTo>
                  <a:pt x="0" y="204215"/>
                </a:lnTo>
              </a:path>
            </a:pathLst>
          </a:custGeom>
          <a:ln w="65836">
            <a:solidFill>
              <a:srgbClr val="62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05833" y="6093078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338" y="0"/>
                </a:lnTo>
              </a:path>
            </a:pathLst>
          </a:custGeom>
          <a:ln w="19812">
            <a:solidFill>
              <a:srgbClr val="62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571365" y="5878956"/>
            <a:ext cx="1303020" cy="204470"/>
          </a:xfrm>
          <a:custGeom>
            <a:avLst/>
            <a:gdLst/>
            <a:ahLst/>
            <a:cxnLst/>
            <a:rect l="l" t="t" r="r" b="b"/>
            <a:pathLst>
              <a:path w="1303020" h="204470">
                <a:moveTo>
                  <a:pt x="0" y="204215"/>
                </a:moveTo>
                <a:lnTo>
                  <a:pt x="1303019" y="204215"/>
                </a:lnTo>
                <a:lnTo>
                  <a:pt x="1303019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6223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0248" y="6106032"/>
            <a:ext cx="1068705" cy="0"/>
          </a:xfrm>
          <a:custGeom>
            <a:avLst/>
            <a:gdLst/>
            <a:ahLst/>
            <a:cxnLst/>
            <a:rect l="l" t="t" r="r" b="b"/>
            <a:pathLst>
              <a:path w="1068705" h="0">
                <a:moveTo>
                  <a:pt x="0" y="0"/>
                </a:moveTo>
                <a:lnTo>
                  <a:pt x="10686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34922" y="6106032"/>
            <a:ext cx="1049020" cy="0"/>
          </a:xfrm>
          <a:custGeom>
            <a:avLst/>
            <a:gdLst/>
            <a:ahLst/>
            <a:cxnLst/>
            <a:rect l="l" t="t" r="r" b="b"/>
            <a:pathLst>
              <a:path w="1049020" h="0">
                <a:moveTo>
                  <a:pt x="0" y="0"/>
                </a:moveTo>
                <a:lnTo>
                  <a:pt x="104881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40202" y="6106032"/>
            <a:ext cx="957580" cy="0"/>
          </a:xfrm>
          <a:custGeom>
            <a:avLst/>
            <a:gdLst/>
            <a:ahLst/>
            <a:cxnLst/>
            <a:rect l="l" t="t" r="r" b="b"/>
            <a:pathLst>
              <a:path w="957579" h="0">
                <a:moveTo>
                  <a:pt x="0" y="0"/>
                </a:moveTo>
                <a:lnTo>
                  <a:pt x="95707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03371" y="6106032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 h="0">
                <a:moveTo>
                  <a:pt x="0" y="0"/>
                </a:moveTo>
                <a:lnTo>
                  <a:pt x="89641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05833" y="6106032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4" h="0">
                <a:moveTo>
                  <a:pt x="0" y="0"/>
                </a:moveTo>
                <a:lnTo>
                  <a:pt x="143433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46394" y="6106032"/>
            <a:ext cx="1135380" cy="0"/>
          </a:xfrm>
          <a:custGeom>
            <a:avLst/>
            <a:gdLst/>
            <a:ahLst/>
            <a:cxnLst/>
            <a:rect l="l" t="t" r="r" b="b"/>
            <a:pathLst>
              <a:path w="1135379" h="0">
                <a:moveTo>
                  <a:pt x="0" y="0"/>
                </a:moveTo>
                <a:lnTo>
                  <a:pt x="113537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35630" y="5223636"/>
            <a:ext cx="0" cy="2323465"/>
          </a:xfrm>
          <a:custGeom>
            <a:avLst/>
            <a:gdLst/>
            <a:ahLst/>
            <a:cxnLst/>
            <a:rect l="l" t="t" r="r" b="b"/>
            <a:pathLst>
              <a:path w="0" h="2323465">
                <a:moveTo>
                  <a:pt x="0" y="0"/>
                </a:moveTo>
                <a:lnTo>
                  <a:pt x="0" y="232295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602864" y="5223636"/>
            <a:ext cx="0" cy="2323465"/>
          </a:xfrm>
          <a:custGeom>
            <a:avLst/>
            <a:gdLst/>
            <a:ahLst/>
            <a:cxnLst/>
            <a:rect l="l" t="t" r="r" b="b"/>
            <a:pathLst>
              <a:path w="0" h="2323465">
                <a:moveTo>
                  <a:pt x="0" y="0"/>
                </a:moveTo>
                <a:lnTo>
                  <a:pt x="0" y="232295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02784" y="5571108"/>
            <a:ext cx="0" cy="1975485"/>
          </a:xfrm>
          <a:custGeom>
            <a:avLst/>
            <a:gdLst/>
            <a:ahLst/>
            <a:cxnLst/>
            <a:rect l="l" t="t" r="r" b="b"/>
            <a:pathLst>
              <a:path w="0" h="1975484">
                <a:moveTo>
                  <a:pt x="0" y="0"/>
                </a:moveTo>
                <a:lnTo>
                  <a:pt x="0" y="1975485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43346" y="5223636"/>
            <a:ext cx="0" cy="2323465"/>
          </a:xfrm>
          <a:custGeom>
            <a:avLst/>
            <a:gdLst/>
            <a:ahLst/>
            <a:cxnLst/>
            <a:rect l="l" t="t" r="r" b="b"/>
            <a:pathLst>
              <a:path w="0" h="2323465">
                <a:moveTo>
                  <a:pt x="0" y="0"/>
                </a:moveTo>
                <a:lnTo>
                  <a:pt x="0" y="232295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448055" y="4987163"/>
          <a:ext cx="6661150" cy="2566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/>
                <a:gridCol w="76834"/>
                <a:gridCol w="1054735"/>
                <a:gridCol w="988059"/>
                <a:gridCol w="1150620"/>
                <a:gridCol w="2339340"/>
              </a:tblGrid>
              <a:tr h="218186">
                <a:tc gridSpan="6"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MANDIBULAR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LESIONS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8807">
                <a:tc gridSpan="3"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CYSTS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TUMORS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1922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OTHERS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4696">
                <a:tc rowSpan="3">
                  <a:txBody>
                    <a:bodyPr/>
                    <a:lstStyle/>
                    <a:p>
                      <a:pPr marL="68580">
                        <a:lnSpc>
                          <a:spcPts val="1110"/>
                        </a:lnSpc>
                      </a:pP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ODONTOGENIC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70180" marR="113030">
                        <a:lnSpc>
                          <a:spcPts val="919"/>
                        </a:lnSpc>
                        <a:spcBef>
                          <a:spcPts val="50"/>
                        </a:spcBef>
                      </a:pPr>
                      <a:r>
                        <a:rPr dirty="0" sz="800" spc="-5" b="1" i="1">
                          <a:latin typeface="Times New Roman"/>
                          <a:cs typeface="Times New Roman"/>
                        </a:rPr>
                        <a:t>Related to </a:t>
                      </a:r>
                      <a:r>
                        <a:rPr dirty="0" sz="800" b="1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-6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b="1" i="1">
                          <a:latin typeface="Times New Roman"/>
                          <a:cs typeface="Times New Roman"/>
                        </a:rPr>
                        <a:t>tooth  </a:t>
                      </a:r>
                      <a:r>
                        <a:rPr dirty="0" sz="800" spc="-5" b="1" i="1">
                          <a:latin typeface="Times New Roman"/>
                          <a:cs typeface="Times New Roman"/>
                        </a:rPr>
                        <a:t>mostly</a:t>
                      </a:r>
                      <a:r>
                        <a:rPr dirty="0" sz="8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b="1" i="1">
                          <a:latin typeface="Times New Roman"/>
                          <a:cs typeface="Times New Roman"/>
                        </a:rPr>
                        <a:t>Diseased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marR="16510">
                        <a:lnSpc>
                          <a:spcPts val="86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NON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ts val="925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ODONTOGENIC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57480" marR="177165">
                        <a:lnSpc>
                          <a:spcPts val="1150"/>
                        </a:lnSpc>
                        <a:spcBef>
                          <a:spcPts val="60"/>
                        </a:spcBef>
                      </a:pP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0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dirty="0" sz="10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00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tooth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C4BB9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86435">
                        <a:lnSpc>
                          <a:spcPts val="155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Benign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2D59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550"/>
                        </a:lnSpc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Malignant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40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C4BB9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1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C4BB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Odont.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16052"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Radicular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24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Simple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89865" indent="228600">
                        <a:lnSpc>
                          <a:spcPct val="95200"/>
                        </a:lnSpc>
                        <a:spcBef>
                          <a:spcPts val="15"/>
                        </a:spcBef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= Lytic  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9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900" spc="5"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9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9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a  </a:t>
                      </a:r>
                      <a:r>
                        <a:rPr dirty="0" sz="900" spc="-5">
                          <a:latin typeface="Times New Roman"/>
                          <a:cs typeface="Times New Roman"/>
                        </a:rPr>
                        <a:t>Myxoma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Osteoma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Residual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ABC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19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Chondromas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9104"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Dentigerous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Stafine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ts val="1120"/>
                        </a:lnSpc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0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Sclerotic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010"/>
                        </a:lnSpc>
                      </a:pPr>
                      <a:r>
                        <a:rPr dirty="0" sz="900" spc="-5">
                          <a:latin typeface="Times New Roman"/>
                          <a:cs typeface="Times New Roman"/>
                        </a:rPr>
                        <a:t>Cementoma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3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odontoma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Giant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Cell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66675">
                        <a:lnSpc>
                          <a:spcPts val="132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Odontogenic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ts val="13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Keratocyst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Incisive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Mixed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6" name="object 46"/>
          <p:cNvSpPr/>
          <p:nvPr/>
        </p:nvSpPr>
        <p:spPr>
          <a:xfrm>
            <a:off x="922655" y="1406651"/>
            <a:ext cx="3222751" cy="2073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223384" y="1411985"/>
            <a:ext cx="2168906" cy="20689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21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>
                <a:latin typeface="Cambria"/>
                <a:cs typeface="Cambria"/>
              </a:rPr>
              <a:t>JAW</a:t>
            </a:r>
            <a:r>
              <a:rPr dirty="0" sz="1400" spc="-5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27887" y="4802758"/>
          <a:ext cx="6402070" cy="1983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1484630"/>
                <a:gridCol w="1763395"/>
                <a:gridCol w="1976754"/>
              </a:tblGrid>
              <a:tr h="1976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Radicular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Residual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29259">
                        <a:lnSpc>
                          <a:spcPct val="10000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Dentigerous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645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Odontogenic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00075">
                        <a:lnSpc>
                          <a:spcPts val="160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Keratocyst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18184" y="4809743"/>
            <a:ext cx="1029995" cy="1594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85314" y="4809743"/>
            <a:ext cx="1353820" cy="15951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9309" y="4809743"/>
            <a:ext cx="1630552" cy="15623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32704" y="4809743"/>
            <a:ext cx="1924557" cy="15594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170554" y="937117"/>
            <a:ext cx="131381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 spc="-10" b="1" i="1">
                <a:latin typeface="Times New Roman"/>
                <a:cs typeface="Times New Roman"/>
              </a:rPr>
              <a:t>ODON</a:t>
            </a:r>
            <a:r>
              <a:rPr dirty="0" sz="1400" b="1" i="1">
                <a:latin typeface="Times New Roman"/>
                <a:cs typeface="Times New Roman"/>
              </a:rPr>
              <a:t>T</a:t>
            </a:r>
            <a:r>
              <a:rPr dirty="0" sz="1400" spc="-10" b="1" i="1">
                <a:latin typeface="Times New Roman"/>
                <a:cs typeface="Times New Roman"/>
              </a:rPr>
              <a:t>OG</a:t>
            </a:r>
            <a:r>
              <a:rPr dirty="0" sz="1400" b="1" i="1">
                <a:latin typeface="Times New Roman"/>
                <a:cs typeface="Times New Roman"/>
              </a:rPr>
              <a:t>E</a:t>
            </a:r>
            <a:r>
              <a:rPr dirty="0" sz="1400" spc="-10" b="1" i="1">
                <a:latin typeface="Times New Roman"/>
                <a:cs typeface="Times New Roman"/>
              </a:rPr>
              <a:t>N</a:t>
            </a:r>
            <a:r>
              <a:rPr dirty="0" sz="1400" b="1" i="1">
                <a:latin typeface="Times New Roman"/>
                <a:cs typeface="Times New Roman"/>
              </a:rPr>
              <a:t>I</a:t>
            </a:r>
            <a:r>
              <a:rPr dirty="0" sz="1400" b="1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879470" y="1138739"/>
            <a:ext cx="189357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90"/>
              </a:lnSpc>
            </a:pPr>
            <a:r>
              <a:rPr dirty="0" sz="1000" spc="-5" b="1" i="1">
                <a:latin typeface="Times New Roman"/>
                <a:cs typeface="Times New Roman"/>
              </a:rPr>
              <a:t>Related to a tooth - </a:t>
            </a:r>
            <a:r>
              <a:rPr dirty="0" sz="1000" b="1" i="1">
                <a:latin typeface="Times New Roman"/>
                <a:cs typeface="Times New Roman"/>
              </a:rPr>
              <a:t>mostly</a:t>
            </a:r>
            <a:r>
              <a:rPr dirty="0" sz="1000" spc="1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Diseased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15922" y="1289161"/>
            <a:ext cx="69151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id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67279" y="1289161"/>
            <a:ext cx="29718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95622" y="1289161"/>
            <a:ext cx="27876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Si</a:t>
            </a:r>
            <a:r>
              <a:rPr dirty="0" sz="1400">
                <a:latin typeface="Times New Roman"/>
                <a:cs typeface="Times New Roman"/>
              </a:rPr>
              <a:t>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09792" y="1289161"/>
            <a:ext cx="74104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cr</a:t>
            </a:r>
            <a:r>
              <a:rPr dirty="0" sz="1400" spc="-10">
                <a:latin typeface="Times New Roman"/>
                <a:cs typeface="Times New Roman"/>
              </a:rPr>
              <a:t>et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638555" y="923543"/>
          <a:ext cx="6412230" cy="25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940"/>
                <a:gridCol w="901065"/>
                <a:gridCol w="608330"/>
                <a:gridCol w="1829435"/>
                <a:gridCol w="1862454"/>
              </a:tblGrid>
              <a:tr h="356870">
                <a:tc gridSpan="5">
                  <a:txBody>
                    <a:bodyPr/>
                    <a:lstStyle/>
                    <a:p>
                      <a:pPr algn="ctr" marL="635">
                        <a:lnSpc>
                          <a:spcPts val="1585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ODONTOGENIC</a:t>
                      </a:r>
                      <a:r>
                        <a:rPr dirty="0" sz="1400" spc="-9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CYSTS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</a:pP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Related to a tooth -  </a:t>
                      </a:r>
                      <a:r>
                        <a:rPr dirty="0" sz="1000" b="1" i="1">
                          <a:latin typeface="Times New Roman"/>
                          <a:cs typeface="Times New Roman"/>
                        </a:rPr>
                        <a:t>mostly</a:t>
                      </a:r>
                      <a:r>
                        <a:rPr dirty="0" sz="1000" spc="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Diseased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id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Site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Discretion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Radicular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 marR="107314" indent="-210820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onest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65%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30:50y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Cyst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u="heavy" sz="1100" spc="-5" b="1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root </a:t>
                      </a:r>
                      <a:r>
                        <a:rPr dirty="0" u="heavy" sz="1100" spc="-10" b="1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u="heavy" sz="1100" spc="-5" b="1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caries</a:t>
                      </a:r>
                      <a:r>
                        <a:rPr dirty="0" u="heavy" sz="1100" spc="15" b="1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heavy" sz="1100" b="1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tooth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Rounded –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unilocular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&lt;10mm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Residual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Cyst related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u="heavy" sz="1100" spc="-5" b="1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removed tooth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5572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Dentigerous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3664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74295" indent="-59690">
                        <a:lnSpc>
                          <a:spcPts val="1490"/>
                        </a:lnSpc>
                        <a:spcBef>
                          <a:spcPts val="5"/>
                        </a:spcBef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300">
                          <a:latin typeface="Times New Roman"/>
                          <a:cs typeface="Times New Roman"/>
                        </a:rPr>
                        <a:t>oung 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adult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985" marR="104775" indent="-65722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Around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crown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un-erupted  tooth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 marR="152400" indent="-7810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Painless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usually 3</a:t>
                      </a:r>
                      <a:r>
                        <a:rPr dirty="0" baseline="39682" sz="1050" spc="-7">
                          <a:latin typeface="Times New Roman"/>
                          <a:cs typeface="Times New Roman"/>
                        </a:rPr>
                        <a:t>rd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molar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Root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mostly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outside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cyst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527">
                <a:tc>
                  <a:txBody>
                    <a:bodyPr/>
                    <a:lstStyle/>
                    <a:p>
                      <a:pPr marL="68580" marR="154940">
                        <a:lnSpc>
                          <a:spcPts val="1610"/>
                        </a:lnSpc>
                        <a:spcBef>
                          <a:spcPts val="40"/>
                        </a:spcBef>
                      </a:pPr>
                      <a:r>
                        <a:rPr dirty="0" sz="1400" spc="-10" b="1" i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z="1400" spc="-15" b="1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spc="-10" b="1" i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 spc="-15" b="1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ic 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Keratocyst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11%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:40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5">
                          <a:latin typeface="Times New Roman"/>
                          <a:cs typeface="Times New Roman"/>
                        </a:rPr>
                        <a:t>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Mostly to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impacted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tooth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Multilocular ,Cheesy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Material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 @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ramus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angle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6433">
                <a:tc>
                  <a:txBody>
                    <a:bodyPr/>
                    <a:lstStyle/>
                    <a:p>
                      <a:pPr marL="6858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Calcifying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Odontogenic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21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>
                <a:latin typeface="Cambria"/>
                <a:cs typeface="Cambria"/>
              </a:rPr>
              <a:t>JAW</a:t>
            </a:r>
            <a:r>
              <a:rPr dirty="0" sz="1400" spc="-5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7972" y="2824225"/>
          <a:ext cx="6492240" cy="493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645"/>
                <a:gridCol w="1391920"/>
                <a:gridCol w="1763394"/>
                <a:gridCol w="1976754"/>
              </a:tblGrid>
              <a:tr h="4929632">
                <a:tc>
                  <a:txBody>
                    <a:bodyPr/>
                    <a:lstStyle/>
                    <a:p>
                      <a:pPr marL="38735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Incisive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ts val="1610"/>
                        </a:lnSpc>
                      </a:pP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Stafine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ABC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ts val="1610"/>
                        </a:lnSpc>
                      </a:pP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Simple </a:t>
                      </a: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Bone</a:t>
                      </a:r>
                      <a:r>
                        <a:rPr dirty="0" sz="1400" spc="-1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 i="1">
                          <a:latin typeface="Times New Roman"/>
                          <a:cs typeface="Times New Roman"/>
                        </a:rPr>
                        <a:t>Cyst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649211" y="3034105"/>
            <a:ext cx="1156614" cy="12473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8700" y="4276470"/>
            <a:ext cx="1096771" cy="22801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4532" y="6553580"/>
            <a:ext cx="1087793" cy="9969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78660" y="3034029"/>
            <a:ext cx="1252220" cy="11449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78660" y="4383404"/>
            <a:ext cx="1252220" cy="144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55800" y="6165875"/>
            <a:ext cx="1252220" cy="1252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69309" y="3034029"/>
            <a:ext cx="1623060" cy="10871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69309" y="4325619"/>
            <a:ext cx="1623060" cy="13017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32704" y="3034029"/>
            <a:ext cx="1837054" cy="12439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54375" y="1121917"/>
            <a:ext cx="1144905" cy="147955"/>
          </a:xfrm>
          <a:custGeom>
            <a:avLst/>
            <a:gdLst/>
            <a:ahLst/>
            <a:cxnLst/>
            <a:rect l="l" t="t" r="r" b="b"/>
            <a:pathLst>
              <a:path w="1144904" h="147955">
                <a:moveTo>
                  <a:pt x="0" y="147827"/>
                </a:moveTo>
                <a:lnTo>
                  <a:pt x="1144828" y="147827"/>
                </a:lnTo>
                <a:lnTo>
                  <a:pt x="114482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974705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638555" y="914399"/>
          <a:ext cx="6412230" cy="1673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940"/>
                <a:gridCol w="901065"/>
                <a:gridCol w="608330"/>
                <a:gridCol w="180339"/>
                <a:gridCol w="3442335"/>
                <a:gridCol w="69850"/>
              </a:tblGrid>
              <a:tr h="356870">
                <a:tc gridSpan="5">
                  <a:txBody>
                    <a:bodyPr/>
                    <a:lstStyle/>
                    <a:p>
                      <a:pPr algn="ctr" marL="71120">
                        <a:lnSpc>
                          <a:spcPts val="1585"/>
                        </a:lnSpc>
                      </a:pPr>
                      <a:r>
                        <a:rPr dirty="0" sz="1400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Non </a:t>
                      </a:r>
                      <a:r>
                        <a:rPr dirty="0" sz="1400" spc="-5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ODONTOGENIC</a:t>
                      </a:r>
                      <a:r>
                        <a:rPr dirty="0" sz="1400" spc="-10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CYSTS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67310">
                        <a:lnSpc>
                          <a:spcPts val="1125"/>
                        </a:lnSpc>
                      </a:pPr>
                      <a:r>
                        <a:rPr dirty="0" sz="1000" spc="-5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Not Related to a</a:t>
                      </a:r>
                      <a:r>
                        <a:rPr dirty="0" sz="1000" spc="25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tooth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Incisive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 marR="107314" indent="-2286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onest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Non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odont.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M&gt;F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46150" marR="939165" indent="333375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At Incisive canal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Lucent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cyst between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incisors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59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Stafine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Not True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Cyst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50"/>
                        </a:lnSpc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Just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Medial Bone defect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59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Simple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ts val="1575"/>
                        </a:lnSpc>
                      </a:pPr>
                      <a:r>
                        <a:rPr dirty="0" u="sng" sz="14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Rare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1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Lucent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Lobulated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Cyst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65"/>
                        </a:lnSpc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D.D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.Odontogen.Keratocyst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ABC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36650" marR="1130935" indent="11874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Lytic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 Expansile  MRI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fluid-fluid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levels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21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>
                <a:latin typeface="Cambria"/>
                <a:cs typeface="Cambria"/>
              </a:rPr>
              <a:t>JAW</a:t>
            </a:r>
            <a:r>
              <a:rPr dirty="0" sz="1400" spc="-5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7972" y="3536314"/>
          <a:ext cx="6492240" cy="4726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1440180"/>
                <a:gridCol w="1889760"/>
                <a:gridCol w="1711325"/>
              </a:tblGrid>
              <a:tr h="4720462">
                <a:tc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</a:pP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Ameloblastoma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3230" marR="311150" indent="-12700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Odont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og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ic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 Myxoma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Odontoma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1610"/>
                        </a:lnSpc>
                      </a:pP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Cementoma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588386" y="8926576"/>
            <a:ext cx="24771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328930" algn="l"/>
              </a:tabLst>
            </a:pP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1.	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AVASCULAR</a:t>
            </a:r>
            <a:r>
              <a:rPr dirty="0" sz="18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NECROSIS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5708" y="3921073"/>
            <a:ext cx="1211046" cy="2376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28015" y="6464553"/>
            <a:ext cx="1216660" cy="1790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82164" y="3891851"/>
            <a:ext cx="1254760" cy="1103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68829" y="5199595"/>
            <a:ext cx="1254759" cy="111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68829" y="6481050"/>
            <a:ext cx="1254759" cy="12015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48075" y="3950334"/>
            <a:ext cx="1455165" cy="11258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78935" y="5280774"/>
            <a:ext cx="1395857" cy="11411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20134" y="6626237"/>
            <a:ext cx="1511553" cy="12169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53480" y="3953027"/>
            <a:ext cx="978471" cy="11384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37834" y="5295899"/>
            <a:ext cx="1275588" cy="13387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548640" y="923543"/>
          <a:ext cx="6591934" cy="225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940"/>
                <a:gridCol w="969645"/>
                <a:gridCol w="629285"/>
                <a:gridCol w="1619885"/>
                <a:gridCol w="2160269"/>
              </a:tblGrid>
              <a:tr h="356870">
                <a:tc gridSpan="5"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ODONTOGENIC BENIGN TUMORS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25"/>
                        </a:lnSpc>
                      </a:pP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Lytic – Sclerotic  - </a:t>
                      </a:r>
                      <a:r>
                        <a:rPr dirty="0" sz="1000" spc="4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 i="1">
                          <a:latin typeface="Times New Roman"/>
                          <a:cs typeface="Times New Roman"/>
                        </a:rPr>
                        <a:t>MIXED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76923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Incidence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0866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Discretion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68580" marR="9652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Ameloblastoma  </a:t>
                      </a:r>
                      <a:r>
                        <a:rPr dirty="0" sz="1200" spc="5" b="1" i="1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Ada</a:t>
                      </a: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ino</a:t>
                      </a: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spc="-15" i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"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92075" indent="48260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Commonest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Bening</a:t>
                      </a:r>
                      <a:r>
                        <a:rPr dirty="0" sz="11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tumor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30:50y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80 %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Ramus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Mandible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5 : 1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Maxilla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372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Hard-painless-loss teeth  Unilocular-Expansile-lytic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6051">
                <a:tc>
                  <a:txBody>
                    <a:bodyPr/>
                    <a:lstStyle/>
                    <a:p>
                      <a:pPr marL="263525" marR="154940" indent="-195580">
                        <a:lnSpc>
                          <a:spcPts val="1610"/>
                        </a:lnSpc>
                        <a:spcBef>
                          <a:spcPts val="55"/>
                        </a:spcBef>
                      </a:pPr>
                      <a:r>
                        <a:rPr dirty="0" sz="1400" spc="-10" b="1" i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z="1400" spc="-15" b="1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spc="-10" b="1" i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 spc="-15" b="1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ic 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Myxoma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Tenis 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Racket</a:t>
                      </a:r>
                      <a:r>
                        <a:rPr dirty="0" sz="11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Apperance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 marR="365125" indent="-93345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Slow –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Expansile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Lytic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Multi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locular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septated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79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Odontoma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7790" indent="10350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2nd 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ecade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50%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 impacted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tooth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0075">
                        <a:lnSpc>
                          <a:spcPts val="121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1:3cm -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Painless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5260" marR="166370" indent="6350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Benign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local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aggressive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Lucent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with central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calcification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6433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Cementoma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Rare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 marR="342900" indent="-6350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Mostly 1</a:t>
                      </a:r>
                      <a:r>
                        <a:rPr dirty="0" baseline="39682" sz="1050">
                          <a:latin typeface="Times New Roman"/>
                          <a:cs typeface="Times New Roman"/>
                        </a:rPr>
                        <a:t>st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molar  Attached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root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Well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defined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Opaque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mass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surrounded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hallow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1473835" y="8406129"/>
            <a:ext cx="4730750" cy="1264920"/>
          </a:xfrm>
          <a:custGeom>
            <a:avLst/>
            <a:gdLst/>
            <a:ahLst/>
            <a:cxnLst/>
            <a:rect l="l" t="t" r="r" b="b"/>
            <a:pathLst>
              <a:path w="4730750" h="1264920">
                <a:moveTo>
                  <a:pt x="0" y="1264919"/>
                </a:moveTo>
                <a:lnTo>
                  <a:pt x="4730750" y="1264919"/>
                </a:lnTo>
                <a:lnTo>
                  <a:pt x="4730750" y="0"/>
                </a:lnTo>
                <a:lnTo>
                  <a:pt x="0" y="0"/>
                </a:lnTo>
                <a:lnTo>
                  <a:pt x="0" y="1264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074417" y="8457945"/>
            <a:ext cx="3547745" cy="170815"/>
          </a:xfrm>
          <a:prstGeom prst="rect">
            <a:avLst/>
          </a:prstGeom>
          <a:solidFill>
            <a:srgbClr val="E4B8B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b="1" i="1">
                <a:latin typeface="Calibri"/>
                <a:cs typeface="Calibri"/>
              </a:rPr>
              <a:t>Expansile Lytic Cyst </a:t>
            </a:r>
            <a:r>
              <a:rPr dirty="0" sz="1100" b="1" i="1">
                <a:latin typeface="Calibri"/>
                <a:cs typeface="Calibri"/>
              </a:rPr>
              <a:t>in </a:t>
            </a:r>
            <a:r>
              <a:rPr dirty="0" sz="1100" spc="-5" b="1" i="1">
                <a:latin typeface="Calibri"/>
                <a:cs typeface="Calibri"/>
              </a:rPr>
              <a:t>Mandible …….What </a:t>
            </a:r>
            <a:r>
              <a:rPr dirty="0" sz="1100" b="1" i="1">
                <a:latin typeface="Calibri"/>
                <a:cs typeface="Calibri"/>
              </a:rPr>
              <a:t>is </a:t>
            </a:r>
            <a:r>
              <a:rPr dirty="0" sz="1100" spc="-5" b="1" i="1">
                <a:latin typeface="Calibri"/>
                <a:cs typeface="Calibri"/>
              </a:rPr>
              <a:t>your</a:t>
            </a:r>
            <a:r>
              <a:rPr dirty="0" sz="1100" spc="45" b="1" i="1">
                <a:latin typeface="Calibri"/>
                <a:cs typeface="Calibri"/>
              </a:rPr>
              <a:t> </a:t>
            </a:r>
            <a:r>
              <a:rPr dirty="0" sz="1100" spc="-5" b="1" i="1">
                <a:latin typeface="Calibri"/>
                <a:cs typeface="Calibri"/>
              </a:rPr>
              <a:t>Diagnosis?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473835" y="8406129"/>
            <a:ext cx="4730750" cy="12649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  <a:tabLst>
                <a:tab pos="1040130" algn="l"/>
              </a:tabLst>
            </a:pPr>
            <a:r>
              <a:rPr dirty="0" sz="1100" spc="-5">
                <a:latin typeface="Calibri"/>
                <a:cs typeface="Calibri"/>
              </a:rPr>
              <a:t>Adamantinoma	</a:t>
            </a:r>
            <a:r>
              <a:rPr dirty="0" sz="1100">
                <a:latin typeface="Calibri"/>
                <a:cs typeface="Calibri"/>
              </a:rPr>
              <a:t>or </a:t>
            </a:r>
            <a:r>
              <a:rPr dirty="0" sz="1100" spc="-5">
                <a:latin typeface="Calibri"/>
                <a:cs typeface="Calibri"/>
              </a:rPr>
              <a:t>Odontogenic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Keratocyst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</a:pPr>
            <a:r>
              <a:rPr dirty="0" sz="1100" spc="-5" b="1" i="1">
                <a:latin typeface="Calibri"/>
                <a:cs typeface="Calibri"/>
              </a:rPr>
              <a:t>Answer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770890">
              <a:lnSpc>
                <a:spcPct val="100000"/>
              </a:lnSpc>
              <a:spcBef>
                <a:spcPts val="5"/>
              </a:spcBef>
            </a:pPr>
            <a:r>
              <a:rPr dirty="0" sz="1200" spc="-5" b="1" i="1">
                <a:latin typeface="Calibri"/>
                <a:cs typeface="Calibri"/>
              </a:rPr>
              <a:t>Adamantinoma </a:t>
            </a:r>
            <a:r>
              <a:rPr dirty="0" sz="1200" b="1" i="1">
                <a:latin typeface="Calibri"/>
                <a:cs typeface="Calibri"/>
              </a:rPr>
              <a:t>i.e . ” </a:t>
            </a:r>
            <a:r>
              <a:rPr dirty="0" sz="1200" spc="-5" b="1" i="1">
                <a:latin typeface="Calibri"/>
                <a:cs typeface="Calibri"/>
              </a:rPr>
              <a:t>Ameloblastoma </a:t>
            </a:r>
            <a:r>
              <a:rPr dirty="0" u="sng" sz="11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 </a:t>
            </a:r>
            <a:r>
              <a:rPr dirty="0" u="sng" sz="11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it </a:t>
            </a:r>
            <a:r>
              <a:rPr dirty="0" u="sng" sz="11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much more</a:t>
            </a:r>
            <a:r>
              <a:rPr dirty="0" u="sng" sz="1100" spc="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common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21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>
                <a:latin typeface="Cambria"/>
                <a:cs typeface="Cambria"/>
              </a:rPr>
              <a:t>JAW</a:t>
            </a:r>
            <a:r>
              <a:rPr dirty="0" sz="1400" spc="-5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59308" y="2769361"/>
          <a:ext cx="6537959" cy="3020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380"/>
                <a:gridCol w="1626870"/>
                <a:gridCol w="1631314"/>
                <a:gridCol w="1628139"/>
              </a:tblGrid>
              <a:tr h="3013583">
                <a:tc>
                  <a:txBody>
                    <a:bodyPr/>
                    <a:lstStyle/>
                    <a:p>
                      <a:pPr marL="483234">
                        <a:lnSpc>
                          <a:spcPts val="157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Osteoma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 marR="407034" indent="3048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Giant Cell 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ul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979545" y="3184474"/>
            <a:ext cx="1354581" cy="1220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9605" y="2980054"/>
            <a:ext cx="1482978" cy="1311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6551" y="4496561"/>
            <a:ext cx="1472057" cy="12851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48640" y="923543"/>
          <a:ext cx="6591934" cy="1484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940"/>
                <a:gridCol w="969645"/>
                <a:gridCol w="629285"/>
                <a:gridCol w="1619885"/>
                <a:gridCol w="2160269"/>
              </a:tblGrid>
              <a:tr h="356870">
                <a:tc gridSpan="5">
                  <a:txBody>
                    <a:bodyPr/>
                    <a:lstStyle/>
                    <a:p>
                      <a:pPr marL="1641475">
                        <a:lnSpc>
                          <a:spcPts val="1614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NON ODONTOGENIC BENIGN TUMORS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Incidence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0866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Discretion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</a:pP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Osteoma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Ball of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Bone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8580">
                        <a:lnSpc>
                          <a:spcPts val="1555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Chondromas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Matrix calcification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>
                  <a:txBody>
                    <a:bodyPr/>
                    <a:lstStyle/>
                    <a:p>
                      <a:pPr marL="68580">
                        <a:lnSpc>
                          <a:spcPts val="1610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Giant Cell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735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nd  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baseline="-25252" sz="1650" spc="-20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25252" sz="1650" spc="-7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700" spc="-5">
                          <a:latin typeface="Times New Roman"/>
                          <a:cs typeface="Times New Roman"/>
                        </a:rPr>
                        <a:t>rd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Decade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5"/>
                        </a:lnSpc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D.D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635" marR="121920" indent="-127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Ameloblastome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Odontogenic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Keratocyst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8805" marR="590550" indent="28638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Lucent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Small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unilocular,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941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then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enlarge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multilocular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21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>
                <a:latin typeface="Cambria"/>
                <a:cs typeface="Cambria"/>
              </a:rPr>
              <a:t>JAW</a:t>
            </a:r>
            <a:r>
              <a:rPr dirty="0" sz="1400" spc="-5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4172" y="914348"/>
            <a:ext cx="6428105" cy="270510"/>
          </a:xfrm>
          <a:prstGeom prst="rect">
            <a:avLst/>
          </a:prstGeom>
          <a:solidFill>
            <a:srgbClr val="622322"/>
          </a:solidFill>
        </p:spPr>
        <p:txBody>
          <a:bodyPr wrap="square" lIns="0" tIns="0" rIns="0" bIns="0" rtlCol="0" vert="horz">
            <a:spAutoFit/>
          </a:bodyPr>
          <a:lstStyle/>
          <a:p>
            <a:pPr marL="1821180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MALIGNANT 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JAW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TUMORS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7140" y="1267104"/>
            <a:ext cx="3517265" cy="265303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0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600" spc="-5">
                <a:latin typeface="Times New Roman"/>
                <a:cs typeface="Times New Roman"/>
              </a:rPr>
              <a:t>Malignant Criteria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lvl="1" marL="697865" indent="-228600">
              <a:lnSpc>
                <a:spcPct val="100000"/>
              </a:lnSpc>
              <a:spcBef>
                <a:spcPts val="200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1600" spc="-5">
                <a:latin typeface="Times New Roman"/>
                <a:cs typeface="Times New Roman"/>
              </a:rPr>
              <a:t>Cortical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destruction</a:t>
            </a:r>
            <a:endParaRPr sz="1600">
              <a:latin typeface="Times New Roman"/>
              <a:cs typeface="Times New Roman"/>
            </a:endParaRPr>
          </a:p>
          <a:p>
            <a:pPr lvl="1" marL="697865" indent="-228600">
              <a:lnSpc>
                <a:spcPct val="100000"/>
              </a:lnSpc>
              <a:spcBef>
                <a:spcPts val="195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1600" spc="-5">
                <a:latin typeface="Times New Roman"/>
                <a:cs typeface="Times New Roman"/>
              </a:rPr>
              <a:t>Peri-osteal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reaction</a:t>
            </a:r>
            <a:endParaRPr sz="1600">
              <a:latin typeface="Times New Roman"/>
              <a:cs typeface="Times New Roman"/>
            </a:endParaRPr>
          </a:p>
          <a:p>
            <a:pPr lvl="1" marL="697865" indent="-228600">
              <a:lnSpc>
                <a:spcPct val="100000"/>
              </a:lnSpc>
              <a:spcBef>
                <a:spcPts val="190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1600" spc="-5">
                <a:latin typeface="Times New Roman"/>
                <a:cs typeface="Times New Roman"/>
              </a:rPr>
              <a:t>Extraosseous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extension</a:t>
            </a:r>
            <a:endParaRPr sz="1600">
              <a:latin typeface="Times New Roman"/>
              <a:cs typeface="Times New Roman"/>
            </a:endParaRPr>
          </a:p>
          <a:p>
            <a:pPr lvl="1" marL="697865" indent="-228600">
              <a:lnSpc>
                <a:spcPct val="100000"/>
              </a:lnSpc>
              <a:spcBef>
                <a:spcPts val="195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1600" spc="-5">
                <a:latin typeface="Times New Roman"/>
                <a:cs typeface="Times New Roman"/>
              </a:rPr>
              <a:t>Mets.</a:t>
            </a:r>
            <a:endParaRPr sz="1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600" spc="-5">
                <a:latin typeface="Times New Roman"/>
                <a:cs typeface="Times New Roman"/>
              </a:rPr>
              <a:t>Malignant Tumors of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Jaw:</a:t>
            </a:r>
            <a:endParaRPr sz="16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85"/>
              </a:spcBef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dirty="0" sz="1400" spc="-5" b="1" i="1">
                <a:latin typeface="Calibri"/>
                <a:cs typeface="Calibri"/>
              </a:rPr>
              <a:t>Osteosarcomas</a:t>
            </a:r>
            <a:endParaRPr sz="140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280"/>
              </a:spcBef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dirty="0" sz="1400" spc="-5" b="1" i="1">
                <a:latin typeface="Calibri"/>
                <a:cs typeface="Calibri"/>
              </a:rPr>
              <a:t>Chondrosarcomas</a:t>
            </a:r>
            <a:endParaRPr sz="140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285"/>
              </a:spcBef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dirty="0" sz="1400" spc="-5" b="1" i="1">
                <a:latin typeface="Calibri"/>
                <a:cs typeface="Calibri"/>
              </a:rPr>
              <a:t>Malignant ameloblastoma "rare 1%"</a:t>
            </a:r>
            <a:endParaRPr sz="140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300"/>
              </a:spcBef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dirty="0" sz="1400" spc="-5" b="1" i="1">
                <a:latin typeface="Calibri"/>
                <a:cs typeface="Calibri"/>
              </a:rPr>
              <a:t>Mets "mandible </a:t>
            </a:r>
            <a:r>
              <a:rPr dirty="0" sz="1400" b="1" i="1">
                <a:latin typeface="Calibri"/>
                <a:cs typeface="Calibri"/>
              </a:rPr>
              <a:t>is </a:t>
            </a:r>
            <a:r>
              <a:rPr dirty="0" sz="1400" spc="-5" b="1" i="1">
                <a:latin typeface="Calibri"/>
                <a:cs typeface="Calibri"/>
              </a:rPr>
              <a:t>common site of</a:t>
            </a:r>
            <a:r>
              <a:rPr dirty="0" sz="1400" spc="-3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mets"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59308" y="4077334"/>
          <a:ext cx="5749925" cy="510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1310"/>
                <a:gridCol w="1989454"/>
                <a:gridCol w="2160269"/>
              </a:tblGrid>
              <a:tr h="5097145">
                <a:tc>
                  <a:txBody>
                    <a:bodyPr/>
                    <a:lstStyle/>
                    <a:p>
                      <a:pPr algn="ctr" marL="5080">
                        <a:lnSpc>
                          <a:spcPts val="140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Osteosarcomas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"sun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rays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peri-osteal reaction"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0960">
                        <a:lnSpc>
                          <a:spcPts val="140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Mets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4316221" y="4253737"/>
            <a:ext cx="1831721" cy="14248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13859" y="5837681"/>
            <a:ext cx="2018030" cy="1623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00680" y="4269358"/>
            <a:ext cx="1512443" cy="14333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5000" y="4429886"/>
            <a:ext cx="1449705" cy="1177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4296" y="5607811"/>
            <a:ext cx="1493901" cy="14744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79755" y="7590535"/>
            <a:ext cx="1501775" cy="15808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ABO BASEL</dc:creator>
  <dc:title>SUMMARY OF JAW IMAGING</dc:title>
  <dcterms:created xsi:type="dcterms:W3CDTF">2018-08-08T14:46:01Z</dcterms:created>
  <dcterms:modified xsi:type="dcterms:W3CDTF">2018-08-08T14:46:01Z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2017-04-14T00:00:00Z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2018-08-08T00:00:00Z</vt:filetime>
  </property>
</Properties>
</file>