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0572" y="914348"/>
            <a:ext cx="6521704" cy="428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395598" y="9911791"/>
            <a:ext cx="3582670" cy="173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9.jpg"/><Relationship Id="rId6" Type="http://schemas.openxmlformats.org/officeDocument/2006/relationships/image" Target="../media/image10.jpg"/><Relationship Id="rId7" Type="http://schemas.openxmlformats.org/officeDocument/2006/relationships/image" Target="../media/image1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6568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 OF </a:t>
            </a:r>
            <a:r>
              <a:rPr dirty="0" sz="1400" spc="-10">
                <a:latin typeface="Cambria"/>
                <a:cs typeface="Cambria"/>
              </a:rPr>
              <a:t>MR</a:t>
            </a:r>
            <a:r>
              <a:rPr dirty="0" sz="1400" spc="-30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SPECTROSCOPY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14172" y="914348"/>
            <a:ext cx="6428105" cy="428625"/>
          </a:xfrm>
          <a:prstGeom prst="rect"/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972310">
              <a:lnSpc>
                <a:spcPts val="2760"/>
              </a:lnSpc>
            </a:pPr>
            <a:r>
              <a:rPr dirty="0" spc="-5"/>
              <a:t>MR </a:t>
            </a:r>
            <a:r>
              <a:rPr dirty="0"/>
              <a:t>SPECTROSCOPY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45616" y="1442973"/>
            <a:ext cx="6188075" cy="12655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5412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Source</a:t>
            </a:r>
            <a:r>
              <a:rPr dirty="0" sz="1200" spc="-5">
                <a:latin typeface="Times New Roman"/>
                <a:cs typeface="Times New Roman"/>
              </a:rPr>
              <a:t>: Lecture </a:t>
            </a:r>
            <a:r>
              <a:rPr dirty="0" sz="1200">
                <a:latin typeface="Times New Roman"/>
                <a:cs typeface="Times New Roman"/>
              </a:rPr>
              <a:t>of </a:t>
            </a:r>
            <a:r>
              <a:rPr dirty="0" sz="1200" spc="-5">
                <a:latin typeface="Times New Roman"/>
                <a:cs typeface="Times New Roman"/>
              </a:rPr>
              <a:t>Dr. </a:t>
            </a:r>
            <a:r>
              <a:rPr dirty="0" sz="1200">
                <a:latin typeface="Times New Roman"/>
                <a:cs typeface="Times New Roman"/>
              </a:rPr>
              <a:t>Ali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Almoqadem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50">
              <a:latin typeface="Times New Roman"/>
              <a:cs typeface="Times New Roman"/>
            </a:endParaRPr>
          </a:p>
          <a:p>
            <a:pPr marL="238125" indent="-225425">
              <a:lnSpc>
                <a:spcPct val="100000"/>
              </a:lnSpc>
              <a:buFont typeface="Symbol"/>
              <a:buChar char=""/>
              <a:tabLst>
                <a:tab pos="238125" algn="l"/>
                <a:tab pos="238760" algn="l"/>
                <a:tab pos="3999865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Types:  </a:t>
            </a:r>
            <a:r>
              <a:rPr dirty="0" sz="1400" b="1">
                <a:latin typeface="Times New Roman"/>
                <a:cs typeface="Times New Roman"/>
              </a:rPr>
              <a:t>1- </a:t>
            </a:r>
            <a:r>
              <a:rPr dirty="0" sz="1400" spc="-5" b="1">
                <a:latin typeface="Times New Roman"/>
                <a:cs typeface="Times New Roman"/>
              </a:rPr>
              <a:t>Single voxel </a:t>
            </a:r>
            <a:r>
              <a:rPr dirty="0" sz="1400" b="1">
                <a:latin typeface="Times New Roman"/>
                <a:cs typeface="Times New Roman"/>
              </a:rPr>
              <a:t>: </a:t>
            </a:r>
            <a:r>
              <a:rPr dirty="0" sz="1400" spc="-5">
                <a:latin typeface="Times New Roman"/>
                <a:cs typeface="Times New Roman"/>
              </a:rPr>
              <a:t>voxel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6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2X2X2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"8cm3"	</a:t>
            </a:r>
            <a:r>
              <a:rPr dirty="0" sz="1400" b="1">
                <a:latin typeface="Times New Roman"/>
                <a:cs typeface="Times New Roman"/>
              </a:rPr>
              <a:t>2-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Multivoxel</a:t>
            </a:r>
            <a:endParaRPr sz="1400">
              <a:latin typeface="Times New Roman"/>
              <a:cs typeface="Times New Roman"/>
            </a:endParaRPr>
          </a:p>
          <a:p>
            <a:pPr marL="238125">
              <a:lnSpc>
                <a:spcPct val="100000"/>
              </a:lnSpc>
              <a:spcBef>
                <a:spcPts val="745"/>
              </a:spcBef>
            </a:pPr>
            <a:r>
              <a:rPr dirty="0" sz="1400">
                <a:latin typeface="Wingdings"/>
                <a:cs typeface="Wingdings"/>
              </a:rPr>
              <a:t>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VOI </a:t>
            </a:r>
            <a:r>
              <a:rPr dirty="0" sz="1400">
                <a:latin typeface="Times New Roman"/>
                <a:cs typeface="Times New Roman"/>
              </a:rPr>
              <a:t>= </a:t>
            </a:r>
            <a:r>
              <a:rPr dirty="0" sz="1400" spc="-10">
                <a:latin typeface="Times New Roman"/>
                <a:cs typeface="Times New Roman"/>
              </a:rPr>
              <a:t>Volume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Interest "area assessed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-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spect."</a:t>
            </a:r>
            <a:endParaRPr sz="1400">
              <a:latin typeface="Times New Roman"/>
              <a:cs typeface="Times New Roman"/>
            </a:endParaRPr>
          </a:p>
          <a:p>
            <a:pPr marL="238125" indent="-225425">
              <a:lnSpc>
                <a:spcPct val="100000"/>
              </a:lnSpc>
              <a:spcBef>
                <a:spcPts val="825"/>
              </a:spcBef>
              <a:buFont typeface="Symbol"/>
              <a:buChar char=""/>
              <a:tabLst>
                <a:tab pos="238125" algn="l"/>
                <a:tab pos="238760" algn="l"/>
              </a:tabLst>
            </a:pPr>
            <a:r>
              <a:rPr dirty="0" sz="1400" spc="-5" b="1">
                <a:latin typeface="Times New Roman"/>
                <a:cs typeface="Times New Roman"/>
              </a:rPr>
              <a:t>Region </a:t>
            </a:r>
            <a:r>
              <a:rPr dirty="0" sz="1400" spc="-10" b="1">
                <a:latin typeface="Times New Roman"/>
                <a:cs typeface="Times New Roman"/>
              </a:rPr>
              <a:t>to </a:t>
            </a:r>
            <a:r>
              <a:rPr dirty="0" sz="1400" b="1">
                <a:latin typeface="Times New Roman"/>
                <a:cs typeface="Times New Roman"/>
              </a:rPr>
              <a:t>be </a:t>
            </a:r>
            <a:r>
              <a:rPr dirty="0" sz="1400" spc="-5" b="1">
                <a:latin typeface="Times New Roman"/>
                <a:cs typeface="Times New Roman"/>
              </a:rPr>
              <a:t>avoided</a:t>
            </a:r>
            <a:r>
              <a:rPr dirty="0" sz="1400" spc="-5">
                <a:latin typeface="Times New Roman"/>
                <a:cs typeface="Times New Roman"/>
              </a:rPr>
              <a:t>: Bone </a:t>
            </a:r>
            <a:r>
              <a:rPr dirty="0" sz="1400">
                <a:latin typeface="Times New Roman"/>
                <a:cs typeface="Times New Roman"/>
              </a:rPr>
              <a:t>– </a:t>
            </a:r>
            <a:r>
              <a:rPr dirty="0" sz="1400" spc="-5">
                <a:latin typeface="Times New Roman"/>
                <a:cs typeface="Times New Roman"/>
              </a:rPr>
              <a:t>Blood </a:t>
            </a:r>
            <a:r>
              <a:rPr dirty="0" sz="1400">
                <a:latin typeface="Times New Roman"/>
                <a:cs typeface="Times New Roman"/>
              </a:rPr>
              <a:t>– </a:t>
            </a:r>
            <a:r>
              <a:rPr dirty="0" sz="1400" spc="-10">
                <a:latin typeface="Times New Roman"/>
                <a:cs typeface="Times New Roman"/>
              </a:rPr>
              <a:t>Cysts </a:t>
            </a:r>
            <a:r>
              <a:rPr dirty="0" sz="1400">
                <a:latin typeface="Times New Roman"/>
                <a:cs typeface="Times New Roman"/>
              </a:rPr>
              <a:t>&amp; </a:t>
            </a:r>
            <a:r>
              <a:rPr dirty="0" sz="1400" spc="-5">
                <a:latin typeface="Times New Roman"/>
                <a:cs typeface="Times New Roman"/>
              </a:rPr>
              <a:t>scalp</a:t>
            </a:r>
            <a:r>
              <a:rPr dirty="0" sz="1400" spc="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86916" y="2807461"/>
            <a:ext cx="5528945" cy="210820"/>
          </a:xfrm>
          <a:prstGeom prst="rect">
            <a:avLst/>
          </a:prstGeom>
          <a:ln w="609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540">
              <a:lnSpc>
                <a:spcPts val="1575"/>
              </a:lnSpc>
            </a:pPr>
            <a:r>
              <a:rPr dirty="0" sz="1400" spc="-5" b="1">
                <a:latin typeface="Times New Roman"/>
                <a:cs typeface="Times New Roman"/>
              </a:rPr>
              <a:t>CSF </a:t>
            </a:r>
            <a:r>
              <a:rPr dirty="0" sz="1400" b="1">
                <a:latin typeface="Times New Roman"/>
                <a:cs typeface="Times New Roman"/>
              </a:rPr>
              <a:t>&amp; </a:t>
            </a:r>
            <a:r>
              <a:rPr dirty="0" sz="1400" spc="-5" b="1">
                <a:latin typeface="Times New Roman"/>
                <a:cs typeface="Times New Roman"/>
              </a:rPr>
              <a:t>CYSTS </a:t>
            </a:r>
            <a:r>
              <a:rPr dirty="0" sz="1400" b="1">
                <a:latin typeface="Times New Roman"/>
                <a:cs typeface="Times New Roman"/>
              </a:rPr>
              <a:t>contains </a:t>
            </a:r>
            <a:r>
              <a:rPr dirty="0" sz="1400" spc="-5" b="1">
                <a:latin typeface="Times New Roman"/>
                <a:cs typeface="Times New Roman"/>
              </a:rPr>
              <a:t>Lactate </a:t>
            </a: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Inaccurate spectrum </a:t>
            </a:r>
            <a:r>
              <a:rPr dirty="0" sz="1400">
                <a:latin typeface="Times New Roman"/>
                <a:cs typeface="Times New Roman"/>
              </a:rPr>
              <a:t>of lactate &amp;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Lipids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12417" y="3121786"/>
            <a:ext cx="238125" cy="213360"/>
          </a:xfrm>
          <a:custGeom>
            <a:avLst/>
            <a:gdLst/>
            <a:ahLst/>
            <a:cxnLst/>
            <a:rect l="l" t="t" r="r" b="b"/>
            <a:pathLst>
              <a:path w="238125" h="213360">
                <a:moveTo>
                  <a:pt x="0" y="213359"/>
                </a:moveTo>
                <a:lnTo>
                  <a:pt x="237744" y="213359"/>
                </a:lnTo>
                <a:lnTo>
                  <a:pt x="237744" y="0"/>
                </a:lnTo>
                <a:lnTo>
                  <a:pt x="0" y="0"/>
                </a:lnTo>
                <a:lnTo>
                  <a:pt x="0" y="2133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071168" y="3101467"/>
            <a:ext cx="524129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Wingdings"/>
                <a:cs typeface="Wingdings"/>
              </a:rPr>
              <a:t>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FFFFFF"/>
                </a:solidFill>
                <a:latin typeface="Times New Roman"/>
                <a:cs typeface="Times New Roman"/>
              </a:rPr>
              <a:t>TE </a:t>
            </a:r>
            <a:r>
              <a:rPr dirty="0" sz="1400" b="1">
                <a:latin typeface="Times New Roman"/>
                <a:cs typeface="Times New Roman"/>
              </a:rPr>
              <a:t>Echo </a:t>
            </a:r>
            <a:r>
              <a:rPr dirty="0" sz="1400" spc="-10" b="1">
                <a:latin typeface="Times New Roman"/>
                <a:cs typeface="Times New Roman"/>
              </a:rPr>
              <a:t>Time</a:t>
            </a:r>
            <a:r>
              <a:rPr dirty="0" sz="1400" spc="-10">
                <a:latin typeface="Times New Roman"/>
                <a:cs typeface="Times New Roman"/>
              </a:rPr>
              <a:t>: </a:t>
            </a:r>
            <a:r>
              <a:rPr dirty="0" sz="1400" spc="-5">
                <a:latin typeface="Times New Roman"/>
                <a:cs typeface="Times New Roman"/>
              </a:rPr>
              <a:t>Time control parameters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spectrpscopy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which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483989" y="3410838"/>
            <a:ext cx="7886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- Base</a:t>
            </a:r>
            <a:r>
              <a:rPr dirty="0" sz="1400" spc="-7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line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04289" y="3313912"/>
            <a:ext cx="2956560" cy="953769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698500" indent="-228600">
              <a:lnSpc>
                <a:spcPct val="100000"/>
              </a:lnSpc>
              <a:spcBef>
                <a:spcPts val="865"/>
              </a:spcBef>
              <a:buFont typeface="Calibri"/>
              <a:buChar char="-"/>
              <a:tabLst>
                <a:tab pos="697865" algn="l"/>
                <a:tab pos="698500" algn="l"/>
              </a:tabLst>
            </a:pPr>
            <a:r>
              <a:rPr dirty="0" sz="1400" spc="-5">
                <a:latin typeface="Times New Roman"/>
                <a:cs typeface="Times New Roman"/>
              </a:rPr>
              <a:t>SNR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Signal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10">
                <a:latin typeface="Times New Roman"/>
                <a:cs typeface="Times New Roman"/>
              </a:rPr>
              <a:t>Noise</a:t>
            </a:r>
            <a:r>
              <a:rPr dirty="0" sz="1400" spc="-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Ratio</a:t>
            </a:r>
            <a:endParaRPr sz="1400">
              <a:latin typeface="Times New Roman"/>
              <a:cs typeface="Times New Roman"/>
            </a:endParaRPr>
          </a:p>
          <a:p>
            <a:pPr marL="698500" indent="-228600">
              <a:lnSpc>
                <a:spcPct val="100000"/>
              </a:lnSpc>
              <a:spcBef>
                <a:spcPts val="770"/>
              </a:spcBef>
              <a:buFont typeface="Calibri"/>
              <a:buChar char="-"/>
              <a:tabLst>
                <a:tab pos="697865" algn="l"/>
                <a:tab pos="698500" algn="l"/>
              </a:tabLst>
            </a:pPr>
            <a:r>
              <a:rPr dirty="0" sz="1400" spc="-5">
                <a:latin typeface="Times New Roman"/>
                <a:cs typeface="Times New Roman"/>
              </a:rPr>
              <a:t>Spectrum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Metabolites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1677670" algn="l"/>
              </a:tabLst>
            </a:pPr>
            <a:r>
              <a:rPr dirty="0" sz="1400">
                <a:latin typeface="Courier New"/>
                <a:cs typeface="Courier New"/>
              </a:rPr>
              <a:t>o </a:t>
            </a:r>
            <a:r>
              <a:rPr dirty="0" sz="1400">
                <a:latin typeface="Times New Roman"/>
                <a:cs typeface="Times New Roman"/>
              </a:rPr>
              <a:t>2 </a:t>
            </a:r>
            <a:r>
              <a:rPr dirty="0" sz="1400" spc="-5">
                <a:latin typeface="Times New Roman"/>
                <a:cs typeface="Times New Roman"/>
              </a:rPr>
              <a:t>Times </a:t>
            </a:r>
            <a:r>
              <a:rPr dirty="0" sz="1400">
                <a:latin typeface="Times New Roman"/>
                <a:cs typeface="Times New Roman"/>
              </a:rPr>
              <a:t>are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used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:	* </a:t>
            </a:r>
            <a:r>
              <a:rPr dirty="0" sz="1400" spc="-5">
                <a:latin typeface="Times New Roman"/>
                <a:cs typeface="Times New Roman"/>
              </a:rPr>
              <a:t>Short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(2000/35)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00753" y="4028058"/>
            <a:ext cx="14147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* </a:t>
            </a:r>
            <a:r>
              <a:rPr dirty="0" sz="1400" spc="-5">
                <a:latin typeface="Times New Roman"/>
                <a:cs typeface="Times New Roman"/>
              </a:rPr>
              <a:t>Long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(1500/144)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88261" y="4366894"/>
            <a:ext cx="4932680" cy="212090"/>
          </a:xfrm>
          <a:prstGeom prst="rect">
            <a:avLst/>
          </a:prstGeom>
          <a:solidFill>
            <a:srgbClr val="D9D9D9"/>
          </a:solidFill>
          <a:ln w="6095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254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Short </a:t>
            </a:r>
            <a:r>
              <a:rPr dirty="0" sz="1400" spc="-5">
                <a:latin typeface="Times New Roman"/>
                <a:cs typeface="Times New Roman"/>
              </a:rPr>
              <a:t>TE </a:t>
            </a: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Assess </a:t>
            </a:r>
            <a:r>
              <a:rPr dirty="0" sz="1400">
                <a:latin typeface="Times New Roman"/>
                <a:cs typeface="Times New Roman"/>
              </a:rPr>
              <a:t>: </a:t>
            </a:r>
            <a:r>
              <a:rPr dirty="0" sz="1400" spc="-5">
                <a:latin typeface="Times New Roman"/>
                <a:cs typeface="Times New Roman"/>
              </a:rPr>
              <a:t>Lipids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Lactates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Myoinstoles </a:t>
            </a:r>
            <a:r>
              <a:rPr dirty="0" sz="1400">
                <a:latin typeface="Times New Roman"/>
                <a:cs typeface="Times New Roman"/>
              </a:rPr>
              <a:t>, </a:t>
            </a:r>
            <a:r>
              <a:rPr dirty="0" sz="1400" spc="-5">
                <a:latin typeface="Times New Roman"/>
                <a:cs typeface="Times New Roman"/>
              </a:rPr>
              <a:t>GLx complex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816861" y="4706746"/>
            <a:ext cx="5224145" cy="0"/>
          </a:xfrm>
          <a:custGeom>
            <a:avLst/>
            <a:gdLst/>
            <a:ahLst/>
            <a:cxnLst/>
            <a:rect l="l" t="t" r="r" b="b"/>
            <a:pathLst>
              <a:path w="5224145" h="0">
                <a:moveTo>
                  <a:pt x="0" y="0"/>
                </a:moveTo>
                <a:lnTo>
                  <a:pt x="5223687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70152" y="4706746"/>
            <a:ext cx="242570" cy="0"/>
          </a:xfrm>
          <a:custGeom>
            <a:avLst/>
            <a:gdLst/>
            <a:ahLst/>
            <a:cxnLst/>
            <a:rect l="l" t="t" r="r" b="b"/>
            <a:pathLst>
              <a:path w="242569" h="0">
                <a:moveTo>
                  <a:pt x="0" y="0"/>
                </a:moveTo>
                <a:lnTo>
                  <a:pt x="242265" y="0"/>
                </a:lnTo>
              </a:path>
            </a:pathLst>
          </a:custGeom>
          <a:ln w="609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071168" y="4587722"/>
            <a:ext cx="3760470" cy="944880"/>
          </a:xfrm>
          <a:prstGeom prst="rect">
            <a:avLst/>
          </a:prstGeom>
        </p:spPr>
        <p:txBody>
          <a:bodyPr wrap="square" lIns="0" tIns="1054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dirty="0" sz="1400">
                <a:latin typeface="Wingdings"/>
                <a:cs typeface="Wingdings"/>
              </a:rPr>
              <a:t>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SATs </a:t>
            </a:r>
            <a:r>
              <a:rPr dirty="0" sz="1400" spc="-5" b="1">
                <a:latin typeface="Times New Roman"/>
                <a:cs typeface="Times New Roman"/>
              </a:rPr>
              <a:t>Saturation Bands</a:t>
            </a:r>
            <a:r>
              <a:rPr dirty="0" sz="1400" spc="-150" b="1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735"/>
              </a:spcBef>
            </a:pPr>
            <a:r>
              <a:rPr dirty="0" sz="1400" spc="-5">
                <a:latin typeface="Times New Roman"/>
                <a:cs typeface="Times New Roman"/>
              </a:rPr>
              <a:t>bands to kill signal from </a:t>
            </a:r>
            <a:r>
              <a:rPr dirty="0" sz="1400">
                <a:latin typeface="Times New Roman"/>
                <a:cs typeface="Times New Roman"/>
              </a:rPr>
              <a:t>avoided</a:t>
            </a:r>
            <a:r>
              <a:rPr dirty="0" sz="1400" spc="-5">
                <a:latin typeface="Times New Roman"/>
                <a:cs typeface="Times New Roman"/>
              </a:rPr>
              <a:t> regions</a:t>
            </a:r>
            <a:endParaRPr sz="1400">
              <a:latin typeface="Times New Roman"/>
              <a:cs typeface="Times New Roman"/>
            </a:endParaRPr>
          </a:p>
          <a:p>
            <a:pPr marL="17145">
              <a:lnSpc>
                <a:spcPct val="100000"/>
              </a:lnSpc>
              <a:spcBef>
                <a:spcPts val="735"/>
              </a:spcBef>
            </a:pPr>
            <a:r>
              <a:rPr dirty="0" sz="1400">
                <a:latin typeface="Times New Roman"/>
                <a:cs typeface="Times New Roman"/>
              </a:rPr>
              <a:t>"Lipid , </a:t>
            </a:r>
            <a:r>
              <a:rPr dirty="0" sz="1400" spc="-5">
                <a:latin typeface="Times New Roman"/>
                <a:cs typeface="Times New Roman"/>
              </a:rPr>
              <a:t>skull </a:t>
            </a:r>
            <a:r>
              <a:rPr dirty="0" sz="1400">
                <a:latin typeface="Times New Roman"/>
                <a:cs typeface="Times New Roman"/>
              </a:rPr>
              <a:t>. </a:t>
            </a:r>
            <a:r>
              <a:rPr dirty="0" sz="1400" spc="-5">
                <a:latin typeface="Times New Roman"/>
                <a:cs typeface="Times New Roman"/>
              </a:rPr>
              <a:t>eyes. Sinuses" </a:t>
            </a: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improve spectrum.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067104" y="6192900"/>
            <a:ext cx="5973445" cy="0"/>
          </a:xfrm>
          <a:custGeom>
            <a:avLst/>
            <a:gdLst/>
            <a:ahLst/>
            <a:cxnLst/>
            <a:rect l="l" t="t" r="r" b="b"/>
            <a:pathLst>
              <a:path w="5973445" h="0">
                <a:moveTo>
                  <a:pt x="0" y="0"/>
                </a:moveTo>
                <a:lnTo>
                  <a:pt x="597344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1071168" y="6084798"/>
            <a:ext cx="5964555" cy="947419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1880870" algn="l"/>
              </a:tabLst>
            </a:pPr>
            <a:r>
              <a:rPr dirty="0" sz="1400">
                <a:latin typeface="Wingdings"/>
                <a:cs typeface="Wingdings"/>
              </a:rPr>
              <a:t></a:t>
            </a:r>
            <a:r>
              <a:rPr dirty="0" sz="1400" spc="215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Water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Suppression</a:t>
            </a:r>
            <a:r>
              <a:rPr dirty="0" sz="1400" spc="-5">
                <a:latin typeface="Times New Roman"/>
                <a:cs typeface="Times New Roman"/>
              </a:rPr>
              <a:t>:	</a:t>
            </a:r>
            <a:r>
              <a:rPr dirty="0" sz="1200" i="1">
                <a:latin typeface="Times New Roman"/>
                <a:cs typeface="Times New Roman"/>
              </a:rPr>
              <a:t>"water </a:t>
            </a:r>
            <a:r>
              <a:rPr dirty="0" sz="1200" spc="-5" i="1">
                <a:latin typeface="Times New Roman"/>
                <a:cs typeface="Times New Roman"/>
              </a:rPr>
              <a:t>peak </a:t>
            </a:r>
            <a:r>
              <a:rPr dirty="0" sz="1200" i="1">
                <a:latin typeface="Times New Roman"/>
                <a:cs typeface="Times New Roman"/>
              </a:rPr>
              <a:t>at 4.7</a:t>
            </a:r>
            <a:r>
              <a:rPr dirty="0" sz="1200" spc="-5" i="1">
                <a:latin typeface="Times New Roman"/>
                <a:cs typeface="Times New Roman"/>
              </a:rPr>
              <a:t> </a:t>
            </a:r>
            <a:r>
              <a:rPr dirty="0" sz="1200" i="1">
                <a:latin typeface="Times New Roman"/>
                <a:cs typeface="Times New Roman"/>
              </a:rPr>
              <a:t>ppm"</a:t>
            </a:r>
            <a:endParaRPr sz="1200">
              <a:latin typeface="Times New Roman"/>
              <a:cs typeface="Times New Roman"/>
            </a:endParaRPr>
          </a:p>
          <a:p>
            <a:pPr marL="474345" marR="5080" indent="-228600">
              <a:lnSpc>
                <a:spcPct val="143600"/>
              </a:lnSpc>
              <a:spcBef>
                <a:spcPts val="15"/>
              </a:spcBef>
            </a:pPr>
            <a:r>
              <a:rPr dirty="0" sz="1400">
                <a:latin typeface="Courier New"/>
                <a:cs typeface="Courier New"/>
              </a:rPr>
              <a:t>o </a:t>
            </a:r>
            <a:r>
              <a:rPr dirty="0" sz="1400" spc="-5">
                <a:latin typeface="Times New Roman"/>
                <a:cs typeface="Times New Roman"/>
              </a:rPr>
              <a:t>Water </a:t>
            </a:r>
            <a:r>
              <a:rPr dirty="0" sz="1400">
                <a:latin typeface="Times New Roman"/>
                <a:cs typeface="Times New Roman"/>
              </a:rPr>
              <a:t>conc. </a:t>
            </a:r>
            <a:r>
              <a:rPr dirty="0" sz="1400" spc="-5">
                <a:latin typeface="Times New Roman"/>
                <a:cs typeface="Times New Roman"/>
              </a:rPr>
              <a:t>100.000 </a:t>
            </a:r>
            <a:r>
              <a:rPr dirty="0" sz="1400">
                <a:latin typeface="Times New Roman"/>
                <a:cs typeface="Times New Roman"/>
              </a:rPr>
              <a:t>&gt; </a:t>
            </a:r>
            <a:r>
              <a:rPr dirty="0" sz="1400" spc="-5">
                <a:latin typeface="Times New Roman"/>
                <a:cs typeface="Times New Roman"/>
              </a:rPr>
              <a:t>other metabolites </a:t>
            </a:r>
            <a:r>
              <a:rPr dirty="0" sz="1400">
                <a:latin typeface="Wingdings"/>
                <a:cs typeface="Wingdings"/>
              </a:rPr>
              <a:t>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water signal must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suppressed  </a:t>
            </a:r>
            <a:r>
              <a:rPr dirty="0" sz="1400">
                <a:latin typeface="Times New Roman"/>
                <a:cs typeface="Times New Roman"/>
              </a:rPr>
              <a:t>to </a:t>
            </a:r>
            <a:r>
              <a:rPr dirty="0" sz="1400" spc="-10">
                <a:latin typeface="Times New Roman"/>
                <a:cs typeface="Times New Roman"/>
              </a:rPr>
              <a:t>avoid </a:t>
            </a:r>
            <a:r>
              <a:rPr dirty="0" sz="1400" spc="-5">
                <a:latin typeface="Times New Roman"/>
                <a:cs typeface="Times New Roman"/>
              </a:rPr>
              <a:t>it's overshadow on other</a:t>
            </a:r>
            <a:r>
              <a:rPr dirty="0" sz="1400" spc="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metabolites.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245412" y="7260081"/>
            <a:ext cx="5798820" cy="772795"/>
          </a:xfrm>
          <a:prstGeom prst="rect">
            <a:avLst/>
          </a:prstGeom>
          <a:ln w="6096">
            <a:solidFill>
              <a:srgbClr val="000000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7112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i.e. </a:t>
            </a:r>
            <a:r>
              <a:rPr dirty="0" sz="1400" spc="-5">
                <a:latin typeface="Times New Roman"/>
                <a:cs typeface="Times New Roman"/>
              </a:rPr>
              <a:t>Water concentration </a:t>
            </a:r>
            <a:r>
              <a:rPr dirty="0" sz="1400">
                <a:latin typeface="Times New Roman"/>
                <a:cs typeface="Times New Roman"/>
              </a:rPr>
              <a:t>“</a:t>
            </a:r>
            <a:r>
              <a:rPr dirty="0" sz="1400" b="1">
                <a:latin typeface="Times New Roman"/>
                <a:cs typeface="Times New Roman"/>
              </a:rPr>
              <a:t>curve</a:t>
            </a:r>
            <a:r>
              <a:rPr dirty="0" sz="1400">
                <a:latin typeface="Times New Roman"/>
                <a:cs typeface="Times New Roman"/>
              </a:rPr>
              <a:t>” </a:t>
            </a:r>
            <a:r>
              <a:rPr dirty="0" sz="1400" spc="-5">
                <a:latin typeface="Times New Roman"/>
                <a:cs typeface="Times New Roman"/>
              </a:rPr>
              <a:t>is very </a:t>
            </a:r>
            <a:r>
              <a:rPr dirty="0" sz="1400">
                <a:latin typeface="Times New Roman"/>
                <a:cs typeface="Times New Roman"/>
              </a:rPr>
              <a:t>high ….. If </a:t>
            </a:r>
            <a:r>
              <a:rPr dirty="0" sz="1400" spc="-5">
                <a:latin typeface="Times New Roman"/>
                <a:cs typeface="Times New Roman"/>
              </a:rPr>
              <a:t>our spectrum detect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00">
              <a:latin typeface="Times New Roman"/>
              <a:cs typeface="Times New Roman"/>
            </a:endParaRPr>
          </a:p>
          <a:p>
            <a:pPr marL="71120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latin typeface="Times New Roman"/>
                <a:cs typeface="Times New Roman"/>
              </a:rPr>
              <a:t>&amp; Map it = </a:t>
            </a:r>
            <a:r>
              <a:rPr dirty="0" sz="1400" spc="-5">
                <a:latin typeface="Times New Roman"/>
                <a:cs typeface="Times New Roman"/>
              </a:rPr>
              <a:t>other metabolites will </a:t>
            </a:r>
            <a:r>
              <a:rPr dirty="0" sz="1400">
                <a:latin typeface="Times New Roman"/>
                <a:cs typeface="Times New Roman"/>
              </a:rPr>
              <a:t>be </a:t>
            </a:r>
            <a:r>
              <a:rPr dirty="0" sz="1400" spc="-5">
                <a:latin typeface="Times New Roman"/>
                <a:cs typeface="Times New Roman"/>
              </a:rPr>
              <a:t>indistinguishable beside</a:t>
            </a:r>
            <a:r>
              <a:rPr dirty="0" sz="1400" spc="-4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841240" y="4704714"/>
            <a:ext cx="2204720" cy="1470025"/>
          </a:xfrm>
          <a:custGeom>
            <a:avLst/>
            <a:gdLst/>
            <a:ahLst/>
            <a:cxnLst/>
            <a:rect l="l" t="t" r="r" b="b"/>
            <a:pathLst>
              <a:path w="2204720" h="1470025">
                <a:moveTo>
                  <a:pt x="0" y="1470025"/>
                </a:moveTo>
                <a:lnTo>
                  <a:pt x="2204719" y="1470025"/>
                </a:lnTo>
                <a:lnTo>
                  <a:pt x="2204719" y="0"/>
                </a:lnTo>
                <a:lnTo>
                  <a:pt x="0" y="0"/>
                </a:lnTo>
                <a:lnTo>
                  <a:pt x="0" y="1470025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941951" y="4755514"/>
            <a:ext cx="2007489" cy="13116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6568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 OF </a:t>
            </a:r>
            <a:r>
              <a:rPr dirty="0" sz="1400" spc="-10">
                <a:latin typeface="Cambria"/>
                <a:cs typeface="Cambria"/>
              </a:rPr>
              <a:t>MR</a:t>
            </a:r>
            <a:r>
              <a:rPr dirty="0" sz="1400" spc="-30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SPECTROSCOPY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807717" y="908252"/>
            <a:ext cx="4037965" cy="240029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860"/>
              </a:lnSpc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METABOLITES &amp; THERE</a:t>
            </a:r>
            <a:r>
              <a:rPr dirty="0" sz="1600" spc="2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SIGNIFICANCE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1168" y="1263751"/>
            <a:ext cx="5710555" cy="49530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sz="1400">
                <a:latin typeface="Wingdings"/>
                <a:cs typeface="Wingdings"/>
              </a:rPr>
              <a:t>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Some </a:t>
            </a:r>
            <a:r>
              <a:rPr dirty="0" sz="1400" b="1">
                <a:latin typeface="Times New Roman"/>
                <a:cs typeface="Times New Roman"/>
              </a:rPr>
              <a:t>are the </a:t>
            </a:r>
            <a:r>
              <a:rPr dirty="0" sz="1400" spc="-5" b="1">
                <a:latin typeface="Times New Roman"/>
                <a:cs typeface="Times New Roman"/>
              </a:rPr>
              <a:t>main </a:t>
            </a:r>
            <a:r>
              <a:rPr dirty="0" sz="1400" b="1">
                <a:latin typeface="Times New Roman"/>
                <a:cs typeface="Times New Roman"/>
              </a:rPr>
              <a:t>“i.e. </a:t>
            </a:r>
            <a:r>
              <a:rPr dirty="0" sz="1400" spc="-10" b="1">
                <a:latin typeface="Times New Roman"/>
                <a:cs typeface="Times New Roman"/>
              </a:rPr>
              <a:t>Stars </a:t>
            </a:r>
            <a:r>
              <a:rPr dirty="0" sz="1400" spc="-5" b="1">
                <a:latin typeface="Times New Roman"/>
                <a:cs typeface="Times New Roman"/>
              </a:rPr>
              <a:t>“in every Curve” (Cho </a:t>
            </a:r>
            <a:r>
              <a:rPr dirty="0" sz="1400" b="1">
                <a:latin typeface="Times New Roman"/>
                <a:cs typeface="Times New Roman"/>
              </a:rPr>
              <a:t>, </a:t>
            </a:r>
            <a:r>
              <a:rPr dirty="0" sz="1400" spc="-5" b="1">
                <a:latin typeface="Times New Roman"/>
                <a:cs typeface="Times New Roman"/>
              </a:rPr>
              <a:t>Cr </a:t>
            </a:r>
            <a:r>
              <a:rPr dirty="0" sz="1400" b="1">
                <a:latin typeface="Times New Roman"/>
                <a:cs typeface="Times New Roman"/>
              </a:rPr>
              <a:t>, </a:t>
            </a:r>
            <a:r>
              <a:rPr dirty="0" sz="1400" spc="-5" b="1">
                <a:latin typeface="Times New Roman"/>
                <a:cs typeface="Times New Roman"/>
              </a:rPr>
              <a:t>NAA </a:t>
            </a:r>
            <a:r>
              <a:rPr dirty="0" sz="1400" b="1">
                <a:latin typeface="Times New Roman"/>
                <a:cs typeface="Times New Roman"/>
              </a:rPr>
              <a:t>&amp;</a:t>
            </a:r>
            <a:r>
              <a:rPr dirty="0" sz="1400" spc="-10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MI.)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</a:pPr>
            <a:r>
              <a:rPr dirty="0" sz="1400">
                <a:latin typeface="Wingdings"/>
                <a:cs typeface="Wingdings"/>
              </a:rPr>
              <a:t>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Others </a:t>
            </a:r>
            <a:r>
              <a:rPr dirty="0" sz="1400" b="1">
                <a:latin typeface="Times New Roman"/>
                <a:cs typeface="Times New Roman"/>
              </a:rPr>
              <a:t>are seen in </a:t>
            </a:r>
            <a:r>
              <a:rPr dirty="0" sz="1400" spc="-5" b="1">
                <a:latin typeface="Times New Roman"/>
                <a:cs typeface="Times New Roman"/>
              </a:rPr>
              <a:t>certain</a:t>
            </a:r>
            <a:r>
              <a:rPr dirty="0" sz="1400" spc="-18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diseases.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5653" y="4603114"/>
            <a:ext cx="5744845" cy="469900"/>
          </a:xfrm>
          <a:prstGeom prst="rect">
            <a:avLst/>
          </a:prstGeom>
          <a:solidFill>
            <a:srgbClr val="C4BB95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575"/>
              </a:lnSpc>
            </a:pPr>
            <a:r>
              <a:rPr dirty="0" sz="1400" spc="-5" b="1">
                <a:latin typeface="Times New Roman"/>
                <a:cs typeface="Times New Roman"/>
              </a:rPr>
              <a:t>ABC </a:t>
            </a:r>
            <a:r>
              <a:rPr dirty="0" sz="1400" b="1">
                <a:latin typeface="Times New Roman"/>
                <a:cs typeface="Times New Roman"/>
              </a:rPr>
              <a:t>…….. When </a:t>
            </a:r>
            <a:r>
              <a:rPr dirty="0" sz="1400" spc="-5" b="1">
                <a:latin typeface="Times New Roman"/>
                <a:cs typeface="Times New Roman"/>
              </a:rPr>
              <a:t>Cho </a:t>
            </a:r>
            <a:r>
              <a:rPr dirty="0" sz="1400" b="1">
                <a:latin typeface="Times New Roman"/>
                <a:cs typeface="Times New Roman"/>
              </a:rPr>
              <a:t>&gt; </a:t>
            </a:r>
            <a:r>
              <a:rPr dirty="0" sz="1400" spc="-5" b="1">
                <a:latin typeface="Times New Roman"/>
                <a:cs typeface="Times New Roman"/>
              </a:rPr>
              <a:t>Cr </a:t>
            </a:r>
            <a:r>
              <a:rPr dirty="0" sz="1400" b="1">
                <a:latin typeface="Times New Roman"/>
                <a:cs typeface="Times New Roman"/>
              </a:rPr>
              <a:t>&amp; </a:t>
            </a:r>
            <a:r>
              <a:rPr dirty="0" sz="1400" spc="-5" b="1">
                <a:latin typeface="Times New Roman"/>
                <a:cs typeface="Times New Roman"/>
              </a:rPr>
              <a:t>NAA </a:t>
            </a:r>
            <a:r>
              <a:rPr dirty="0" sz="1400" b="1">
                <a:latin typeface="Times New Roman"/>
                <a:cs typeface="Times New Roman"/>
              </a:rPr>
              <a:t>=</a:t>
            </a:r>
            <a:r>
              <a:rPr dirty="0" sz="1400" spc="-1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Disease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dirty="0" sz="1400" spc="-5" b="1">
                <a:latin typeface="Times New Roman"/>
                <a:cs typeface="Times New Roman"/>
              </a:rPr>
              <a:t>After </a:t>
            </a:r>
            <a:r>
              <a:rPr dirty="0" sz="1400" b="1">
                <a:latin typeface="Times New Roman"/>
                <a:cs typeface="Times New Roman"/>
              </a:rPr>
              <a:t>2 y of age </a:t>
            </a:r>
            <a:r>
              <a:rPr dirty="0" sz="1400" b="1">
                <a:latin typeface="Wingdings"/>
                <a:cs typeface="Wingdings"/>
              </a:rPr>
              <a:t>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Spectrum as in</a:t>
            </a:r>
            <a:r>
              <a:rPr dirty="0" sz="1400" spc="-5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Adult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242364" y="5307457"/>
          <a:ext cx="5516880" cy="14770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6135"/>
                <a:gridCol w="2701290"/>
                <a:gridCol w="1979929"/>
              </a:tblGrid>
              <a:tr h="211835">
                <a:tc gridSpan="3"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AGE VARIATION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4BB95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103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Neonates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Adult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16052">
                <a:tc>
                  <a:txBody>
                    <a:bodyPr/>
                    <a:lstStyle/>
                    <a:p>
                      <a:pPr marL="66675">
                        <a:lnSpc>
                          <a:spcPts val="1600"/>
                        </a:lnSpc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NAA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55675" marR="302895" indent="-647065">
                        <a:lnSpc>
                          <a:spcPts val="1610"/>
                        </a:lnSpc>
                        <a:spcBef>
                          <a:spcPts val="5"/>
                        </a:spcBef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Gradual increase </a:t>
                      </a:r>
                      <a:r>
                        <a:rPr dirty="0" sz="1400" spc="-5">
                          <a:latin typeface="Wingdings"/>
                          <a:cs typeface="Wingdings"/>
                        </a:rPr>
                        <a:t></a:t>
                      </a:r>
                      <a:r>
                        <a:rPr dirty="0" sz="1400" spc="-5">
                          <a:latin typeface="Times New Roman"/>
                          <a:cs typeface="Times New Roman"/>
                        </a:rPr>
                        <a:t>Neuronal  Maturation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-5">
                          <a:latin typeface="Times New Roman"/>
                          <a:cs typeface="Times New Roman"/>
                        </a:rPr>
                        <a:t>Diminished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6675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Cho.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High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Elevated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0311">
                <a:tc>
                  <a:txBody>
                    <a:bodyPr/>
                    <a:lstStyle/>
                    <a:p>
                      <a:pPr marL="66675">
                        <a:lnSpc>
                          <a:spcPts val="1555"/>
                        </a:lnSpc>
                      </a:pPr>
                      <a:r>
                        <a:rPr dirty="0" sz="1400" spc="-20" b="1">
                          <a:latin typeface="Times New Roman"/>
                          <a:cs typeface="Times New Roman"/>
                        </a:rPr>
                        <a:t>mi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ts val="15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High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11836">
                <a:tc>
                  <a:txBody>
                    <a:bodyPr/>
                    <a:lstStyle/>
                    <a:p>
                      <a:pPr marL="66675">
                        <a:lnSpc>
                          <a:spcPts val="157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Cr.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7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Increased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1" name="object 11"/>
          <p:cNvSpPr/>
          <p:nvPr/>
        </p:nvSpPr>
        <p:spPr>
          <a:xfrm>
            <a:off x="1334897" y="7252969"/>
            <a:ext cx="5368035" cy="19895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649729" y="1988819"/>
            <a:ext cx="4509135" cy="2303780"/>
          </a:xfrm>
          <a:custGeom>
            <a:avLst/>
            <a:gdLst/>
            <a:ahLst/>
            <a:cxnLst/>
            <a:rect l="l" t="t" r="r" b="b"/>
            <a:pathLst>
              <a:path w="4509135" h="2303779">
                <a:moveTo>
                  <a:pt x="0" y="2303780"/>
                </a:moveTo>
                <a:lnTo>
                  <a:pt x="4509135" y="2303780"/>
                </a:lnTo>
                <a:lnTo>
                  <a:pt x="4509135" y="0"/>
                </a:lnTo>
                <a:lnTo>
                  <a:pt x="0" y="0"/>
                </a:lnTo>
                <a:lnTo>
                  <a:pt x="0" y="230378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34769" y="2039619"/>
            <a:ext cx="4164710" cy="21545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6568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 OF </a:t>
            </a:r>
            <a:r>
              <a:rPr dirty="0" sz="1400" spc="-10">
                <a:latin typeface="Cambria"/>
                <a:cs typeface="Cambria"/>
              </a:rPr>
              <a:t>MR</a:t>
            </a:r>
            <a:r>
              <a:rPr dirty="0" sz="1400" spc="-30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SPECTROSCOPY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55538" y="2417317"/>
            <a:ext cx="1031875" cy="180340"/>
          </a:xfrm>
          <a:custGeom>
            <a:avLst/>
            <a:gdLst/>
            <a:ahLst/>
            <a:cxnLst/>
            <a:rect l="l" t="t" r="r" b="b"/>
            <a:pathLst>
              <a:path w="1031875" h="180339">
                <a:moveTo>
                  <a:pt x="0" y="179831"/>
                </a:moveTo>
                <a:lnTo>
                  <a:pt x="1031747" y="179831"/>
                </a:lnTo>
                <a:lnTo>
                  <a:pt x="1031747" y="0"/>
                </a:lnTo>
                <a:lnTo>
                  <a:pt x="0" y="0"/>
                </a:lnTo>
                <a:lnTo>
                  <a:pt x="0" y="17983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98704" y="2908045"/>
            <a:ext cx="959485" cy="0"/>
          </a:xfrm>
          <a:custGeom>
            <a:avLst/>
            <a:gdLst/>
            <a:ahLst/>
            <a:cxnLst/>
            <a:rect l="l" t="t" r="r" b="b"/>
            <a:pathLst>
              <a:path w="959485" h="0">
                <a:moveTo>
                  <a:pt x="0" y="0"/>
                </a:moveTo>
                <a:lnTo>
                  <a:pt x="958900" y="0"/>
                </a:lnTo>
              </a:path>
            </a:pathLst>
          </a:custGeom>
          <a:ln w="822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98704" y="7083907"/>
            <a:ext cx="959485" cy="0"/>
          </a:xfrm>
          <a:custGeom>
            <a:avLst/>
            <a:gdLst/>
            <a:ahLst/>
            <a:cxnLst/>
            <a:rect l="l" t="t" r="r" b="b"/>
            <a:pathLst>
              <a:path w="959485" h="0">
                <a:moveTo>
                  <a:pt x="0" y="0"/>
                </a:moveTo>
                <a:lnTo>
                  <a:pt x="958900" y="0"/>
                </a:lnTo>
              </a:path>
            </a:pathLst>
          </a:custGeom>
          <a:ln w="8107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251459" y="1385569"/>
          <a:ext cx="6877050" cy="6799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50"/>
                <a:gridCol w="825500"/>
                <a:gridCol w="95884"/>
                <a:gridCol w="808990"/>
                <a:gridCol w="1800225"/>
                <a:gridCol w="810895"/>
                <a:gridCol w="1170304"/>
                <a:gridCol w="1236979"/>
              </a:tblGrid>
              <a:tr h="312419">
                <a:tc gridSpan="8">
                  <a:txBody>
                    <a:bodyPr/>
                    <a:lstStyle/>
                    <a:p>
                      <a:pPr marL="195453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Metabolites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of MR</a:t>
                      </a:r>
                      <a:r>
                        <a:rPr dirty="0" sz="1400" spc="-2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SPECTROSCOPY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4318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534924">
                <a:tc gridSpan="3">
                  <a:txBody>
                    <a:bodyPr/>
                    <a:lstStyle/>
                    <a:p>
                      <a:pPr marL="67310">
                        <a:lnSpc>
                          <a:spcPts val="162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Metabolite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Locate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7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/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8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ppm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10515">
                        <a:lnSpc>
                          <a:spcPts val="139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Phys.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Significance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340995" marR="103505" indent="-233679">
                        <a:lnSpc>
                          <a:spcPts val="1380"/>
                        </a:lnSpc>
                        <a:spcBef>
                          <a:spcPts val="45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Di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ish 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ts val="139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Absent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marL="217804">
                        <a:lnSpc>
                          <a:spcPts val="139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Increased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EBEBE"/>
                    </a:solidFill>
                  </a:tcPr>
                </a:tc>
              </a:tr>
              <a:tr h="3977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2870" marR="168910" indent="33020">
                        <a:lnSpc>
                          <a:spcPts val="1380"/>
                        </a:lnSpc>
                        <a:spcBef>
                          <a:spcPts val="120"/>
                        </a:spcBef>
                      </a:pPr>
                      <a:r>
                        <a:rPr dirty="0" sz="12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N-Acetyl  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Aspa</a:t>
                      </a:r>
                      <a:r>
                        <a:rPr dirty="0" sz="12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ta</a:t>
                      </a:r>
                      <a:r>
                        <a:rPr dirty="0" sz="12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2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524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4637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2.02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8580" marR="501650">
                        <a:lnSpc>
                          <a:spcPts val="1380"/>
                        </a:lnSpc>
                        <a:spcBef>
                          <a:spcPts val="95"/>
                        </a:spcBef>
                        <a:buChar char="-"/>
                        <a:tabLst>
                          <a:tab pos="157480" algn="l"/>
                        </a:tabLst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Marker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4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Neuron  Health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8580" marR="328295">
                        <a:lnSpc>
                          <a:spcPts val="1380"/>
                        </a:lnSpc>
                        <a:buChar char="-"/>
                        <a:tabLst>
                          <a:tab pos="157480" algn="l"/>
                        </a:tabLst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seen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only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-7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neuronal  tissue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50495" marR="116205" indent="-29209">
                        <a:lnSpc>
                          <a:spcPts val="1380"/>
                        </a:lnSpc>
                        <a:spcBef>
                          <a:spcPts val="95"/>
                        </a:spcBef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-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Damage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marL="68580" marR="74295" indent="10795">
                        <a:lnSpc>
                          <a:spcPts val="1150"/>
                        </a:lnSpc>
                        <a:spcBef>
                          <a:spcPts val="100"/>
                        </a:spcBef>
                      </a:pPr>
                      <a:r>
                        <a:rPr dirty="0" sz="1000" spc="-5">
                          <a:latin typeface="Times New Roman"/>
                          <a:cs typeface="Times New Roman"/>
                        </a:rPr>
                        <a:t>Tissue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no  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neurons  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(Me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s</a:t>
                      </a:r>
                      <a:r>
                        <a:rPr dirty="0" sz="1000" spc="-5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Me</a:t>
                      </a:r>
                      <a:r>
                        <a:rPr dirty="0" sz="10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000" spc="-1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000" spc="1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000" spc="-2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000">
                          <a:latin typeface="Times New Roman"/>
                          <a:cs typeface="Times New Roman"/>
                        </a:rPr>
                        <a:t>a)</a:t>
                      </a: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7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marL="1270">
                        <a:lnSpc>
                          <a:spcPts val="1400"/>
                        </a:lnSpc>
                        <a:spcBef>
                          <a:spcPts val="2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Rare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0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"Canavan's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Dis."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362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230504">
                        <a:lnSpc>
                          <a:spcPts val="1610"/>
                        </a:lnSpc>
                        <a:spcBef>
                          <a:spcPts val="145"/>
                        </a:spcBef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NAA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8415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9220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0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442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3345">
                        <a:lnSpc>
                          <a:spcPts val="1655"/>
                        </a:lnSpc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Creatine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246379">
                        <a:lnSpc>
                          <a:spcPts val="164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3.03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246379">
                        <a:lnSpc>
                          <a:spcPts val="164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3.94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Stable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many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Dis.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38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-Used as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control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41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-Energy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Metabolism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67005" marR="135890" indent="-24765">
                        <a:lnSpc>
                          <a:spcPts val="1380"/>
                        </a:lnSpc>
                        <a:spcBef>
                          <a:spcPts val="55"/>
                        </a:spcBef>
                      </a:pPr>
                      <a:r>
                        <a:rPr dirty="0" sz="1200" spc="5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po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ia  Tumors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129539" marR="121920" indent="222250">
                        <a:lnSpc>
                          <a:spcPts val="1380"/>
                        </a:lnSpc>
                        <a:spcBef>
                          <a:spcPts val="8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Trauma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Hyper</a:t>
                      </a:r>
                      <a:r>
                        <a:rPr dirty="0" sz="1200" spc="-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osmolar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354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T w="762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marR="65405">
                        <a:lnSpc>
                          <a:spcPts val="1625"/>
                        </a:lnSpc>
                        <a:spcBef>
                          <a:spcPts val="130"/>
                        </a:spcBef>
                      </a:pPr>
                      <a:r>
                        <a:rPr dirty="0" sz="1400" spc="-1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651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15316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98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016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392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27000">
                        <a:lnSpc>
                          <a:spcPts val="1655"/>
                        </a:lnSpc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Choline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3.2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7945" marR="314325">
                        <a:lnSpc>
                          <a:spcPts val="1380"/>
                        </a:lnSpc>
                        <a:spcBef>
                          <a:spcPts val="50"/>
                        </a:spcBef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-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Marker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memb.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Synthesis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&amp; number</a:t>
                      </a:r>
                      <a:r>
                        <a:rPr dirty="0" sz="1200" spc="-6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cells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marL="140335" marR="132715" indent="1270">
                        <a:lnSpc>
                          <a:spcPts val="1380"/>
                        </a:lnSpc>
                        <a:spcBef>
                          <a:spcPts val="7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Active Tumor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In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la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200" spc="-20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200" spc="10" b="1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tions 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MS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ts val="134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Chronic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Hypox.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293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T w="539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266065">
                        <a:lnSpc>
                          <a:spcPts val="1610"/>
                        </a:lnSpc>
                        <a:spcBef>
                          <a:spcPts val="9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Cho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2065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52222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179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7795">
                        <a:lnSpc>
                          <a:spcPts val="1614"/>
                        </a:lnSpc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Lactate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 marL="219075" marR="127000" indent="-90170">
                        <a:lnSpc>
                          <a:spcPts val="1610"/>
                        </a:lnSpc>
                        <a:spcBef>
                          <a:spcPts val="70"/>
                        </a:spcBef>
                      </a:pP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ubl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e 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peak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8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7945" marR="405130">
                        <a:lnSpc>
                          <a:spcPts val="1380"/>
                        </a:lnSpc>
                        <a:spcBef>
                          <a:spcPts val="40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-Product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dirty="0" sz="1200" spc="-3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anaerobic  metabolism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345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-Released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in cell</a:t>
                      </a:r>
                      <a:r>
                        <a:rPr dirty="0" sz="1200" spc="-1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destruct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3">
                  <a:txBody>
                    <a:bodyPr/>
                    <a:lstStyle/>
                    <a:p>
                      <a:pPr marL="113664">
                        <a:lnSpc>
                          <a:spcPts val="1385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Normally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absent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or 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very</a:t>
                      </a:r>
                      <a:r>
                        <a:rPr dirty="0" sz="1200" spc="-6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low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 marL="364490" marR="88900" indent="-268605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Necrotic</a:t>
                      </a:r>
                      <a:r>
                        <a:rPr dirty="0" sz="12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Tumor  Stroke  Abscess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095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281305">
                        <a:lnSpc>
                          <a:spcPts val="1550"/>
                        </a:lnSpc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Lac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8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11658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8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0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825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141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marL="182245">
                        <a:lnSpc>
                          <a:spcPts val="1585"/>
                        </a:lnSpc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Lipids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0.9:1.2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67945">
                        <a:lnSpc>
                          <a:spcPts val="1370"/>
                        </a:lnSpc>
                      </a:pPr>
                      <a:r>
                        <a:rPr dirty="0" sz="1200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May due</a:t>
                      </a:r>
                      <a:r>
                        <a:rPr dirty="0" sz="1200" spc="-4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to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410"/>
                        </a:lnSpc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contamination 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of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scalp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rowSpan="2">
                  <a:txBody>
                    <a:bodyPr/>
                    <a:lstStyle/>
                    <a:p>
                      <a:pPr marL="484505">
                        <a:lnSpc>
                          <a:spcPts val="1400"/>
                        </a:lnSpc>
                      </a:pPr>
                      <a:r>
                        <a:rPr dirty="0" sz="1200">
                          <a:latin typeface="Times New Roman"/>
                          <a:cs typeface="Times New Roman"/>
                        </a:rPr>
                        <a:t>Normally</a:t>
                      </a:r>
                      <a:r>
                        <a:rPr dirty="0" sz="12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absent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 marL="129539" marR="123189" indent="63500">
                        <a:lnSpc>
                          <a:spcPts val="1380"/>
                        </a:lnSpc>
                        <a:spcBef>
                          <a:spcPts val="7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In aggressive  disease</a:t>
                      </a:r>
                      <a:r>
                        <a:rPr dirty="0" sz="1200" spc="-5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process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418592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81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217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53975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985">
                        <a:lnSpc>
                          <a:spcPts val="1550"/>
                        </a:lnSpc>
                      </a:pPr>
                      <a:r>
                        <a:rPr dirty="0" sz="13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Myoinositol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 marL="246379">
                        <a:lnSpc>
                          <a:spcPts val="165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3.56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7945">
                        <a:lnSpc>
                          <a:spcPts val="162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-only short</a:t>
                      </a:r>
                      <a:r>
                        <a:rPr dirty="0" sz="14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TE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41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-Astrocytes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Marker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marL="69850" marR="64769" indent="2540">
                        <a:lnSpc>
                          <a:spcPct val="95400"/>
                        </a:lnSpc>
                        <a:spcBef>
                          <a:spcPts val="25"/>
                        </a:spcBef>
                      </a:pPr>
                      <a:r>
                        <a:rPr dirty="0" sz="1200" spc="-5">
                          <a:latin typeface="Times New Roman"/>
                          <a:cs typeface="Times New Roman"/>
                        </a:rPr>
                        <a:t>Hepatic  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ce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p</a:t>
                      </a:r>
                      <a:r>
                        <a:rPr dirty="0" sz="1200" spc="1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z="1200" spc="5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1200">
                          <a:latin typeface="Times New Roman"/>
                          <a:cs typeface="Times New Roman"/>
                        </a:rPr>
                        <a:t>-  pathy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marL="140335" marR="133350">
                        <a:lnSpc>
                          <a:spcPct val="95600"/>
                        </a:lnSpc>
                        <a:spcBef>
                          <a:spcPts val="4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Alzheimer  Demylenation  Low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Glioma  Gliomatosis</a:t>
                      </a:r>
                      <a:r>
                        <a:rPr dirty="0" sz="12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C.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270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T w="5397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marR="69215">
                        <a:lnSpc>
                          <a:spcPts val="1610"/>
                        </a:lnSpc>
                        <a:spcBef>
                          <a:spcPts val="75"/>
                        </a:spcBef>
                      </a:pPr>
                      <a:r>
                        <a:rPr dirty="0" sz="1400" spc="-2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7050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71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6256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marR="84455" indent="-21590">
                        <a:lnSpc>
                          <a:spcPts val="1610"/>
                        </a:lnSpc>
                        <a:spcBef>
                          <a:spcPts val="85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Glutamate 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&amp;     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Gl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dirty="0" sz="1400" spc="-1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1400" spc="-2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ne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0795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 marL="66675">
                        <a:lnSpc>
                          <a:spcPts val="1655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2.1:2.5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marL="67945">
                        <a:lnSpc>
                          <a:spcPts val="1620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-only short</a:t>
                      </a:r>
                      <a:r>
                        <a:rPr dirty="0" sz="1400" spc="-2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TE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ts val="1365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-Close to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each=Glx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 marR="87630">
                        <a:lnSpc>
                          <a:spcPts val="1380"/>
                        </a:lnSpc>
                        <a:spcBef>
                          <a:spcPts val="5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dirty="0" sz="1200" spc="-5">
                          <a:latin typeface="Times New Roman"/>
                          <a:cs typeface="Times New Roman"/>
                        </a:rPr>
                        <a:t>Regulate neurotransmitter  activities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 marL="80645" marR="71755" indent="-1905">
                        <a:lnSpc>
                          <a:spcPts val="1380"/>
                        </a:lnSpc>
                        <a:spcBef>
                          <a:spcPts val="75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Tumefactive</a:t>
                      </a:r>
                      <a:r>
                        <a:rPr dirty="0" sz="12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MS 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Hepatic</a:t>
                      </a:r>
                      <a:r>
                        <a:rPr dirty="0" sz="1200" spc="-7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Enceph.  Sever</a:t>
                      </a:r>
                      <a:r>
                        <a:rPr dirty="0" sz="12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Hypoxia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08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539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545"/>
                        </a:lnSpc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Glu –</a:t>
                      </a:r>
                      <a:r>
                        <a:rPr dirty="0" sz="1400" spc="-85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Gln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91059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9525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141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1585"/>
                        </a:lnSpc>
                      </a:pPr>
                      <a:r>
                        <a:rPr dirty="0" sz="1400" b="1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OTHERS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rowSpan="3">
                  <a:txBody>
                    <a:bodyPr/>
                    <a:lstStyle/>
                    <a:p>
                      <a:pPr marL="66675">
                        <a:lnSpc>
                          <a:spcPts val="162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Succinate =</a:t>
                      </a:r>
                      <a:r>
                        <a:rPr dirty="0" sz="1400" spc="-2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2.4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6675" marR="1137920">
                        <a:lnSpc>
                          <a:spcPts val="1610"/>
                        </a:lnSpc>
                        <a:spcBef>
                          <a:spcPts val="75"/>
                        </a:spcBef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Acetate =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1.9  Amino Acids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dirty="0" sz="1400" spc="-6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0.9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28270">
                        <a:lnSpc>
                          <a:spcPts val="1420"/>
                        </a:lnSpc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Pyogenic</a:t>
                      </a:r>
                      <a:r>
                        <a:rPr dirty="0" sz="1200" spc="-1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Abcs.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426720">
                <a:tc gridSpan="3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390905">
                <a:tc gridSpan="3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000000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08915" marR="200660" indent="80645">
                        <a:lnSpc>
                          <a:spcPts val="1380"/>
                        </a:lnSpc>
                        <a:spcBef>
                          <a:spcPts val="20"/>
                        </a:spcBef>
                      </a:pP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Alanine</a:t>
                      </a:r>
                      <a:r>
                        <a:rPr dirty="0" sz="1200" spc="-5" b="1">
                          <a:latin typeface="Wingdings"/>
                          <a:cs typeface="Wingdings"/>
                        </a:rPr>
                        <a:t>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200" spc="-5" b="1">
                          <a:latin typeface="Times New Roman"/>
                          <a:cs typeface="Times New Roman"/>
                        </a:rPr>
                        <a:t>Me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ni</a:t>
                      </a:r>
                      <a:r>
                        <a:rPr dirty="0" sz="1200" spc="5" b="1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gio</a:t>
                      </a:r>
                      <a:r>
                        <a:rPr dirty="0" sz="1200" spc="-15" b="1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1200" b="1">
                          <a:latin typeface="Times New Roman"/>
                          <a:cs typeface="Times New Roman"/>
                        </a:rPr>
                        <a:t>a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2540">
                    <a:lnL w="635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11" name="object 11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6568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 OF </a:t>
            </a:r>
            <a:r>
              <a:rPr dirty="0" sz="1400" spc="-10">
                <a:latin typeface="Cambria"/>
                <a:cs typeface="Cambria"/>
              </a:rPr>
              <a:t>MR</a:t>
            </a:r>
            <a:r>
              <a:rPr dirty="0" sz="1400" spc="-30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SPECTROSCOPY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612648" y="908252"/>
            <a:ext cx="6428105" cy="276225"/>
          </a:xfrm>
          <a:prstGeom prst="rect">
            <a:avLst/>
          </a:prstGeom>
          <a:solidFill>
            <a:srgbClr val="0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455420">
              <a:lnSpc>
                <a:spcPts val="1860"/>
              </a:lnSpc>
            </a:pPr>
            <a:r>
              <a:rPr dirty="0" sz="1600" spc="-5" b="1">
                <a:solidFill>
                  <a:srgbClr val="FFFFFF"/>
                </a:solidFill>
                <a:latin typeface="Times New Roman"/>
                <a:cs typeface="Times New Roman"/>
              </a:rPr>
              <a:t>SPECTROSCOPY &amp; BRAIN TUMORS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62762" y="1339087"/>
            <a:ext cx="6356350" cy="318770"/>
          </a:xfrm>
          <a:prstGeom prst="rect">
            <a:avLst/>
          </a:prstGeom>
          <a:ln w="38100">
            <a:solidFill>
              <a:srgbClr val="000000"/>
            </a:solidFill>
          </a:ln>
        </p:spPr>
        <p:txBody>
          <a:bodyPr wrap="square" lIns="0" tIns="25400" rIns="0" bIns="0" rtlCol="0" vert="horz">
            <a:spAutoFit/>
          </a:bodyPr>
          <a:lstStyle/>
          <a:p>
            <a:pPr marL="96520">
              <a:lnSpc>
                <a:spcPct val="100000"/>
              </a:lnSpc>
              <a:spcBef>
                <a:spcPts val="200"/>
              </a:spcBef>
              <a:tabLst>
                <a:tab pos="325120" algn="l"/>
              </a:tabLst>
            </a:pPr>
            <a:r>
              <a:rPr dirty="0" sz="1400">
                <a:latin typeface="Times New Roman"/>
                <a:cs typeface="Times New Roman"/>
              </a:rPr>
              <a:t>-	</a:t>
            </a:r>
            <a:r>
              <a:rPr dirty="0" sz="1400" spc="-5">
                <a:latin typeface="Times New Roman"/>
                <a:cs typeface="Times New Roman"/>
              </a:rPr>
              <a:t>MRS is important aiding tool </a:t>
            </a:r>
            <a:r>
              <a:rPr dirty="0" sz="1400">
                <a:latin typeface="Times New Roman"/>
                <a:cs typeface="Times New Roman"/>
              </a:rPr>
              <a:t>in </a:t>
            </a:r>
            <a:r>
              <a:rPr dirty="0" sz="1400" spc="-5">
                <a:latin typeface="Times New Roman"/>
                <a:cs typeface="Times New Roman"/>
              </a:rPr>
              <a:t>diagnosis </a:t>
            </a:r>
            <a:r>
              <a:rPr dirty="0" sz="1400">
                <a:latin typeface="Times New Roman"/>
                <a:cs typeface="Times New Roman"/>
              </a:rPr>
              <a:t>, but </a:t>
            </a:r>
            <a:r>
              <a:rPr dirty="0" sz="1400" spc="-5">
                <a:latin typeface="Times New Roman"/>
                <a:cs typeface="Times New Roman"/>
              </a:rPr>
              <a:t>not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alone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71168" y="1859025"/>
            <a:ext cx="26600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Wingdings"/>
                <a:cs typeface="Wingdings"/>
              </a:rPr>
              <a:t>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>
                <a:latin typeface="Calibri"/>
                <a:cs typeface="Calibri"/>
              </a:rPr>
              <a:t>MRS is </a:t>
            </a:r>
            <a:r>
              <a:rPr dirty="0" sz="1400" spc="-5">
                <a:latin typeface="Calibri"/>
                <a:cs typeface="Calibri"/>
              </a:rPr>
              <a:t>helpful </a:t>
            </a:r>
            <a:r>
              <a:rPr dirty="0" sz="1400">
                <a:latin typeface="Calibri"/>
                <a:cs typeface="Calibri"/>
              </a:rPr>
              <a:t>in </a:t>
            </a:r>
            <a:r>
              <a:rPr dirty="0" sz="1400" spc="-5">
                <a:latin typeface="Calibri"/>
                <a:cs typeface="Calibri"/>
              </a:rPr>
              <a:t>differentiating</a:t>
            </a:r>
            <a:r>
              <a:rPr dirty="0" sz="1400" spc="1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: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28317" y="2072995"/>
            <a:ext cx="2291715" cy="127571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85"/>
              </a:spcBef>
              <a:buFont typeface="Courier New"/>
              <a:buChar char="o"/>
              <a:tabLst>
                <a:tab pos="241300" algn="l"/>
              </a:tabLst>
            </a:pPr>
            <a:r>
              <a:rPr dirty="0" sz="1400" spc="-5">
                <a:latin typeface="Calibri"/>
                <a:cs typeface="Calibri"/>
              </a:rPr>
              <a:t>Tumor </a:t>
            </a:r>
            <a:r>
              <a:rPr dirty="0" sz="1400">
                <a:latin typeface="Calibri"/>
                <a:cs typeface="Calibri"/>
              </a:rPr>
              <a:t>/ </a:t>
            </a:r>
            <a:r>
              <a:rPr dirty="0" sz="1400" spc="-5">
                <a:latin typeface="Calibri"/>
                <a:cs typeface="Calibri"/>
              </a:rPr>
              <a:t>Tumor</a:t>
            </a:r>
            <a:r>
              <a:rPr dirty="0" sz="1400" spc="-3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like</a:t>
            </a:r>
            <a:endParaRPr sz="1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90"/>
              </a:spcBef>
              <a:buFont typeface="Courier New"/>
              <a:buChar char="o"/>
              <a:tabLst>
                <a:tab pos="241300" algn="l"/>
              </a:tabLst>
            </a:pPr>
            <a:r>
              <a:rPr dirty="0" sz="1400">
                <a:latin typeface="Calibri"/>
                <a:cs typeface="Calibri"/>
              </a:rPr>
              <a:t>Grading </a:t>
            </a:r>
            <a:r>
              <a:rPr dirty="0" sz="1400" spc="-5">
                <a:latin typeface="Calibri"/>
                <a:cs typeface="Calibri"/>
              </a:rPr>
              <a:t>cerebral</a:t>
            </a:r>
            <a:r>
              <a:rPr dirty="0" sz="1400" spc="-2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Glioma</a:t>
            </a:r>
            <a:endParaRPr sz="1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85"/>
              </a:spcBef>
              <a:buFont typeface="Courier New"/>
              <a:buChar char="o"/>
              <a:tabLst>
                <a:tab pos="241300" algn="l"/>
              </a:tabLst>
            </a:pPr>
            <a:r>
              <a:rPr dirty="0" sz="1400" spc="-5">
                <a:latin typeface="Calibri"/>
                <a:cs typeface="Calibri"/>
              </a:rPr>
              <a:t>TTT planning of</a:t>
            </a:r>
            <a:r>
              <a:rPr dirty="0" sz="1400" spc="-1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Gliomas</a:t>
            </a:r>
            <a:endParaRPr sz="1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280"/>
              </a:spcBef>
              <a:buFont typeface="Courier New"/>
              <a:buChar char="o"/>
              <a:tabLst>
                <a:tab pos="241300" algn="l"/>
              </a:tabLst>
            </a:pPr>
            <a:r>
              <a:rPr dirty="0" sz="1400">
                <a:latin typeface="Calibri"/>
                <a:cs typeface="Calibri"/>
              </a:rPr>
              <a:t>Residual / </a:t>
            </a:r>
            <a:r>
              <a:rPr dirty="0" sz="1400" spc="-5">
                <a:latin typeface="Calibri"/>
                <a:cs typeface="Calibri"/>
              </a:rPr>
              <a:t>Recurrent</a:t>
            </a:r>
            <a:r>
              <a:rPr dirty="0" sz="1400" spc="-6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tumors</a:t>
            </a:r>
            <a:endParaRPr sz="1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00"/>
              </a:spcBef>
              <a:buFont typeface="Courier New"/>
              <a:buChar char="o"/>
              <a:tabLst>
                <a:tab pos="241300" algn="l"/>
              </a:tabLst>
            </a:pPr>
            <a:r>
              <a:rPr dirty="0" sz="1400">
                <a:latin typeface="Calibri"/>
                <a:cs typeface="Calibri"/>
              </a:rPr>
              <a:t>Radiation</a:t>
            </a:r>
            <a:r>
              <a:rPr dirty="0" sz="1400" spc="-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Injury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89139" y="3505580"/>
            <a:ext cx="5897486" cy="1761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49605" y="5422391"/>
            <a:ext cx="6390640" cy="38864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863975" y="1873884"/>
            <a:ext cx="3218180" cy="986155"/>
          </a:xfrm>
          <a:custGeom>
            <a:avLst/>
            <a:gdLst/>
            <a:ahLst/>
            <a:cxnLst/>
            <a:rect l="l" t="t" r="r" b="b"/>
            <a:pathLst>
              <a:path w="3218179" h="986155">
                <a:moveTo>
                  <a:pt x="0" y="986154"/>
                </a:moveTo>
                <a:lnTo>
                  <a:pt x="3218179" y="986154"/>
                </a:lnTo>
                <a:lnTo>
                  <a:pt x="3218179" y="0"/>
                </a:lnTo>
                <a:lnTo>
                  <a:pt x="0" y="0"/>
                </a:lnTo>
                <a:lnTo>
                  <a:pt x="0" y="986154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943222" y="1925065"/>
            <a:ext cx="3063875" cy="843280"/>
          </a:xfrm>
          <a:prstGeom prst="rect">
            <a:avLst/>
          </a:prstGeom>
          <a:solidFill>
            <a:srgbClr val="D9D9D9"/>
          </a:solidFill>
        </p:spPr>
        <p:txBody>
          <a:bodyPr wrap="square" lIns="0" tIns="0" rIns="0" bIns="0" rtlCol="0" vert="horz">
            <a:spAutoFit/>
          </a:bodyPr>
          <a:lstStyle/>
          <a:p>
            <a:pPr marL="19685">
              <a:lnSpc>
                <a:spcPts val="1265"/>
              </a:lnSpc>
            </a:pPr>
            <a:r>
              <a:rPr dirty="0" sz="1100" b="1">
                <a:latin typeface="Calibri"/>
                <a:cs typeface="Calibri"/>
              </a:rPr>
              <a:t>MRS </a:t>
            </a:r>
            <a:r>
              <a:rPr dirty="0" sz="1100" spc="-5" b="1">
                <a:latin typeface="Calibri"/>
                <a:cs typeface="Calibri"/>
              </a:rPr>
              <a:t>helping </a:t>
            </a:r>
            <a:r>
              <a:rPr dirty="0" sz="1100" b="1">
                <a:latin typeface="Calibri"/>
                <a:cs typeface="Calibri"/>
              </a:rPr>
              <a:t>in</a:t>
            </a:r>
            <a:r>
              <a:rPr dirty="0" sz="1100" spc="-1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Grading,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17780">
              <a:lnSpc>
                <a:spcPct val="100000"/>
              </a:lnSpc>
            </a:pPr>
            <a:r>
              <a:rPr dirty="0" sz="1100" b="1">
                <a:latin typeface="Arial"/>
                <a:cs typeface="Arial"/>
              </a:rPr>
              <a:t>. </a:t>
            </a:r>
            <a:r>
              <a:rPr dirty="0" sz="1100" spc="-5" b="1">
                <a:latin typeface="Calibri"/>
                <a:cs typeface="Calibri"/>
              </a:rPr>
              <a:t>but not Grading Tumor</a:t>
            </a:r>
            <a:r>
              <a:rPr dirty="0" sz="1100" spc="-25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alone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106680" indent="-50800">
              <a:lnSpc>
                <a:spcPct val="100000"/>
              </a:lnSpc>
              <a:buSzPct val="90909"/>
              <a:buFont typeface="Arial"/>
              <a:buChar char="•"/>
              <a:tabLst>
                <a:tab pos="106680" algn="l"/>
              </a:tabLst>
            </a:pPr>
            <a:r>
              <a:rPr dirty="0" sz="1100" spc="-5" b="1">
                <a:latin typeface="Calibri"/>
                <a:cs typeface="Calibri"/>
              </a:rPr>
              <a:t>Values </a:t>
            </a:r>
            <a:r>
              <a:rPr dirty="0" sz="1100" b="1">
                <a:latin typeface="Calibri"/>
                <a:cs typeface="Calibri"/>
              </a:rPr>
              <a:t>are </a:t>
            </a:r>
            <a:r>
              <a:rPr dirty="0" sz="1100" spc="-5" b="1">
                <a:latin typeface="Calibri"/>
                <a:cs typeface="Calibri"/>
              </a:rPr>
              <a:t>slightly different from Paper </a:t>
            </a:r>
            <a:r>
              <a:rPr dirty="0" sz="1100" b="1">
                <a:latin typeface="Calibri"/>
                <a:cs typeface="Calibri"/>
              </a:rPr>
              <a:t>to</a:t>
            </a:r>
            <a:r>
              <a:rPr dirty="0" sz="1100" spc="55" b="1">
                <a:latin typeface="Calibri"/>
                <a:cs typeface="Calibri"/>
              </a:rPr>
              <a:t> </a:t>
            </a:r>
            <a:r>
              <a:rPr dirty="0" sz="1100" spc="-10" b="1">
                <a:latin typeface="Calibri"/>
                <a:cs typeface="Calibri"/>
              </a:rPr>
              <a:t>Other</a:t>
            </a:r>
            <a:r>
              <a:rPr dirty="0" sz="1100" spc="-10" b="1"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9759" y="427735"/>
            <a:ext cx="26568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mbria"/>
                <a:cs typeface="Cambria"/>
              </a:rPr>
              <a:t>SUMMARY OF </a:t>
            </a:r>
            <a:r>
              <a:rPr dirty="0" sz="1400" spc="-10">
                <a:latin typeface="Cambria"/>
                <a:cs typeface="Cambria"/>
              </a:rPr>
              <a:t>MR</a:t>
            </a:r>
            <a:r>
              <a:rPr dirty="0" sz="1400" spc="-30">
                <a:latin typeface="Cambria"/>
                <a:cs typeface="Cambria"/>
              </a:rPr>
              <a:t> </a:t>
            </a:r>
            <a:r>
              <a:rPr dirty="0" sz="1400" spc="-5">
                <a:latin typeface="Cambria"/>
                <a:cs typeface="Cambria"/>
              </a:rPr>
              <a:t>SPECTROSCOPY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14172" y="709421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14172" y="676655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14172" y="9873233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14172" y="9906000"/>
            <a:ext cx="6428105" cy="0"/>
          </a:xfrm>
          <a:custGeom>
            <a:avLst/>
            <a:gdLst/>
            <a:ahLst/>
            <a:cxnLst/>
            <a:rect l="l" t="t" r="r" b="b"/>
            <a:pathLst>
              <a:path w="6428105" h="0">
                <a:moveTo>
                  <a:pt x="0" y="0"/>
                </a:moveTo>
                <a:lnTo>
                  <a:pt x="6427978" y="0"/>
                </a:lnTo>
              </a:path>
            </a:pathLst>
          </a:custGeom>
          <a:ln w="9143">
            <a:solidFill>
              <a:srgbClr val="612322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559308" y="1291081"/>
          <a:ext cx="6537959" cy="76682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2015"/>
                <a:gridCol w="3106419"/>
              </a:tblGrid>
              <a:tr h="23747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Canavan's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Disease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400" spc="-5" b="1">
                          <a:latin typeface="Calibri"/>
                          <a:cs typeface="Calibri"/>
                        </a:rPr>
                        <a:t>Pyogenic</a:t>
                      </a:r>
                      <a:r>
                        <a:rPr dirty="0" sz="1400" spc="-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 b="1">
                          <a:latin typeface="Calibri"/>
                          <a:cs typeface="Calibri"/>
                        </a:rPr>
                        <a:t>Abscess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096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06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Massive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Infarction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Ependymoma</a:t>
                      </a:r>
                      <a:r>
                        <a:rPr dirty="0" sz="14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Recurrence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6536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190"/>
                        </a:spcBef>
                      </a:pPr>
                      <a:r>
                        <a:rPr dirty="0" sz="1400">
                          <a:latin typeface="Calibri"/>
                          <a:cs typeface="Calibri"/>
                        </a:rPr>
                        <a:t>Radiation</a:t>
                      </a:r>
                      <a:r>
                        <a:rPr dirty="0" sz="14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Injury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683895">
                        <a:lnSpc>
                          <a:spcPct val="100000"/>
                        </a:lnSpc>
                      </a:pPr>
                      <a:r>
                        <a:rPr dirty="0" sz="1400" spc="-5">
                          <a:latin typeface="Calibri"/>
                          <a:cs typeface="Calibri"/>
                        </a:rPr>
                        <a:t>Glioblastoma</a:t>
                      </a:r>
                      <a:r>
                        <a:rPr dirty="0" sz="14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spc="-5">
                          <a:latin typeface="Calibri"/>
                          <a:cs typeface="Calibri"/>
                        </a:rPr>
                        <a:t>Multiform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7905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dirty="0" sz="1100" spc="-5">
                          <a:latin typeface="Calibri"/>
                          <a:cs typeface="Calibri"/>
                        </a:rPr>
                        <a:t>Curve Of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Peri Lesion</a:t>
                      </a:r>
                      <a:r>
                        <a:rPr dirty="0" sz="11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Voxel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L="78740" marR="71120">
                        <a:lnSpc>
                          <a:spcPct val="101800"/>
                        </a:lnSpc>
                      </a:pPr>
                      <a:r>
                        <a:rPr dirty="0" sz="1100">
                          <a:latin typeface="Calibri"/>
                          <a:cs typeface="Calibri"/>
                        </a:rPr>
                        <a:t>‘ Raised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Cho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&gt; NAA i.e.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ratio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&gt; 1 </a:t>
                      </a:r>
                      <a:r>
                        <a:rPr dirty="0" sz="1100">
                          <a:latin typeface="Wingdings"/>
                          <a:cs typeface="Wingdings"/>
                        </a:rPr>
                        <a:t></a:t>
                      </a:r>
                      <a:r>
                        <a:rPr dirty="0" sz="110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Invasive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edge</a:t>
                      </a:r>
                      <a:r>
                        <a:rPr dirty="0" sz="11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latin typeface="Calibri"/>
                          <a:cs typeface="Calibri"/>
                        </a:rPr>
                        <a:t>=  1 ry</a:t>
                      </a:r>
                      <a:r>
                        <a:rPr dirty="0" sz="11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5">
                          <a:latin typeface="Calibri"/>
                          <a:cs typeface="Calibri"/>
                        </a:rPr>
                        <a:t>Neoplasm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40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649605" y="1297304"/>
            <a:ext cx="3030473" cy="2152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071620" y="1297304"/>
            <a:ext cx="3012567" cy="21498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49605" y="3672839"/>
            <a:ext cx="3027172" cy="21830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071620" y="3672839"/>
            <a:ext cx="3015360" cy="20821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49605" y="6080759"/>
            <a:ext cx="3327654" cy="17929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071620" y="6080759"/>
            <a:ext cx="2894710" cy="19183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57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dirty="0" spc="-5"/>
              <a:t>By A.M.Abodahab – Ass. Lecturer </a:t>
            </a:r>
            <a:r>
              <a:rPr dirty="0"/>
              <a:t>of </a:t>
            </a:r>
            <a:r>
              <a:rPr dirty="0" spc="-5"/>
              <a:t>Radiology - Sohag</a:t>
            </a:r>
            <a:r>
              <a:rPr dirty="0" spc="55"/>
              <a:t> </a:t>
            </a:r>
            <a:r>
              <a:rPr dirty="0" spc="-5"/>
              <a:t>University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ABO BASEL</dc:creator>
  <dc:title>SUMMARY OF MR SPECTROSCOPY</dc:title>
  <dcterms:created xsi:type="dcterms:W3CDTF">2018-08-08T14:51:28Z</dcterms:created>
  <dcterms:modified xsi:type="dcterms:W3CDTF">2018-08-08T14:51:28Z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2017-04-21T00:00:00Z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2018-08-08T00:00:00Z</vt:filetime>
  </property>
</Properties>
</file>