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344" y="430783"/>
            <a:ext cx="30867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mbria"/>
                <a:cs typeface="Cambria"/>
              </a:rPr>
              <a:t>SUMMARY OF ABDOMINAL TRAUMA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IMAGING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4755" y="678941"/>
            <a:ext cx="6135370" cy="0"/>
          </a:xfrm>
          <a:custGeom>
            <a:avLst/>
            <a:gdLst/>
            <a:ahLst/>
            <a:cxnLst/>
            <a:rect l="l" t="t" r="r" b="b"/>
            <a:pathLst>
              <a:path w="6135370" h="0">
                <a:moveTo>
                  <a:pt x="0" y="0"/>
                </a:moveTo>
                <a:lnTo>
                  <a:pt x="6135370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4755" y="646175"/>
            <a:ext cx="6135370" cy="0"/>
          </a:xfrm>
          <a:custGeom>
            <a:avLst/>
            <a:gdLst/>
            <a:ahLst/>
            <a:cxnLst/>
            <a:rect l="l" t="t" r="r" b="b"/>
            <a:pathLst>
              <a:path w="6135370" h="0">
                <a:moveTo>
                  <a:pt x="0" y="0"/>
                </a:moveTo>
                <a:lnTo>
                  <a:pt x="6135370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9891" y="917447"/>
            <a:ext cx="2967990" cy="207645"/>
          </a:xfrm>
          <a:prstGeom prst="rect">
            <a:avLst/>
          </a:prstGeom>
          <a:solidFill>
            <a:srgbClr val="A6A6A6"/>
          </a:solidFill>
          <a:ln w="6096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marL="681355">
              <a:lnSpc>
                <a:spcPct val="100000"/>
              </a:lnSpc>
              <a:spcBef>
                <a:spcPts val="35"/>
              </a:spcBef>
            </a:pPr>
            <a:r>
              <a:rPr dirty="0" sz="1200" spc="-5" b="1" i="1">
                <a:latin typeface="Times New Roman"/>
                <a:cs typeface="Times New Roman"/>
              </a:rPr>
              <a:t>ABDOMINAL TRAUMA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7295" y="1275333"/>
            <a:ext cx="276479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3970" marR="5080" indent="-190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*Radiological </a:t>
            </a:r>
            <a:r>
              <a:rPr dirty="0" sz="1200">
                <a:latin typeface="Times New Roman"/>
                <a:cs typeface="Times New Roman"/>
              </a:rPr>
              <a:t>ex.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done </a:t>
            </a:r>
            <a:r>
              <a:rPr dirty="0" sz="1200" spc="-5">
                <a:latin typeface="Times New Roman"/>
                <a:cs typeface="Times New Roman"/>
              </a:rPr>
              <a:t>for Hemodynamic  </a:t>
            </a:r>
            <a:r>
              <a:rPr dirty="0" sz="1200">
                <a:latin typeface="Times New Roman"/>
                <a:cs typeface="Times New Roman"/>
              </a:rPr>
              <a:t>stable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Patient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9891" y="1832101"/>
            <a:ext cx="2967990" cy="20764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200" spc="-5" b="1">
                <a:latin typeface="Times New Roman"/>
                <a:cs typeface="Times New Roman"/>
              </a:rPr>
              <a:t>**C.T**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7295" y="2014473"/>
            <a:ext cx="1823720" cy="19615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-Pre &amp; </a:t>
            </a:r>
            <a:r>
              <a:rPr dirty="0" sz="1200" spc="-5">
                <a:latin typeface="Times New Roman"/>
                <a:cs typeface="Times New Roman"/>
              </a:rPr>
              <a:t>Post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Contrast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-Pre</a:t>
            </a:r>
            <a:r>
              <a:rPr dirty="0" sz="1200" spc="-5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90"/>
              </a:lnSpc>
            </a:pP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Not miss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Contusion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-Enhanced: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OraL"water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soluble"</a:t>
            </a:r>
            <a:endParaRPr sz="1200">
              <a:latin typeface="Times New Roman"/>
              <a:cs typeface="Times New Roman"/>
            </a:endParaRPr>
          </a:p>
          <a:p>
            <a:pPr marL="1397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I.V:.</a:t>
            </a:r>
            <a:endParaRPr sz="1200">
              <a:latin typeface="Times New Roman"/>
              <a:cs typeface="Times New Roman"/>
            </a:endParaRPr>
          </a:p>
          <a:p>
            <a:pPr marL="1397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I * </a:t>
            </a:r>
            <a:r>
              <a:rPr dirty="0" sz="1200" spc="-5" b="1" i="1">
                <a:latin typeface="Times New Roman"/>
                <a:cs typeface="Times New Roman"/>
              </a:rPr>
              <a:t>It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Differentiate:</a:t>
            </a:r>
            <a:endParaRPr sz="1200">
              <a:latin typeface="Times New Roman"/>
              <a:cs typeface="Times New Roman"/>
            </a:endParaRPr>
          </a:p>
          <a:p>
            <a:pPr marL="102235" indent="-89535">
              <a:lnSpc>
                <a:spcPts val="1380"/>
              </a:lnSpc>
              <a:buChar char="-"/>
              <a:tabLst>
                <a:tab pos="102870" algn="l"/>
              </a:tabLst>
            </a:pPr>
            <a:r>
              <a:rPr dirty="0" sz="1200" spc="-5">
                <a:latin typeface="Times New Roman"/>
                <a:cs typeface="Times New Roman"/>
              </a:rPr>
              <a:t>enh parenchyma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&amp;</a:t>
            </a:r>
            <a:endParaRPr sz="1200">
              <a:latin typeface="Times New Roman"/>
              <a:cs typeface="Times New Roman"/>
            </a:endParaRPr>
          </a:p>
          <a:p>
            <a:pPr marL="102235" indent="-89535">
              <a:lnSpc>
                <a:spcPts val="1380"/>
              </a:lnSpc>
              <a:buChar char="-"/>
              <a:tabLst>
                <a:tab pos="102870" algn="l"/>
              </a:tabLst>
            </a:pPr>
            <a:r>
              <a:rPr dirty="0" sz="1200">
                <a:latin typeface="Times New Roman"/>
                <a:cs typeface="Times New Roman"/>
              </a:rPr>
              <a:t>non </a:t>
            </a:r>
            <a:r>
              <a:rPr dirty="0" sz="1200" spc="-5">
                <a:latin typeface="Times New Roman"/>
                <a:cs typeface="Times New Roman"/>
              </a:rPr>
              <a:t>enh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Laceration</a:t>
            </a:r>
            <a:endParaRPr sz="1200">
              <a:latin typeface="Times New Roman"/>
              <a:cs typeface="Times New Roman"/>
            </a:endParaRPr>
          </a:p>
          <a:p>
            <a:pPr marL="128270" indent="-115570">
              <a:lnSpc>
                <a:spcPts val="1380"/>
              </a:lnSpc>
              <a:buChar char="*"/>
              <a:tabLst>
                <a:tab pos="128905" algn="l"/>
              </a:tabLst>
            </a:pPr>
            <a:r>
              <a:rPr dirty="0" sz="1200" spc="-5">
                <a:latin typeface="Times New Roman"/>
                <a:cs typeface="Times New Roman"/>
              </a:rPr>
              <a:t>Urine extraVas.</a:t>
            </a:r>
            <a:endParaRPr sz="1200">
              <a:latin typeface="Times New Roman"/>
              <a:cs typeface="Times New Roman"/>
            </a:endParaRPr>
          </a:p>
          <a:p>
            <a:pPr marL="128270" indent="-115570">
              <a:lnSpc>
                <a:spcPts val="1410"/>
              </a:lnSpc>
              <a:buChar char="*"/>
              <a:tabLst>
                <a:tab pos="128905" algn="l"/>
              </a:tabLst>
            </a:pPr>
            <a:r>
              <a:rPr dirty="0" sz="1200">
                <a:latin typeface="Times New Roman"/>
                <a:cs typeface="Times New Roman"/>
              </a:rPr>
              <a:t>Site of </a:t>
            </a:r>
            <a:r>
              <a:rPr dirty="0" sz="1200" spc="-5">
                <a:latin typeface="Times New Roman"/>
                <a:cs typeface="Times New Roman"/>
              </a:rPr>
              <a:t>Active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bleed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519" y="4139818"/>
            <a:ext cx="1172845" cy="1803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90"/>
              </a:lnSpc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Hematocrit</a:t>
            </a:r>
            <a:r>
              <a:rPr dirty="0" sz="1200" spc="-6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FFFFFF"/>
                </a:solidFill>
                <a:latin typeface="Times New Roman"/>
                <a:cs typeface="Times New Roman"/>
              </a:rPr>
              <a:t>Effect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8819" y="4293234"/>
            <a:ext cx="266954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Lower hyperdense Fluid level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dependent  part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5">
                <a:latin typeface="Times New Roman"/>
                <a:cs typeface="Times New Roman"/>
              </a:rPr>
              <a:t>hemoperiton,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7295" y="4822062"/>
            <a:ext cx="2629535" cy="731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=Hemorrhage in Solid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organs: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z="1200">
                <a:latin typeface="Times New Roman"/>
                <a:cs typeface="Times New Roman"/>
              </a:rPr>
              <a:t>-Pre Cont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Wingdings"/>
                <a:cs typeface="Wingdings"/>
              </a:rPr>
              <a:t></a:t>
            </a:r>
            <a:r>
              <a:rPr dirty="0" sz="1200" spc="-5">
                <a:latin typeface="Times New Roman"/>
                <a:cs typeface="Times New Roman"/>
              </a:rPr>
              <a:t>Hyperense.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-Post Cont. </a:t>
            </a:r>
            <a:r>
              <a:rPr dirty="0" sz="1200">
                <a:latin typeface="Wingdings"/>
                <a:cs typeface="Wingdings"/>
              </a:rPr>
              <a:t></a:t>
            </a:r>
            <a:r>
              <a:rPr dirty="0" sz="1200" spc="-5">
                <a:latin typeface="Times New Roman"/>
                <a:cs typeface="Times New Roman"/>
              </a:rPr>
              <a:t> Hypodense</a:t>
            </a:r>
            <a:endParaRPr sz="1200">
              <a:latin typeface="Times New Roman"/>
              <a:cs typeface="Times New Roman"/>
            </a:endParaRPr>
          </a:p>
          <a:p>
            <a:pPr marL="1397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it not enhancing </a:t>
            </a:r>
            <a:r>
              <a:rPr dirty="0" sz="1200" spc="-5">
                <a:latin typeface="Times New Roman"/>
                <a:cs typeface="Times New Roman"/>
              </a:rPr>
              <a:t>as normal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parenchyma.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3231" y="5723508"/>
            <a:ext cx="2861310" cy="17526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816610">
              <a:lnSpc>
                <a:spcPts val="1345"/>
              </a:lnSpc>
            </a:pPr>
            <a:r>
              <a:rPr dirty="0" sz="1200" b="1">
                <a:solidFill>
                  <a:srgbClr val="FFFFFF"/>
                </a:solidFill>
                <a:latin typeface="Times New Roman"/>
                <a:cs typeface="Times New Roman"/>
              </a:rPr>
              <a:t>**Splenic</a:t>
            </a:r>
            <a:r>
              <a:rPr dirty="0" sz="12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injury**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8068" y="5870828"/>
            <a:ext cx="269113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523240" marR="5080" indent="-51117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MOST COMMON INJURIED ORGAN </a:t>
            </a:r>
            <a:r>
              <a:rPr dirty="0" sz="1200" spc="-15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ABD. BLUNT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TRAUMA.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77366" y="6243192"/>
            <a:ext cx="847725" cy="180340"/>
          </a:xfrm>
          <a:custGeom>
            <a:avLst/>
            <a:gdLst/>
            <a:ahLst/>
            <a:cxnLst/>
            <a:rect l="l" t="t" r="r" b="b"/>
            <a:pathLst>
              <a:path w="847725" h="180339">
                <a:moveTo>
                  <a:pt x="0" y="179832"/>
                </a:moveTo>
                <a:lnTo>
                  <a:pt x="847344" y="179832"/>
                </a:lnTo>
                <a:lnTo>
                  <a:pt x="84734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17295" y="6221348"/>
            <a:ext cx="14192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*Grades (ROLE 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8819" y="6396608"/>
            <a:ext cx="1463675" cy="7340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 spc="20">
                <a:latin typeface="Times New Roman"/>
                <a:cs typeface="Times New Roman"/>
              </a:rPr>
              <a:t>-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r/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matom&lt;1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m  </a:t>
            </a:r>
            <a:r>
              <a:rPr dirty="0" sz="1200" spc="-10">
                <a:latin typeface="Times New Roman"/>
                <a:cs typeface="Times New Roman"/>
              </a:rPr>
              <a:t>II- </a:t>
            </a:r>
            <a:r>
              <a:rPr dirty="0" sz="1200" spc="-5">
                <a:latin typeface="Times New Roman"/>
                <a:cs typeface="Times New Roman"/>
              </a:rPr>
              <a:t>" " "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&lt;3cm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10">
                <a:latin typeface="Times New Roman"/>
                <a:cs typeface="Times New Roman"/>
              </a:rPr>
              <a:t>III- </a:t>
            </a:r>
            <a:r>
              <a:rPr dirty="0" sz="1200" spc="-5">
                <a:latin typeface="Times New Roman"/>
                <a:cs typeface="Times New Roman"/>
              </a:rPr>
              <a:t>" "  " '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&gt;3cm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Iv-Fragment&gt;3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Pices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7295" y="7273289"/>
            <a:ext cx="1464945" cy="734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*Fate:</a:t>
            </a:r>
            <a:endParaRPr sz="1200">
              <a:latin typeface="Times New Roman"/>
              <a:cs typeface="Times New Roman"/>
            </a:endParaRPr>
          </a:p>
          <a:p>
            <a:pPr marL="13970" marR="508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GI:II </a:t>
            </a:r>
            <a:r>
              <a:rPr dirty="0" sz="1200" spc="-5">
                <a:latin typeface="Times New Roman"/>
                <a:cs typeface="Times New Roman"/>
              </a:rPr>
              <a:t>Heal </a:t>
            </a:r>
            <a:r>
              <a:rPr dirty="0" sz="1200">
                <a:latin typeface="Times New Roman"/>
                <a:cs typeface="Times New Roman"/>
              </a:rPr>
              <a:t>in 4 Mon  </a:t>
            </a:r>
            <a:r>
              <a:rPr dirty="0" sz="1200" spc="-5">
                <a:latin typeface="Times New Roman"/>
                <a:cs typeface="Times New Roman"/>
              </a:rPr>
              <a:t>GIII Heal </a:t>
            </a:r>
            <a:r>
              <a:rPr dirty="0" sz="1200">
                <a:latin typeface="Times New Roman"/>
                <a:cs typeface="Times New Roman"/>
              </a:rPr>
              <a:t>in 6 Mon  </a:t>
            </a:r>
            <a:r>
              <a:rPr dirty="0" sz="1200" spc="-10">
                <a:latin typeface="Times New Roman"/>
                <a:cs typeface="Times New Roman"/>
              </a:rPr>
              <a:t>GIV </a:t>
            </a:r>
            <a:r>
              <a:rPr dirty="0" sz="1200" spc="-5">
                <a:latin typeface="Times New Roman"/>
                <a:cs typeface="Times New Roman"/>
              </a:rPr>
              <a:t>Surgical Remove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13231" y="8177529"/>
            <a:ext cx="2861310" cy="175260"/>
          </a:xfrm>
          <a:custGeom>
            <a:avLst/>
            <a:gdLst/>
            <a:ahLst/>
            <a:cxnLst/>
            <a:rect l="l" t="t" r="r" b="b"/>
            <a:pathLst>
              <a:path w="2861310" h="175259">
                <a:moveTo>
                  <a:pt x="0" y="175259"/>
                </a:moveTo>
                <a:lnTo>
                  <a:pt x="2861183" y="175259"/>
                </a:lnTo>
                <a:lnTo>
                  <a:pt x="2861183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18819" y="8149589"/>
            <a:ext cx="1803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NB. </a:t>
            </a:r>
            <a:r>
              <a:rPr dirty="0" sz="1200" spc="-5">
                <a:latin typeface="Times New Roman"/>
                <a:cs typeface="Times New Roman"/>
              </a:rPr>
              <a:t>Subcapsular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Hematoma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8819" y="8324850"/>
            <a:ext cx="22491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act as Tamponade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Spleenic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injury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13231" y="8528050"/>
            <a:ext cx="2861310" cy="175260"/>
          </a:xfrm>
          <a:custGeom>
            <a:avLst/>
            <a:gdLst/>
            <a:ahLst/>
            <a:cxnLst/>
            <a:rect l="l" t="t" r="r" b="b"/>
            <a:pathLst>
              <a:path w="2861310" h="175259">
                <a:moveTo>
                  <a:pt x="0" y="175260"/>
                </a:moveTo>
                <a:lnTo>
                  <a:pt x="2861183" y="175260"/>
                </a:lnTo>
                <a:lnTo>
                  <a:pt x="2861183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567941" y="8503157"/>
            <a:ext cx="11474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Times New Roman"/>
                <a:cs typeface="Times New Roman"/>
              </a:rPr>
              <a:t>*Hepatic</a:t>
            </a:r>
            <a:r>
              <a:rPr dirty="0" sz="1200" spc="-6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Injury*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7295" y="8675369"/>
            <a:ext cx="1879600" cy="1085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ts val="141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5">
                <a:latin typeface="Times New Roman"/>
                <a:cs typeface="Times New Roman"/>
              </a:rPr>
              <a:t>May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-5" b="1">
                <a:latin typeface="Times New Roman"/>
                <a:cs typeface="Times New Roman"/>
              </a:rPr>
              <a:t>Hematoma</a:t>
            </a:r>
            <a:endParaRPr sz="1200">
              <a:latin typeface="Times New Roman"/>
              <a:cs typeface="Times New Roman"/>
            </a:endParaRPr>
          </a:p>
          <a:p>
            <a:pPr marL="52069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SubCapsular or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Parenchymal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-5" b="1">
                <a:latin typeface="Times New Roman"/>
                <a:cs typeface="Times New Roman"/>
              </a:rPr>
              <a:t>Contusion/Lacerate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-5" b="1">
                <a:latin typeface="Times New Roman"/>
                <a:cs typeface="Times New Roman"/>
              </a:rPr>
              <a:t>Vascular </a:t>
            </a:r>
            <a:r>
              <a:rPr dirty="0" sz="1200" spc="-5">
                <a:latin typeface="Times New Roman"/>
                <a:cs typeface="Times New Roman"/>
              </a:rPr>
              <a:t>Damage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b="1">
                <a:latin typeface="Times New Roman"/>
                <a:cs typeface="Times New Roman"/>
              </a:rPr>
              <a:t>Biliary </a:t>
            </a:r>
            <a:r>
              <a:rPr dirty="0" sz="1200" spc="-5">
                <a:latin typeface="Times New Roman"/>
                <a:cs typeface="Times New Roman"/>
              </a:rPr>
              <a:t>Injury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91483" y="1061973"/>
            <a:ext cx="1551940" cy="90931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52069" marR="200660" indent="-40005">
              <a:lnSpc>
                <a:spcPts val="1380"/>
              </a:lnSpc>
              <a:spcBef>
                <a:spcPts val="195"/>
              </a:spcBef>
            </a:pPr>
            <a:r>
              <a:rPr dirty="0" sz="1200" b="1">
                <a:latin typeface="Times New Roman"/>
                <a:cs typeface="Times New Roman"/>
              </a:rPr>
              <a:t>*Grading</a:t>
            </a:r>
            <a:r>
              <a:rPr dirty="0" sz="1200">
                <a:latin typeface="Times New Roman"/>
                <a:cs typeface="Times New Roman"/>
              </a:rPr>
              <a:t>: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Spleen  </a:t>
            </a:r>
            <a:r>
              <a:rPr dirty="0" sz="120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>
                <a:latin typeface="Times New Roman"/>
                <a:cs typeface="Times New Roman"/>
              </a:rPr>
              <a:t>-Mild &lt; </a:t>
            </a:r>
            <a:r>
              <a:rPr dirty="0" sz="1200" spc="-5">
                <a:latin typeface="Times New Roman"/>
                <a:cs typeface="Times New Roman"/>
              </a:rPr>
              <a:t>25%of </a:t>
            </a:r>
            <a:r>
              <a:rPr dirty="0" sz="1200">
                <a:latin typeface="Times New Roman"/>
                <a:cs typeface="Times New Roman"/>
              </a:rPr>
              <a:t>one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Lobe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-Modr 25:50 % " "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"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-sever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&gt;50%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91483" y="2113533"/>
            <a:ext cx="1691005" cy="734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*Fate:</a:t>
            </a:r>
            <a:endParaRPr sz="1200">
              <a:latin typeface="Times New Roman"/>
              <a:cs typeface="Times New Roman"/>
            </a:endParaRPr>
          </a:p>
          <a:p>
            <a:pPr marL="13970" marR="208915">
              <a:lnSpc>
                <a:spcPts val="1380"/>
              </a:lnSpc>
              <a:spcBef>
                <a:spcPts val="65"/>
              </a:spcBef>
              <a:tabLst>
                <a:tab pos="650875" algn="l"/>
              </a:tabLst>
            </a:pPr>
            <a:r>
              <a:rPr dirty="0" sz="1200">
                <a:latin typeface="Times New Roman"/>
                <a:cs typeface="Times New Roman"/>
              </a:rPr>
              <a:t>Mild </a:t>
            </a:r>
            <a:r>
              <a:rPr dirty="0" sz="1200">
                <a:latin typeface="Wingdings"/>
                <a:cs typeface="Wingdings"/>
              </a:rPr>
              <a:t>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heal 3M  Modr. </a:t>
            </a:r>
            <a:r>
              <a:rPr dirty="0" sz="1200">
                <a:latin typeface="Wingdings"/>
                <a:cs typeface="Wingdings"/>
              </a:rPr>
              <a:t></a:t>
            </a:r>
            <a:r>
              <a:rPr dirty="0" sz="1200">
                <a:latin typeface="Times New Roman"/>
                <a:cs typeface="Times New Roman"/>
              </a:rPr>
              <a:t> 80% </a:t>
            </a:r>
            <a:r>
              <a:rPr dirty="0" sz="1200" spc="-5">
                <a:latin typeface="Times New Roman"/>
                <a:cs typeface="Times New Roman"/>
              </a:rPr>
              <a:t>heal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6M</a:t>
            </a:r>
            <a:endParaRPr sz="1200">
              <a:latin typeface="Times New Roman"/>
              <a:cs typeface="Times New Roman"/>
            </a:endParaRPr>
          </a:p>
          <a:p>
            <a:pPr marL="1397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Sever </a:t>
            </a:r>
            <a:r>
              <a:rPr dirty="0" sz="1200">
                <a:latin typeface="Wingdings"/>
                <a:cs typeface="Wingdings"/>
              </a:rPr>
              <a:t></a:t>
            </a:r>
            <a:r>
              <a:rPr dirty="0" sz="1200">
                <a:latin typeface="Times New Roman"/>
                <a:cs typeface="Times New Roman"/>
              </a:rPr>
              <a:t> 20% heal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9:15M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987419" y="3017849"/>
            <a:ext cx="2861310" cy="175895"/>
          </a:xfrm>
          <a:custGeom>
            <a:avLst/>
            <a:gdLst/>
            <a:ahLst/>
            <a:cxnLst/>
            <a:rect l="l" t="t" r="r" b="b"/>
            <a:pathLst>
              <a:path w="2861309" h="175894">
                <a:moveTo>
                  <a:pt x="0" y="175564"/>
                </a:moveTo>
                <a:lnTo>
                  <a:pt x="2861182" y="175564"/>
                </a:lnTo>
                <a:lnTo>
                  <a:pt x="2861182" y="0"/>
                </a:lnTo>
                <a:lnTo>
                  <a:pt x="0" y="0"/>
                </a:lnTo>
                <a:lnTo>
                  <a:pt x="0" y="175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753736" y="2993263"/>
            <a:ext cx="13258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Times New Roman"/>
                <a:cs typeface="Times New Roman"/>
              </a:rPr>
              <a:t>**RENAL</a:t>
            </a:r>
            <a:r>
              <a:rPr dirty="0" sz="1200" spc="-5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Injury**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93007" y="3165475"/>
            <a:ext cx="284416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Severity poorly </a:t>
            </a:r>
            <a:r>
              <a:rPr dirty="0" sz="1200" spc="-5">
                <a:latin typeface="Times New Roman"/>
                <a:cs typeface="Times New Roman"/>
              </a:rPr>
              <a:t>correlate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presence 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extent  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Hematoma.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87419" y="3719194"/>
            <a:ext cx="2861310" cy="175260"/>
          </a:xfrm>
          <a:custGeom>
            <a:avLst/>
            <a:gdLst/>
            <a:ahLst/>
            <a:cxnLst/>
            <a:rect l="l" t="t" r="r" b="b"/>
            <a:pathLst>
              <a:path w="2861309" h="175260">
                <a:moveTo>
                  <a:pt x="0" y="175259"/>
                </a:moveTo>
                <a:lnTo>
                  <a:pt x="2861182" y="175259"/>
                </a:lnTo>
                <a:lnTo>
                  <a:pt x="2861182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993007" y="3691254"/>
            <a:ext cx="15189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C.T. </a:t>
            </a:r>
            <a:r>
              <a:rPr dirty="0" sz="1200" spc="-5">
                <a:latin typeface="Times New Roman"/>
                <a:cs typeface="Times New Roman"/>
              </a:rPr>
              <a:t>Diagnose: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assess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91483" y="3866515"/>
            <a:ext cx="1979295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-Solid </a:t>
            </a:r>
            <a:r>
              <a:rPr dirty="0" sz="1200" spc="-5">
                <a:latin typeface="Times New Roman"/>
                <a:cs typeface="Times New Roman"/>
              </a:rPr>
              <a:t>Pernchymal </a:t>
            </a:r>
            <a:r>
              <a:rPr dirty="0" sz="1200">
                <a:latin typeface="Times New Roman"/>
                <a:cs typeface="Times New Roman"/>
              </a:rPr>
              <a:t>injury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extent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-Extra-vasated </a:t>
            </a:r>
            <a:r>
              <a:rPr dirty="0" sz="1200">
                <a:latin typeface="Times New Roman"/>
                <a:cs typeface="Times New Roman"/>
              </a:rPr>
              <a:t>Urine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-Hematoma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Peri-Renal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-State </a:t>
            </a:r>
            <a:r>
              <a:rPr dirty="0" sz="1200" spc="-5">
                <a:latin typeface="Times New Roman"/>
                <a:cs typeface="Times New Roman"/>
              </a:rPr>
              <a:t>Of Vasc.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Pedicle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-Adjascent </a:t>
            </a:r>
            <a:r>
              <a:rPr dirty="0" sz="1200">
                <a:latin typeface="Times New Roman"/>
                <a:cs typeface="Times New Roman"/>
              </a:rPr>
              <a:t>organ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Injury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91483" y="4921376"/>
            <a:ext cx="2565400" cy="1257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*Grading:</a:t>
            </a:r>
            <a:endParaRPr sz="1200">
              <a:latin typeface="Times New Roman"/>
              <a:cs typeface="Times New Roman"/>
            </a:endParaRPr>
          </a:p>
          <a:p>
            <a:pPr marL="163195" indent="-149225">
              <a:lnSpc>
                <a:spcPts val="1370"/>
              </a:lnSpc>
              <a:buFont typeface="Times New Roman"/>
              <a:buAutoNum type="romanUcPeriod"/>
              <a:tabLst>
                <a:tab pos="163830" algn="l"/>
              </a:tabLst>
            </a:pPr>
            <a:r>
              <a:rPr dirty="0" sz="1200" spc="-5">
                <a:latin typeface="Times New Roman"/>
                <a:cs typeface="Times New Roman"/>
              </a:rPr>
              <a:t>Laceration </a:t>
            </a:r>
            <a:r>
              <a:rPr dirty="0" sz="1200">
                <a:latin typeface="Times New Roman"/>
                <a:cs typeface="Times New Roman"/>
              </a:rPr>
              <a:t>&lt;1cm</a:t>
            </a:r>
            <a:endParaRPr sz="1200">
              <a:latin typeface="Times New Roman"/>
              <a:cs typeface="Times New Roman"/>
            </a:endParaRPr>
          </a:p>
          <a:p>
            <a:pPr marL="184785" indent="-170815">
              <a:lnSpc>
                <a:spcPts val="1380"/>
              </a:lnSpc>
              <a:buFont typeface="Times New Roman"/>
              <a:buAutoNum type="romanUcPeriod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Laceration &gt;1cm</a:t>
            </a:r>
            <a:endParaRPr sz="1200">
              <a:latin typeface="Times New Roman"/>
              <a:cs typeface="Times New Roman"/>
            </a:endParaRPr>
          </a:p>
          <a:p>
            <a:pPr marL="52069" marR="5080" indent="-38100">
              <a:lnSpc>
                <a:spcPts val="1380"/>
              </a:lnSpc>
              <a:spcBef>
                <a:spcPts val="65"/>
              </a:spcBef>
            </a:pPr>
            <a:r>
              <a:rPr dirty="0" sz="1200" spc="-5" b="1">
                <a:latin typeface="Times New Roman"/>
                <a:cs typeface="Times New Roman"/>
              </a:rPr>
              <a:t>III </a:t>
            </a:r>
            <a:r>
              <a:rPr dirty="0" sz="1200" spc="-5">
                <a:latin typeface="Times New Roman"/>
                <a:cs typeface="Times New Roman"/>
              </a:rPr>
              <a:t>Laceration reach </a:t>
            </a:r>
            <a:r>
              <a:rPr dirty="0" sz="1200">
                <a:latin typeface="Times New Roman"/>
                <a:cs typeface="Times New Roman"/>
              </a:rPr>
              <a:t>collecting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or  </a:t>
            </a:r>
            <a:r>
              <a:rPr dirty="0" sz="1200" spc="-5">
                <a:latin typeface="Times New Roman"/>
                <a:cs typeface="Times New Roman"/>
              </a:rPr>
              <a:t>Lacer. </a:t>
            </a:r>
            <a:r>
              <a:rPr dirty="0" sz="1200">
                <a:latin typeface="Times New Roman"/>
                <a:cs typeface="Times New Roman"/>
              </a:rPr>
              <a:t>+ </a:t>
            </a:r>
            <a:r>
              <a:rPr dirty="0" sz="1200" spc="-5">
                <a:latin typeface="Times New Roman"/>
                <a:cs typeface="Times New Roman"/>
              </a:rPr>
              <a:t>Large </a:t>
            </a:r>
            <a:r>
              <a:rPr dirty="0" sz="1200">
                <a:latin typeface="Times New Roman"/>
                <a:cs typeface="Times New Roman"/>
              </a:rPr>
              <a:t>expanding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Hematoma</a:t>
            </a:r>
            <a:endParaRPr sz="1200">
              <a:latin typeface="Times New Roman"/>
              <a:cs typeface="Times New Roman"/>
            </a:endParaRPr>
          </a:p>
          <a:p>
            <a:pPr marL="234315" indent="-220345">
              <a:lnSpc>
                <a:spcPts val="1315"/>
              </a:lnSpc>
              <a:buSzPct val="91666"/>
              <a:buFont typeface="Times New Roman"/>
              <a:buAutoNum type="romanUcPeriod" startAt="4"/>
              <a:tabLst>
                <a:tab pos="234950" algn="l"/>
              </a:tabLst>
            </a:pPr>
            <a:r>
              <a:rPr dirty="0" sz="1200" spc="-5">
                <a:latin typeface="Times New Roman"/>
                <a:cs typeface="Times New Roman"/>
              </a:rPr>
              <a:t>Pedicle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AvuLsion</a:t>
            </a:r>
            <a:endParaRPr sz="1200">
              <a:latin typeface="Times New Roman"/>
              <a:cs typeface="Times New Roman"/>
            </a:endParaRPr>
          </a:p>
          <a:p>
            <a:pPr marL="212090" indent="-198120">
              <a:lnSpc>
                <a:spcPts val="1410"/>
              </a:lnSpc>
              <a:buSzPct val="91666"/>
              <a:buFont typeface="Times New Roman"/>
              <a:buAutoNum type="romanUcPeriod" startAt="4"/>
              <a:tabLst>
                <a:tab pos="212725" algn="l"/>
              </a:tabLst>
            </a:pPr>
            <a:r>
              <a:rPr dirty="0" sz="1200" spc="-5">
                <a:latin typeface="Times New Roman"/>
                <a:cs typeface="Times New Roman"/>
              </a:rPr>
              <a:t>Shuttered </a:t>
            </a:r>
            <a:r>
              <a:rPr dirty="0" sz="1200">
                <a:latin typeface="Times New Roman"/>
                <a:cs typeface="Times New Roman"/>
              </a:rPr>
              <a:t>kidney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91483" y="6320408"/>
            <a:ext cx="281305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3970" marR="5080" indent="-1905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*</a:t>
            </a:r>
            <a:r>
              <a:rPr dirty="0" sz="1200" b="1" i="1">
                <a:latin typeface="Times New Roman"/>
                <a:cs typeface="Times New Roman"/>
              </a:rPr>
              <a:t>Collecting </a:t>
            </a:r>
            <a:r>
              <a:rPr dirty="0" sz="1200" spc="-5" b="1" i="1">
                <a:latin typeface="Times New Roman"/>
                <a:cs typeface="Times New Roman"/>
              </a:rPr>
              <a:t>system injury</a:t>
            </a:r>
            <a:r>
              <a:rPr dirty="0" sz="1200" spc="-5">
                <a:latin typeface="Wingdings"/>
                <a:cs typeface="Wingdings"/>
              </a:rPr>
              <a:t></a:t>
            </a:r>
            <a:r>
              <a:rPr dirty="0" sz="1200" spc="-5">
                <a:latin typeface="Times New Roman"/>
                <a:cs typeface="Times New Roman"/>
              </a:rPr>
              <a:t> Contrast Leak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delayed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Films.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91483" y="6846188"/>
            <a:ext cx="27717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*Pedicle Avulsion </a:t>
            </a:r>
            <a:r>
              <a:rPr dirty="0" sz="1200">
                <a:latin typeface="Wingdings"/>
                <a:cs typeface="Wingdings"/>
              </a:rPr>
              <a:t>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u="sng" sz="12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Non </a:t>
            </a:r>
            <a:r>
              <a:rPr dirty="0" u="sng" sz="120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enhancing</a:t>
            </a:r>
            <a:r>
              <a:rPr dirty="0" u="sng" sz="1200" spc="-5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Kidney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91483" y="7197089"/>
            <a:ext cx="2341245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*GIII 95% occur e </a:t>
            </a:r>
            <a:r>
              <a:rPr dirty="0" sz="1200" spc="-5">
                <a:latin typeface="Times New Roman"/>
                <a:cs typeface="Times New Roman"/>
              </a:rPr>
              <a:t>Biobsy,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Avoid: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-Use </a:t>
            </a:r>
            <a:r>
              <a:rPr dirty="0" sz="1200" spc="-5">
                <a:latin typeface="Times New Roman"/>
                <a:cs typeface="Times New Roman"/>
              </a:rPr>
              <a:t>Thinnest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Needle.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-Avoid:</a:t>
            </a:r>
            <a:endParaRPr sz="1200">
              <a:latin typeface="Times New Roman"/>
              <a:cs typeface="Times New Roman"/>
            </a:endParaRPr>
          </a:p>
          <a:p>
            <a:pPr marL="90170" marR="26289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Upper </a:t>
            </a:r>
            <a:r>
              <a:rPr dirty="0" sz="1200">
                <a:latin typeface="Times New Roman"/>
                <a:cs typeface="Times New Roman"/>
              </a:rPr>
              <a:t>Pole </a:t>
            </a:r>
            <a:r>
              <a:rPr dirty="0" sz="1200" spc="-5">
                <a:latin typeface="Wingdings"/>
                <a:cs typeface="Wingdings"/>
              </a:rPr>
              <a:t></a:t>
            </a:r>
            <a:r>
              <a:rPr dirty="0" sz="1200" spc="-5">
                <a:latin typeface="Times New Roman"/>
                <a:cs typeface="Times New Roman"/>
              </a:rPr>
              <a:t>avoid Lung </a:t>
            </a:r>
            <a:r>
              <a:rPr dirty="0" sz="1200">
                <a:latin typeface="Times New Roman"/>
                <a:cs typeface="Times New Roman"/>
              </a:rPr>
              <a:t>injury  </a:t>
            </a:r>
            <a:r>
              <a:rPr dirty="0" sz="1200" spc="-5">
                <a:latin typeface="Times New Roman"/>
                <a:cs typeface="Times New Roman"/>
              </a:rPr>
              <a:t>Pedicle </a:t>
            </a:r>
            <a:r>
              <a:rPr dirty="0" sz="1200" spc="-5">
                <a:latin typeface="Wingdings"/>
                <a:cs typeface="Wingdings"/>
              </a:rPr>
              <a:t></a:t>
            </a:r>
            <a:r>
              <a:rPr dirty="0" sz="1200" spc="-5">
                <a:latin typeface="Times New Roman"/>
                <a:cs typeface="Times New Roman"/>
              </a:rPr>
              <a:t>avoid Blood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Vessel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91483" y="8248650"/>
            <a:ext cx="258445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3970" marR="5080" indent="-1905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b="1">
                <a:latin typeface="Times New Roman"/>
                <a:cs typeface="Times New Roman"/>
              </a:rPr>
              <a:t>Rupture </a:t>
            </a:r>
            <a:r>
              <a:rPr dirty="0" sz="1200" spc="-5" b="1">
                <a:latin typeface="Times New Roman"/>
                <a:cs typeface="Times New Roman"/>
              </a:rPr>
              <a:t>Bladder </a:t>
            </a:r>
            <a:r>
              <a:rPr dirty="0" sz="1200">
                <a:latin typeface="Wingdings"/>
                <a:cs typeface="Wingdings"/>
              </a:rPr>
              <a:t>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Fill </a:t>
            </a:r>
            <a:r>
              <a:rPr dirty="0" sz="1200">
                <a:latin typeface="Times New Roman"/>
                <a:cs typeface="Times New Roman"/>
              </a:rPr>
              <a:t>Abd. e </a:t>
            </a:r>
            <a:r>
              <a:rPr dirty="0" sz="1200" spc="-5">
                <a:latin typeface="Times New Roman"/>
                <a:cs typeface="Times New Roman"/>
              </a:rPr>
              <a:t>conrast  rapidly.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780154" y="914399"/>
            <a:ext cx="0" cy="8841105"/>
          </a:xfrm>
          <a:custGeom>
            <a:avLst/>
            <a:gdLst/>
            <a:ahLst/>
            <a:cxnLst/>
            <a:rect l="l" t="t" r="r" b="b"/>
            <a:pathLst>
              <a:path w="0" h="8841105">
                <a:moveTo>
                  <a:pt x="0" y="0"/>
                </a:moveTo>
                <a:lnTo>
                  <a:pt x="0" y="88407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344" y="430783"/>
            <a:ext cx="30867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mbria"/>
                <a:cs typeface="Cambria"/>
              </a:rPr>
              <a:t>SUMMARY OF ABDOMINAL TRAUMA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IMAGING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4755" y="678941"/>
            <a:ext cx="6135370" cy="0"/>
          </a:xfrm>
          <a:custGeom>
            <a:avLst/>
            <a:gdLst/>
            <a:ahLst/>
            <a:cxnLst/>
            <a:rect l="l" t="t" r="r" b="b"/>
            <a:pathLst>
              <a:path w="6135370" h="0">
                <a:moveTo>
                  <a:pt x="0" y="0"/>
                </a:moveTo>
                <a:lnTo>
                  <a:pt x="6135370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4755" y="646175"/>
            <a:ext cx="6135370" cy="0"/>
          </a:xfrm>
          <a:custGeom>
            <a:avLst/>
            <a:gdLst/>
            <a:ahLst/>
            <a:cxnLst/>
            <a:rect l="l" t="t" r="r" b="b"/>
            <a:pathLst>
              <a:path w="6135370" h="0">
                <a:moveTo>
                  <a:pt x="0" y="0"/>
                </a:moveTo>
                <a:lnTo>
                  <a:pt x="6135370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13231" y="914348"/>
            <a:ext cx="2861310" cy="1758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650875">
              <a:lnSpc>
                <a:spcPts val="1345"/>
              </a:lnSpc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*PANCREATIC Injur*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7295" y="1061973"/>
            <a:ext cx="2298700" cy="1292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-Rare To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Injured.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-Mostly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Pediatric</a:t>
            </a:r>
            <a:endParaRPr sz="1200">
              <a:latin typeface="Times New Roman"/>
              <a:cs typeface="Times New Roman"/>
            </a:endParaRPr>
          </a:p>
          <a:p>
            <a:pPr marL="13970">
              <a:lnSpc>
                <a:spcPts val="1410"/>
              </a:lnSpc>
            </a:pPr>
            <a:r>
              <a:rPr dirty="0" sz="1200" spc="-10">
                <a:latin typeface="Times New Roman"/>
                <a:cs typeface="Times New Roman"/>
              </a:rPr>
              <a:t>-It </a:t>
            </a:r>
            <a:r>
              <a:rPr dirty="0" sz="1200" spc="5">
                <a:latin typeface="Times New Roman"/>
                <a:cs typeface="Times New Roman"/>
              </a:rPr>
              <a:t>May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Cause:</a:t>
            </a:r>
            <a:endParaRPr sz="1200">
              <a:latin typeface="Times New Roman"/>
              <a:cs typeface="Times New Roman"/>
            </a:endParaRPr>
          </a:p>
          <a:p>
            <a:pPr marL="13970" indent="3048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1805" algn="l"/>
              </a:tabLst>
            </a:pPr>
            <a:r>
              <a:rPr dirty="0" sz="1200" spc="-5">
                <a:latin typeface="Times New Roman"/>
                <a:cs typeface="Times New Roman"/>
              </a:rPr>
              <a:t>Acute Pancreatitis</a:t>
            </a:r>
            <a:endParaRPr sz="1200">
              <a:latin typeface="Times New Roman"/>
              <a:cs typeface="Times New Roman"/>
            </a:endParaRPr>
          </a:p>
          <a:p>
            <a:pPr marL="13970" indent="3048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1805" algn="l"/>
              </a:tabLst>
            </a:pPr>
            <a:r>
              <a:rPr dirty="0" sz="1200" spc="-5">
                <a:latin typeface="Times New Roman"/>
                <a:cs typeface="Times New Roman"/>
              </a:rPr>
              <a:t>Psudo Panc, Cyst</a:t>
            </a:r>
            <a:endParaRPr sz="1200">
              <a:latin typeface="Times New Roman"/>
              <a:cs typeface="Times New Roman"/>
            </a:endParaRPr>
          </a:p>
          <a:p>
            <a:pPr marL="13970" marR="5080" indent="304800">
              <a:lnSpc>
                <a:spcPts val="1370"/>
              </a:lnSpc>
              <a:spcBef>
                <a:spcPts val="125"/>
              </a:spcBef>
              <a:buFont typeface="Symbol"/>
              <a:buChar char=""/>
              <a:tabLst>
                <a:tab pos="471805" algn="l"/>
              </a:tabLst>
            </a:pPr>
            <a:r>
              <a:rPr dirty="0" sz="1200" spc="-5">
                <a:latin typeface="Times New Roman"/>
                <a:cs typeface="Times New Roman"/>
              </a:rPr>
              <a:t>Lacer </a:t>
            </a:r>
            <a:r>
              <a:rPr dirty="0" sz="1200" spc="-5">
                <a:latin typeface="Wingdings"/>
                <a:cs typeface="Wingdings"/>
              </a:rPr>
              <a:t></a:t>
            </a:r>
            <a:r>
              <a:rPr dirty="0" sz="1200" spc="-5">
                <a:latin typeface="Times New Roman"/>
                <a:cs typeface="Times New Roman"/>
              </a:rPr>
              <a:t>Black Lines  (Fractures Of </a:t>
            </a:r>
            <a:r>
              <a:rPr dirty="0" sz="1200">
                <a:latin typeface="Times New Roman"/>
                <a:cs typeface="Times New Roman"/>
              </a:rPr>
              <a:t>Pancreas) \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Hematoma.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3231" y="2523997"/>
            <a:ext cx="2861310" cy="17526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833755">
              <a:lnSpc>
                <a:spcPts val="1345"/>
              </a:lnSpc>
            </a:pPr>
            <a:r>
              <a:rPr dirty="0" sz="1200" b="1">
                <a:solidFill>
                  <a:srgbClr val="FFFFFF"/>
                </a:solidFill>
                <a:latin typeface="Times New Roman"/>
                <a:cs typeface="Times New Roman"/>
              </a:rPr>
              <a:t>*BOWEL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 Injury*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6863" y="2693161"/>
            <a:ext cx="573405" cy="180340"/>
          </a:xfrm>
          <a:custGeom>
            <a:avLst/>
            <a:gdLst/>
            <a:ahLst/>
            <a:cxnLst/>
            <a:rect l="l" t="t" r="r" b="b"/>
            <a:pathLst>
              <a:path w="573405" h="180339">
                <a:moveTo>
                  <a:pt x="0" y="179831"/>
                </a:moveTo>
                <a:lnTo>
                  <a:pt x="573328" y="179831"/>
                </a:lnTo>
                <a:lnTo>
                  <a:pt x="573328" y="0"/>
                </a:lnTo>
                <a:lnTo>
                  <a:pt x="0" y="0"/>
                </a:lnTo>
                <a:lnTo>
                  <a:pt x="0" y="17983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74191" y="2693161"/>
            <a:ext cx="0" cy="180340"/>
          </a:xfrm>
          <a:custGeom>
            <a:avLst/>
            <a:gdLst/>
            <a:ahLst/>
            <a:cxnLst/>
            <a:rect l="l" t="t" r="r" b="b"/>
            <a:pathLst>
              <a:path w="0" h="180339">
                <a:moveTo>
                  <a:pt x="0" y="0"/>
                </a:moveTo>
                <a:lnTo>
                  <a:pt x="0" y="179831"/>
                </a:lnTo>
              </a:path>
            </a:pathLst>
          </a:custGeom>
          <a:ln w="85344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17295" y="2671317"/>
            <a:ext cx="1430655" cy="1260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=CT</a:t>
            </a:r>
            <a:r>
              <a:rPr dirty="0" sz="1200" spc="-5">
                <a:latin typeface="Times New Roman"/>
                <a:cs typeface="Times New Roman"/>
              </a:rPr>
              <a:t> Signs:</a:t>
            </a:r>
            <a:endParaRPr sz="1200">
              <a:latin typeface="Times New Roman"/>
              <a:cs typeface="Times New Roman"/>
            </a:endParaRPr>
          </a:p>
          <a:p>
            <a:pPr marL="102235" indent="-89535">
              <a:lnSpc>
                <a:spcPts val="1380"/>
              </a:lnSpc>
              <a:buChar char="-"/>
              <a:tabLst>
                <a:tab pos="102870" algn="l"/>
              </a:tabLst>
            </a:pPr>
            <a:r>
              <a:rPr dirty="0" sz="1200" spc="-5">
                <a:latin typeface="Times New Roman"/>
                <a:cs typeface="Times New Roman"/>
              </a:rPr>
              <a:t>PnemoPeritonium</a:t>
            </a:r>
            <a:endParaRPr sz="1200">
              <a:latin typeface="Times New Roman"/>
              <a:cs typeface="Times New Roman"/>
            </a:endParaRPr>
          </a:p>
          <a:p>
            <a:pPr marL="102235" indent="-89535">
              <a:lnSpc>
                <a:spcPts val="1380"/>
              </a:lnSpc>
              <a:buChar char="-"/>
              <a:tabLst>
                <a:tab pos="102870" algn="l"/>
              </a:tabLst>
            </a:pPr>
            <a:r>
              <a:rPr dirty="0" sz="1200" spc="-5">
                <a:latin typeface="Times New Roman"/>
                <a:cs typeface="Times New Roman"/>
              </a:rPr>
              <a:t>Collection</a:t>
            </a:r>
            <a:endParaRPr sz="1200">
              <a:latin typeface="Times New Roman"/>
              <a:cs typeface="Times New Roman"/>
            </a:endParaRPr>
          </a:p>
          <a:p>
            <a:pPr marL="102235" indent="-89535">
              <a:lnSpc>
                <a:spcPts val="1380"/>
              </a:lnSpc>
              <a:buChar char="-"/>
              <a:tabLst>
                <a:tab pos="102870" algn="l"/>
              </a:tabLst>
            </a:pPr>
            <a:r>
              <a:rPr dirty="0" sz="1200">
                <a:latin typeface="Times New Roman"/>
                <a:cs typeface="Times New Roman"/>
              </a:rPr>
              <a:t>Cont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Extravasation</a:t>
            </a:r>
            <a:endParaRPr sz="1200">
              <a:latin typeface="Times New Roman"/>
              <a:cs typeface="Times New Roman"/>
            </a:endParaRPr>
          </a:p>
          <a:p>
            <a:pPr marL="102235" indent="-89535">
              <a:lnSpc>
                <a:spcPts val="1380"/>
              </a:lnSpc>
              <a:buChar char="-"/>
              <a:tabLst>
                <a:tab pos="102870" algn="l"/>
              </a:tabLst>
            </a:pPr>
            <a:r>
              <a:rPr dirty="0" sz="1200" spc="-5">
                <a:latin typeface="Times New Roman"/>
                <a:cs typeface="Times New Roman"/>
              </a:rPr>
              <a:t>wall thicken&gt;4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mm</a:t>
            </a:r>
            <a:endParaRPr sz="1200">
              <a:latin typeface="Times New Roman"/>
              <a:cs typeface="Times New Roman"/>
            </a:endParaRPr>
          </a:p>
          <a:p>
            <a:pPr marL="102235" indent="-89535">
              <a:lnSpc>
                <a:spcPts val="1380"/>
              </a:lnSpc>
              <a:buChar char="-"/>
              <a:tabLst>
                <a:tab pos="102870" algn="l"/>
              </a:tabLst>
            </a:pPr>
            <a:r>
              <a:rPr dirty="0" sz="1200" spc="-5">
                <a:latin typeface="Times New Roman"/>
                <a:cs typeface="Times New Roman"/>
              </a:rPr>
              <a:t>Bowel wall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enhance</a:t>
            </a:r>
            <a:endParaRPr sz="1200">
              <a:latin typeface="Times New Roman"/>
              <a:cs typeface="Times New Roman"/>
            </a:endParaRPr>
          </a:p>
          <a:p>
            <a:pPr marL="102235" indent="-89535">
              <a:lnSpc>
                <a:spcPts val="1410"/>
              </a:lnSpc>
              <a:buChar char="-"/>
              <a:tabLst>
                <a:tab pos="102870" algn="l"/>
              </a:tabLst>
            </a:pPr>
            <a:r>
              <a:rPr dirty="0" sz="1200" spc="-5">
                <a:latin typeface="Times New Roman"/>
                <a:cs typeface="Times New Roman"/>
              </a:rPr>
              <a:t>Mesentric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Hematoma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13231" y="4118482"/>
            <a:ext cx="2861310" cy="0"/>
          </a:xfrm>
          <a:custGeom>
            <a:avLst/>
            <a:gdLst/>
            <a:ahLst/>
            <a:cxnLst/>
            <a:rect l="l" t="t" r="r" b="b"/>
            <a:pathLst>
              <a:path w="2861310" h="0">
                <a:moveTo>
                  <a:pt x="0" y="0"/>
                </a:moveTo>
                <a:lnTo>
                  <a:pt x="286118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5325" y="4248149"/>
            <a:ext cx="6657975" cy="6153150"/>
          </a:xfrm>
          <a:custGeom>
            <a:avLst/>
            <a:gdLst/>
            <a:ahLst/>
            <a:cxnLst/>
            <a:rect l="l" t="t" r="r" b="b"/>
            <a:pathLst>
              <a:path w="6657975" h="6153150">
                <a:moveTo>
                  <a:pt x="0" y="6153150"/>
                </a:moveTo>
                <a:lnTo>
                  <a:pt x="6657975" y="6153150"/>
                </a:lnTo>
                <a:lnTo>
                  <a:pt x="6657975" y="0"/>
                </a:lnTo>
                <a:lnTo>
                  <a:pt x="0" y="0"/>
                </a:lnTo>
                <a:lnTo>
                  <a:pt x="0" y="61531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Pharaonic</dc:creator>
  <dc:title>SUMMARY OF ABDOMINAL TRAUMA IMAGING</dc:title>
  <dcterms:created xsi:type="dcterms:W3CDTF">2018-08-08T14:51:58Z</dcterms:created>
  <dcterms:modified xsi:type="dcterms:W3CDTF">2018-08-08T14:51:58Z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2017-04-17T00:00:00Z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2018-08-08T00:00:00Z</vt:filetime>
  </property>
</Properties>
</file>