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6" r:id="rId2"/>
    <p:sldId id="307" r:id="rId3"/>
    <p:sldId id="308" r:id="rId4"/>
    <p:sldId id="309" r:id="rId5"/>
    <p:sldId id="310" r:id="rId6"/>
    <p:sldId id="258" r:id="rId7"/>
    <p:sldId id="260" r:id="rId8"/>
    <p:sldId id="311" r:id="rId9"/>
    <p:sldId id="312" r:id="rId10"/>
    <p:sldId id="313" r:id="rId11"/>
    <p:sldId id="314" r:id="rId12"/>
    <p:sldId id="317" r:id="rId13"/>
    <p:sldId id="304" r:id="rId14"/>
    <p:sldId id="263" r:id="rId15"/>
    <p:sldId id="318" r:id="rId16"/>
    <p:sldId id="303" r:id="rId17"/>
    <p:sldId id="319" r:id="rId18"/>
    <p:sldId id="320" r:id="rId19"/>
    <p:sldId id="300" r:id="rId20"/>
    <p:sldId id="321" r:id="rId21"/>
    <p:sldId id="266" r:id="rId22"/>
    <p:sldId id="326" r:id="rId23"/>
    <p:sldId id="322" r:id="rId24"/>
    <p:sldId id="323" r:id="rId25"/>
    <p:sldId id="267" r:id="rId26"/>
    <p:sldId id="268" r:id="rId27"/>
    <p:sldId id="327" r:id="rId28"/>
    <p:sldId id="328" r:id="rId29"/>
    <p:sldId id="275" r:id="rId30"/>
    <p:sldId id="331" r:id="rId31"/>
    <p:sldId id="330"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2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88612F5-4186-408F-B60E-7BA846E41774}" type="datetimeFigureOut">
              <a:rPr lang="en-IN" smtClean="0"/>
              <a:t>16-04-2017</a:t>
            </a:fld>
            <a:endParaRPr lang="en-IN" dirty="0"/>
          </a:p>
        </p:txBody>
      </p:sp>
      <p:sp>
        <p:nvSpPr>
          <p:cNvPr id="19" name="Footer Placeholder 18"/>
          <p:cNvSpPr>
            <a:spLocks noGrp="1"/>
          </p:cNvSpPr>
          <p:nvPr>
            <p:ph type="ftr" sz="quarter" idx="11"/>
          </p:nvPr>
        </p:nvSpPr>
        <p:spPr/>
        <p:txBody>
          <a:bodyPr/>
          <a:lstStyle/>
          <a:p>
            <a:endParaRPr lang="en-IN" dirty="0"/>
          </a:p>
        </p:txBody>
      </p:sp>
      <p:sp>
        <p:nvSpPr>
          <p:cNvPr id="27" name="Slide Number Placeholder 26"/>
          <p:cNvSpPr>
            <a:spLocks noGrp="1"/>
          </p:cNvSpPr>
          <p:nvPr>
            <p:ph type="sldNum" sz="quarter" idx="12"/>
          </p:nvPr>
        </p:nvSpPr>
        <p:spPr/>
        <p:txBody>
          <a:bodyPr/>
          <a:lstStyle/>
          <a:p>
            <a:fld id="{D294538E-3E3D-4838-ACE4-97F9B38FEA84}" type="slidenum">
              <a:rPr lang="en-IN" smtClean="0"/>
              <a:t>‹#›</a:t>
            </a:fld>
            <a:endParaRPr lang="en-IN"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8612F5-4186-408F-B60E-7BA846E41774}" type="datetimeFigureOut">
              <a:rPr lang="en-IN" smtClean="0"/>
              <a:t>16-04-2017</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D294538E-3E3D-4838-ACE4-97F9B38FEA84}" type="slidenum">
              <a:rPr lang="en-IN" smtClean="0"/>
              <a:t>‹#›</a:t>
            </a:fld>
            <a:endParaRPr lang="en-I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8612F5-4186-408F-B60E-7BA846E41774}" type="datetimeFigureOut">
              <a:rPr lang="en-IN" smtClean="0"/>
              <a:t>16-04-2017</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D294538E-3E3D-4838-ACE4-97F9B38FEA84}" type="slidenum">
              <a:rPr lang="en-IN" smtClean="0"/>
              <a:t>‹#›</a:t>
            </a:fld>
            <a:endParaRPr lang="en-I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8612F5-4186-408F-B60E-7BA846E41774}" type="datetimeFigureOut">
              <a:rPr lang="en-IN" smtClean="0"/>
              <a:t>16-04-2017</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D294538E-3E3D-4838-ACE4-97F9B38FEA84}" type="slidenum">
              <a:rPr lang="en-IN" smtClean="0"/>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88612F5-4186-408F-B60E-7BA846E41774}" type="datetimeFigureOut">
              <a:rPr lang="en-IN" smtClean="0"/>
              <a:t>16-04-2017</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D294538E-3E3D-4838-ACE4-97F9B38FEA84}" type="slidenum">
              <a:rPr lang="en-IN" smtClean="0"/>
              <a:t>‹#›</a:t>
            </a:fld>
            <a:endParaRPr lang="en-IN"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88612F5-4186-408F-B60E-7BA846E41774}" type="datetimeFigureOut">
              <a:rPr lang="en-IN" smtClean="0"/>
              <a:t>16-04-2017</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D294538E-3E3D-4838-ACE4-97F9B38FEA84}" type="slidenum">
              <a:rPr lang="en-IN" smtClean="0"/>
              <a:t>‹#›</a:t>
            </a:fld>
            <a:endParaRPr lang="en-I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88612F5-4186-408F-B60E-7BA846E41774}" type="datetimeFigureOut">
              <a:rPr lang="en-IN" smtClean="0"/>
              <a:t>16-04-2017</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D294538E-3E3D-4838-ACE4-97F9B38FEA84}" type="slidenum">
              <a:rPr lang="en-IN" smtClean="0"/>
              <a:t>‹#›</a:t>
            </a:fld>
            <a:endParaRPr lang="en-I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88612F5-4186-408F-B60E-7BA846E41774}" type="datetimeFigureOut">
              <a:rPr lang="en-IN" smtClean="0"/>
              <a:t>16-04-2017</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D294538E-3E3D-4838-ACE4-97F9B38FEA84}" type="slidenum">
              <a:rPr lang="en-IN" smtClean="0"/>
              <a:t>‹#›</a:t>
            </a:fld>
            <a:endParaRPr lang="en-I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8612F5-4186-408F-B60E-7BA846E41774}" type="datetimeFigureOut">
              <a:rPr lang="en-IN" smtClean="0"/>
              <a:t>16-04-2017</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D294538E-3E3D-4838-ACE4-97F9B38FEA84}" type="slidenum">
              <a:rPr lang="en-IN" smtClean="0"/>
              <a:t>‹#›</a:t>
            </a:fld>
            <a:endParaRPr lang="en-I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88612F5-4186-408F-B60E-7BA846E41774}" type="datetimeFigureOut">
              <a:rPr lang="en-IN" smtClean="0"/>
              <a:t>16-04-2017</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D294538E-3E3D-4838-ACE4-97F9B38FEA84}" type="slidenum">
              <a:rPr lang="en-IN" smtClean="0"/>
              <a:t>‹#›</a:t>
            </a:fld>
            <a:endParaRPr lang="en-I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88612F5-4186-408F-B60E-7BA846E41774}" type="datetimeFigureOut">
              <a:rPr lang="en-IN" smtClean="0"/>
              <a:t>16-04-2017</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a:xfrm>
            <a:off x="8077200" y="6356350"/>
            <a:ext cx="609600" cy="365125"/>
          </a:xfrm>
        </p:spPr>
        <p:txBody>
          <a:bodyPr/>
          <a:lstStyle/>
          <a:p>
            <a:fld id="{D294538E-3E3D-4838-ACE4-97F9B38FEA84}" type="slidenum">
              <a:rPr lang="en-IN" smtClean="0"/>
              <a:t>‹#›</a:t>
            </a:fld>
            <a:endParaRPr lang="en-IN"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88612F5-4186-408F-B60E-7BA846E41774}" type="datetimeFigureOut">
              <a:rPr lang="en-IN" smtClean="0"/>
              <a:t>16-04-2017</a:t>
            </a:fld>
            <a:endParaRPr lang="en-IN"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294538E-3E3D-4838-ACE4-97F9B38FEA84}" type="slidenum">
              <a:rPr lang="en-IN" smtClean="0"/>
              <a:t>‹#›</a:t>
            </a:fld>
            <a:endParaRPr lang="en-IN"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96752"/>
            <a:ext cx="9144000" cy="1368152"/>
          </a:xfrm>
        </p:spPr>
        <p:txBody>
          <a:bodyPr>
            <a:normAutofit/>
          </a:bodyPr>
          <a:lstStyle/>
          <a:p>
            <a:r>
              <a:rPr lang="en-US" sz="3200" dirty="0" smtClean="0"/>
              <a:t>RADIATION HAZARDS AND PROTECTION-2 TLD BADGE</a:t>
            </a:r>
            <a:endParaRPr lang="en-IN" sz="3200" dirty="0"/>
          </a:p>
        </p:txBody>
      </p:sp>
      <p:sp>
        <p:nvSpPr>
          <p:cNvPr id="3" name="Subtitle 2"/>
          <p:cNvSpPr>
            <a:spLocks noGrp="1"/>
          </p:cNvSpPr>
          <p:nvPr>
            <p:ph type="subTitle" idx="1"/>
          </p:nvPr>
        </p:nvSpPr>
        <p:spPr>
          <a:xfrm>
            <a:off x="539552" y="3933056"/>
            <a:ext cx="7854696" cy="1752600"/>
          </a:xfrm>
        </p:spPr>
        <p:txBody>
          <a:bodyPr>
            <a:normAutofit fontScale="92500" lnSpcReduction="10000"/>
          </a:bodyPr>
          <a:lstStyle/>
          <a:p>
            <a:r>
              <a:rPr lang="en-US" dirty="0" smtClean="0"/>
              <a:t>DR ANURAG BIJPURIYA</a:t>
            </a:r>
          </a:p>
          <a:p>
            <a:r>
              <a:rPr lang="en-US" dirty="0" smtClean="0"/>
              <a:t>JUNIOR RESIDENT</a:t>
            </a:r>
          </a:p>
          <a:p>
            <a:r>
              <a:rPr lang="en-US" dirty="0" smtClean="0"/>
              <a:t>DEPT OF RADIODIAGNOSIS</a:t>
            </a:r>
          </a:p>
          <a:p>
            <a:r>
              <a:rPr lang="en-US" dirty="0" smtClean="0"/>
              <a:t>BJMC &amp; SGH PUNE.</a:t>
            </a:r>
            <a:endParaRPr lang="en-IN" dirty="0" smtClean="0"/>
          </a:p>
          <a:p>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TLD badge</a:t>
            </a:r>
            <a:endParaRPr lang="en-IN" dirty="0"/>
          </a:p>
        </p:txBody>
      </p:sp>
      <p:sp>
        <p:nvSpPr>
          <p:cNvPr id="3" name="Content Placeholder 2"/>
          <p:cNvSpPr>
            <a:spLocks noGrp="1"/>
          </p:cNvSpPr>
          <p:nvPr>
            <p:ph idx="1"/>
          </p:nvPr>
        </p:nvSpPr>
        <p:spPr/>
        <p:txBody>
          <a:bodyPr>
            <a:normAutofit fontScale="92500"/>
          </a:bodyPr>
          <a:lstStyle/>
          <a:p>
            <a:r>
              <a:rPr lang="en-US" dirty="0" smtClean="0"/>
              <a:t>Thermo luminescent is the property of certain material to emit light when they are stimulated by heat.</a:t>
            </a:r>
          </a:p>
          <a:p>
            <a:r>
              <a:rPr lang="en-US" dirty="0" smtClean="0"/>
              <a:t>Material such as lithium fluoride (</a:t>
            </a:r>
            <a:r>
              <a:rPr lang="en-US" dirty="0" err="1" smtClean="0"/>
              <a:t>LiF</a:t>
            </a:r>
            <a:r>
              <a:rPr lang="en-US" dirty="0" smtClean="0"/>
              <a:t>), Lithium Borate, Calcium Fluoride, and Calcium Sulfate have been used to make TLDs.</a:t>
            </a:r>
          </a:p>
          <a:p>
            <a:r>
              <a:rPr lang="en-US" dirty="0" smtClean="0"/>
              <a:t>When an Lithium Fluoride crystal is exposed to radiation, a few electrons become trapped in higher energy levels. For these electrons to return to their normal energy levels the </a:t>
            </a:r>
            <a:r>
              <a:rPr lang="en-US" dirty="0" err="1" smtClean="0"/>
              <a:t>LiF</a:t>
            </a:r>
            <a:r>
              <a:rPr lang="en-US" dirty="0" smtClean="0"/>
              <a:t> crystal must be heated.  </a:t>
            </a:r>
          </a:p>
          <a:p>
            <a:r>
              <a:rPr lang="en-US" dirty="0" smtClean="0"/>
              <a:t>As the electron return to their stable state, light is emitted because of the energy difference between two orbital levels.</a:t>
            </a: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908720"/>
            <a:ext cx="8229600" cy="5217443"/>
          </a:xfrm>
        </p:spPr>
        <p:txBody>
          <a:bodyPr>
            <a:normAutofit lnSpcReduction="10000"/>
          </a:bodyPr>
          <a:lstStyle/>
          <a:p>
            <a:r>
              <a:rPr lang="en-US" dirty="0" smtClean="0"/>
              <a:t>The amount of light emitted is measured by a photomultiplier tube and it is proportional to the radiation dose.</a:t>
            </a:r>
          </a:p>
          <a:p>
            <a:r>
              <a:rPr lang="en-US" dirty="0" smtClean="0"/>
              <a:t>The measurement of radiation from TLD is a two step procedure. </a:t>
            </a:r>
          </a:p>
          <a:p>
            <a:r>
              <a:rPr lang="en-US" b="1" dirty="0" smtClean="0"/>
              <a:t>In step 1 </a:t>
            </a:r>
            <a:r>
              <a:rPr lang="en-US" dirty="0" smtClean="0"/>
              <a:t>TLD is exposed to radiation.</a:t>
            </a:r>
          </a:p>
          <a:p>
            <a:r>
              <a:rPr lang="en-US" b="1" dirty="0" smtClean="0"/>
              <a:t>In step 2 </a:t>
            </a:r>
            <a:r>
              <a:rPr lang="en-US" dirty="0" smtClean="0"/>
              <a:t>The </a:t>
            </a:r>
            <a:r>
              <a:rPr lang="en-US" dirty="0" err="1" smtClean="0"/>
              <a:t>LiF</a:t>
            </a:r>
            <a:r>
              <a:rPr lang="en-US" dirty="0" smtClean="0"/>
              <a:t> crystal is placed in a TLD analyzer, where it is exposed to heat, as the crystal is exposed to increasing temperature , light is emitted, when the intensity of light is plotted as a function of the temperature, a glow curve results, glow curve can be used to find out how much radiation is received by the crystal.</a:t>
            </a:r>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pic>
        <p:nvPicPr>
          <p:cNvPr id="12290" name="Picture 2" descr="C:\Users\SONY\Desktop\Download\images (14).jpg"/>
          <p:cNvPicPr>
            <a:picLocks noChangeAspect="1" noChangeArrowheads="1"/>
          </p:cNvPicPr>
          <p:nvPr/>
        </p:nvPicPr>
        <p:blipFill>
          <a:blip r:embed="rId2" cstate="print"/>
          <a:srcRect/>
          <a:stretch>
            <a:fillRect/>
          </a:stretch>
        </p:blipFill>
        <p:spPr bwMode="auto">
          <a:xfrm>
            <a:off x="611560" y="260648"/>
            <a:ext cx="7920880" cy="6336704"/>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Types of TLD Badges</a:t>
            </a:r>
            <a:endParaRPr lang="en-IN" b="1" dirty="0">
              <a:solidFill>
                <a:schemeClr val="tx1"/>
              </a:solidFill>
            </a:endParaRPr>
          </a:p>
        </p:txBody>
      </p:sp>
      <p:sp>
        <p:nvSpPr>
          <p:cNvPr id="3" name="Content Placeholder 2"/>
          <p:cNvSpPr>
            <a:spLocks noGrp="1"/>
          </p:cNvSpPr>
          <p:nvPr>
            <p:ph idx="1"/>
          </p:nvPr>
        </p:nvSpPr>
        <p:spPr/>
        <p:txBody>
          <a:bodyPr/>
          <a:lstStyle/>
          <a:p>
            <a:r>
              <a:rPr lang="en-US" dirty="0" smtClean="0"/>
              <a:t>1) </a:t>
            </a:r>
            <a:r>
              <a:rPr lang="en-US" b="1" dirty="0" smtClean="0"/>
              <a:t>Chest badge</a:t>
            </a:r>
            <a:r>
              <a:rPr lang="en-US" dirty="0" smtClean="0"/>
              <a:t>- Used for estimation of the whole body dose, worn at the chest level.</a:t>
            </a:r>
          </a:p>
          <a:p>
            <a:r>
              <a:rPr lang="en-US" dirty="0" smtClean="0"/>
              <a:t>2) </a:t>
            </a:r>
            <a:r>
              <a:rPr lang="en-US" b="1" dirty="0" smtClean="0"/>
              <a:t>Wrist badge</a:t>
            </a:r>
            <a:r>
              <a:rPr lang="en-US" dirty="0" smtClean="0"/>
              <a:t>- Has a strap to be worn around wrist. It is used to estimate the dose to hands and to the forearms when they are likely to be selectively exposed.</a:t>
            </a:r>
          </a:p>
          <a:p>
            <a:r>
              <a:rPr lang="en-US" b="1" dirty="0" smtClean="0"/>
              <a:t>Units of equivalent dose –</a:t>
            </a:r>
            <a:endParaRPr lang="en-US" dirty="0" smtClean="0"/>
          </a:p>
          <a:p>
            <a:r>
              <a:rPr lang="en-US" dirty="0" smtClean="0"/>
              <a:t>Sievert is the unit of radiation equivalent dose</a:t>
            </a:r>
          </a:p>
          <a:p>
            <a:r>
              <a:rPr lang="en-US" dirty="0" smtClean="0"/>
              <a:t>1 Sievert(Sv) =1 joule/kg= 100 Rem</a:t>
            </a:r>
          </a:p>
          <a:p>
            <a:r>
              <a:rPr lang="en-US" dirty="0" smtClean="0"/>
              <a:t>1 </a:t>
            </a:r>
            <a:r>
              <a:rPr lang="en-US" dirty="0" err="1" smtClean="0"/>
              <a:t>millisievert</a:t>
            </a:r>
            <a:r>
              <a:rPr lang="en-US" dirty="0" smtClean="0"/>
              <a:t>(</a:t>
            </a:r>
            <a:r>
              <a:rPr lang="en-US" dirty="0" err="1" smtClean="0"/>
              <a:t>mSv</a:t>
            </a:r>
            <a:r>
              <a:rPr lang="en-US" dirty="0" smtClean="0"/>
              <a:t>)= 1/1000Sv= 1000 </a:t>
            </a:r>
            <a:r>
              <a:rPr lang="en-US" dirty="0" err="1" smtClean="0"/>
              <a:t>mRem</a:t>
            </a:r>
            <a:endParaRPr lang="en-US" dirty="0" smtClean="0"/>
          </a:p>
          <a:p>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1"/>
                </a:solidFill>
              </a:rPr>
              <a:t>Equivalent Dose/ Effective Dose</a:t>
            </a:r>
            <a:endParaRPr lang="en-IN" b="1" dirty="0">
              <a:solidFill>
                <a:schemeClr val="tx1"/>
              </a:solidFill>
            </a:endParaRPr>
          </a:p>
        </p:txBody>
      </p:sp>
      <p:sp>
        <p:nvSpPr>
          <p:cNvPr id="3" name="Content Placeholder 2"/>
          <p:cNvSpPr>
            <a:spLocks noGrp="1"/>
          </p:cNvSpPr>
          <p:nvPr>
            <p:ph idx="1"/>
          </p:nvPr>
        </p:nvSpPr>
        <p:spPr/>
        <p:txBody>
          <a:bodyPr>
            <a:normAutofit fontScale="85000" lnSpcReduction="10000"/>
          </a:bodyPr>
          <a:lstStyle/>
          <a:p>
            <a:r>
              <a:rPr lang="en-US" dirty="0" smtClean="0"/>
              <a:t>The cumulative effective dose (whole body dose) constraint for five years block shall be 100 </a:t>
            </a:r>
            <a:r>
              <a:rPr lang="en-US" dirty="0" err="1" smtClean="0"/>
              <a:t>mSv</a:t>
            </a:r>
            <a:r>
              <a:rPr lang="en-US" dirty="0" smtClean="0"/>
              <a:t> </a:t>
            </a:r>
            <a:r>
              <a:rPr lang="en-US" dirty="0" err="1" smtClean="0"/>
              <a:t>ie</a:t>
            </a:r>
            <a:r>
              <a:rPr lang="en-US" dirty="0" smtClean="0"/>
              <a:t> average 20 </a:t>
            </a:r>
            <a:r>
              <a:rPr lang="en-US" dirty="0" err="1" smtClean="0"/>
              <a:t>mSv</a:t>
            </a:r>
            <a:r>
              <a:rPr lang="en-US" dirty="0" smtClean="0"/>
              <a:t> per year in this 5 years block.</a:t>
            </a:r>
          </a:p>
          <a:p>
            <a:r>
              <a:rPr lang="en-US" dirty="0" smtClean="0"/>
              <a:t>In one year the individual effective dose shall not exceed 30 </a:t>
            </a:r>
            <a:r>
              <a:rPr lang="en-US" dirty="0" err="1" smtClean="0"/>
              <a:t>mSv</a:t>
            </a:r>
            <a:r>
              <a:rPr lang="en-US" dirty="0" smtClean="0"/>
              <a:t>.</a:t>
            </a:r>
          </a:p>
          <a:p>
            <a:r>
              <a:rPr lang="en-US" dirty="0" smtClean="0"/>
              <a:t>Annual equivalent dose limit for the skin, the hand and feet is 500 </a:t>
            </a:r>
            <a:r>
              <a:rPr lang="en-US" dirty="0" err="1" smtClean="0"/>
              <a:t>mSv</a:t>
            </a:r>
            <a:r>
              <a:rPr lang="en-US" dirty="0" smtClean="0"/>
              <a:t> and for the lens of the eye is 150 </a:t>
            </a:r>
            <a:r>
              <a:rPr lang="en-US" dirty="0" err="1" smtClean="0"/>
              <a:t>mSv</a:t>
            </a:r>
            <a:r>
              <a:rPr lang="en-US" dirty="0" smtClean="0"/>
              <a:t>.</a:t>
            </a:r>
          </a:p>
          <a:p>
            <a:r>
              <a:rPr lang="en-US" dirty="0" smtClean="0"/>
              <a:t>Women radiation workers of reproductive age should normally be employed in areas where  radiation shall be uniform not more than 20 </a:t>
            </a:r>
            <a:r>
              <a:rPr lang="en-US" dirty="0" err="1" smtClean="0"/>
              <a:t>mSv</a:t>
            </a:r>
            <a:r>
              <a:rPr lang="en-US" dirty="0" smtClean="0"/>
              <a:t> per year</a:t>
            </a:r>
          </a:p>
          <a:p>
            <a:r>
              <a:rPr lang="en-US" dirty="0" smtClean="0"/>
              <a:t>When pregnancy has been diagnosed arrangement should be made to ensure that she will work only in the areas where exposures are most unlikely to exceed 2 </a:t>
            </a:r>
            <a:r>
              <a:rPr lang="en-US" dirty="0" err="1" smtClean="0"/>
              <a:t>mSv</a:t>
            </a:r>
            <a:r>
              <a:rPr lang="en-US" dirty="0" smtClean="0"/>
              <a:t> (200 </a:t>
            </a:r>
            <a:r>
              <a:rPr lang="en-US" dirty="0" err="1" smtClean="0"/>
              <a:t>mrem</a:t>
            </a:r>
            <a:r>
              <a:rPr lang="en-US" dirty="0" smtClean="0"/>
              <a:t>) during the remaining period of pregnancy.</a:t>
            </a:r>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1026" name="Picture 2" descr="C:\Users\SONY\Desktop\Download\thermoluminescent-dosimeter-20-638.jpg"/>
          <p:cNvPicPr>
            <a:picLocks noGrp="1" noChangeAspect="1" noChangeArrowheads="1"/>
          </p:cNvPicPr>
          <p:nvPr>
            <p:ph idx="1"/>
          </p:nvPr>
        </p:nvPicPr>
        <p:blipFill>
          <a:blip r:embed="rId2" cstate="print"/>
          <a:srcRect/>
          <a:stretch>
            <a:fillRect/>
          </a:stretch>
        </p:blipFill>
        <p:spPr bwMode="auto">
          <a:xfrm>
            <a:off x="971600" y="476672"/>
            <a:ext cx="7560839" cy="6048672"/>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General features of TLD Badges</a:t>
            </a:r>
            <a:endParaRPr lang="en-IN" b="1" dirty="0">
              <a:solidFill>
                <a:schemeClr val="tx1"/>
              </a:solidFill>
            </a:endParaRPr>
          </a:p>
        </p:txBody>
      </p:sp>
      <p:sp>
        <p:nvSpPr>
          <p:cNvPr id="3" name="Content Placeholder 2"/>
          <p:cNvSpPr>
            <a:spLocks noGrp="1"/>
          </p:cNvSpPr>
          <p:nvPr>
            <p:ph idx="1"/>
          </p:nvPr>
        </p:nvSpPr>
        <p:spPr/>
        <p:txBody>
          <a:bodyPr>
            <a:normAutofit lnSpcReduction="10000"/>
          </a:bodyPr>
          <a:lstStyle/>
          <a:p>
            <a:r>
              <a:rPr lang="en-US" dirty="0" smtClean="0"/>
              <a:t>It consists of a TLD card loaded in a cassette having suitable metallic filters.</a:t>
            </a:r>
          </a:p>
          <a:p>
            <a:r>
              <a:rPr lang="en-US" b="1" dirty="0" smtClean="0"/>
              <a:t>TLD Card-</a:t>
            </a:r>
            <a:r>
              <a:rPr lang="en-US" dirty="0" smtClean="0"/>
              <a:t> A TLD card essentially consists of three CaSo4Dy-Teflon TLD discs (13.3 mm </a:t>
            </a:r>
            <a:r>
              <a:rPr lang="en-US" dirty="0" err="1" smtClean="0"/>
              <a:t>diameterX</a:t>
            </a:r>
            <a:r>
              <a:rPr lang="en-US" dirty="0" smtClean="0"/>
              <a:t> 0.8 mm thick) mechanically clipped over three symmetrical circular holes each of diameter 12 mm on a nickel plated aluminum (55.5 X 29.9 X 1mm).</a:t>
            </a:r>
          </a:p>
          <a:p>
            <a:r>
              <a:rPr lang="en-US" dirty="0" smtClean="0"/>
              <a:t>An asymmetric v cut provided at one end of the card ensures a fixed orientation of card in TLD cassette .</a:t>
            </a:r>
          </a:p>
          <a:p>
            <a:r>
              <a:rPr lang="en-US" dirty="0" smtClean="0"/>
              <a:t>A thin paper wrapper (12mg/cm2) provides personal data and the period of use.  </a:t>
            </a:r>
            <a:endParaRPr lang="en-I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548680"/>
            <a:ext cx="8229600" cy="6048672"/>
          </a:xfrm>
        </p:spPr>
        <p:txBody>
          <a:bodyPr>
            <a:normAutofit fontScale="92500" lnSpcReduction="20000"/>
          </a:bodyPr>
          <a:lstStyle/>
          <a:p>
            <a:r>
              <a:rPr lang="en-US" dirty="0" smtClean="0"/>
              <a:t>To protect the TLD discs from dust and mishandling the card along with its wrapper is sealed in a thin plastic (polythene) pouch.</a:t>
            </a:r>
          </a:p>
          <a:p>
            <a:r>
              <a:rPr lang="en-US" dirty="0" smtClean="0"/>
              <a:t>Pouch also protects the card from radioactive contamination while working with open </a:t>
            </a:r>
            <a:r>
              <a:rPr lang="en-US" dirty="0" err="1" smtClean="0"/>
              <a:t>sourrces</a:t>
            </a:r>
            <a:r>
              <a:rPr lang="en-US" dirty="0" smtClean="0"/>
              <a:t>.</a:t>
            </a:r>
          </a:p>
          <a:p>
            <a:r>
              <a:rPr lang="en-US" b="1" dirty="0" smtClean="0"/>
              <a:t>TLD cassette-</a:t>
            </a:r>
            <a:r>
              <a:rPr lang="en-US" dirty="0" smtClean="0"/>
              <a:t> TLD cassette (card holder) is made up of high impact plastic. </a:t>
            </a:r>
          </a:p>
          <a:p>
            <a:r>
              <a:rPr lang="en-US" dirty="0" smtClean="0"/>
              <a:t>TLD card when inserted in the proper position in the cassette will have </a:t>
            </a:r>
            <a:r>
              <a:rPr lang="en-US" b="1" dirty="0" smtClean="0"/>
              <a:t>the first disc (D1)</a:t>
            </a:r>
            <a:r>
              <a:rPr lang="en-US" dirty="0" smtClean="0"/>
              <a:t> sandwiched between a pair of filter combination of 1 mm A1 and 0.9 mm cu (1000 mg/cm2, total thickness).Copper filter is nearer to the TLD disc.</a:t>
            </a:r>
          </a:p>
          <a:p>
            <a:r>
              <a:rPr lang="en-US" b="1" dirty="0" smtClean="0"/>
              <a:t>The second disc (D2)</a:t>
            </a:r>
            <a:r>
              <a:rPr lang="en-US" dirty="0" smtClean="0"/>
              <a:t> is sandwiched between a pair of 1.5 mm thick plastic filters(180 mg/cm2).</a:t>
            </a:r>
          </a:p>
          <a:p>
            <a:r>
              <a:rPr lang="en-US" b="1" dirty="0" smtClean="0"/>
              <a:t>The third disc (D3)</a:t>
            </a:r>
            <a:r>
              <a:rPr lang="en-US" dirty="0" smtClean="0"/>
              <a:t> is positioned under a circular open window.</a:t>
            </a:r>
          </a:p>
          <a:p>
            <a:r>
              <a:rPr lang="en-US" dirty="0" smtClean="0"/>
              <a:t>A clip or strap attachment affixes the badge to the user’s clothing or to the wrist. </a:t>
            </a:r>
          </a:p>
          <a:p>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13314" name="Picture 2" descr="C:\Users\SONY\Desktop\Download\images (17).jpg"/>
          <p:cNvPicPr>
            <a:picLocks noGrp="1" noChangeAspect="1" noChangeArrowheads="1"/>
          </p:cNvPicPr>
          <p:nvPr>
            <p:ph idx="1"/>
          </p:nvPr>
        </p:nvPicPr>
        <p:blipFill>
          <a:blip r:embed="rId2" cstate="print"/>
          <a:srcRect/>
          <a:stretch>
            <a:fillRect/>
          </a:stretch>
        </p:blipFill>
        <p:spPr bwMode="auto">
          <a:xfrm>
            <a:off x="899592" y="836712"/>
            <a:ext cx="7200800" cy="576064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tx1"/>
                </a:solidFill>
              </a:rPr>
              <a:t>Wearing the TLD badge</a:t>
            </a:r>
            <a:endParaRPr lang="en-IN" b="1" dirty="0">
              <a:solidFill>
                <a:schemeClr val="tx1"/>
              </a:solidFill>
            </a:endParaRPr>
          </a:p>
        </p:txBody>
      </p:sp>
      <p:sp>
        <p:nvSpPr>
          <p:cNvPr id="3" name="Content Placeholder 2"/>
          <p:cNvSpPr>
            <a:spLocks noGrp="1"/>
          </p:cNvSpPr>
          <p:nvPr>
            <p:ph idx="1"/>
          </p:nvPr>
        </p:nvSpPr>
        <p:spPr/>
        <p:txBody>
          <a:bodyPr>
            <a:normAutofit lnSpcReduction="10000"/>
          </a:bodyPr>
          <a:lstStyle/>
          <a:p>
            <a:r>
              <a:rPr lang="en-US" dirty="0" smtClean="0"/>
              <a:t>One TLD badge should be worn compulsorily at the chest level.</a:t>
            </a:r>
          </a:p>
          <a:p>
            <a:r>
              <a:rPr lang="en-US" dirty="0" smtClean="0"/>
              <a:t>If a lead rubber apron is used (</a:t>
            </a:r>
            <a:r>
              <a:rPr lang="en-US" dirty="0" err="1" smtClean="0"/>
              <a:t>eg</a:t>
            </a:r>
            <a:r>
              <a:rPr lang="en-US" dirty="0" smtClean="0"/>
              <a:t> in diagnostic X ray departments) TLD badge should be worn under the lead apron at the chest level.</a:t>
            </a:r>
          </a:p>
          <a:p>
            <a:r>
              <a:rPr lang="en-US" dirty="0" smtClean="0"/>
              <a:t>The dose recorded by the TLD badge worn at the chest level represents the whole body dose equivalent.</a:t>
            </a:r>
          </a:p>
          <a:p>
            <a:r>
              <a:rPr lang="en-US" dirty="0" smtClean="0"/>
              <a:t>In special cases depending upon the nature of radiation work, if the doses to the hands and forearms are expected to be significantly higher than at the chest level, additional wrist badges should be used.</a:t>
            </a:r>
          </a:p>
          <a:p>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tx1"/>
                </a:solidFill>
              </a:rPr>
              <a:t>Radiation detection and measurement</a:t>
            </a:r>
            <a:endParaRPr lang="en-IN" sz="4000" b="1" dirty="0">
              <a:solidFill>
                <a:schemeClr val="tx1"/>
              </a:solidFill>
            </a:endParaRPr>
          </a:p>
        </p:txBody>
      </p:sp>
      <p:sp>
        <p:nvSpPr>
          <p:cNvPr id="3" name="Content Placeholder 2"/>
          <p:cNvSpPr>
            <a:spLocks noGrp="1"/>
          </p:cNvSpPr>
          <p:nvPr>
            <p:ph idx="1"/>
          </p:nvPr>
        </p:nvSpPr>
        <p:spPr/>
        <p:txBody>
          <a:bodyPr/>
          <a:lstStyle/>
          <a:p>
            <a:r>
              <a:rPr lang="en-US" dirty="0" smtClean="0"/>
              <a:t>The instrument used to detect radiation are referred to as radiation detection devices.</a:t>
            </a:r>
          </a:p>
          <a:p>
            <a:r>
              <a:rPr lang="en-US" dirty="0" smtClean="0"/>
              <a:t>The instrument used to measure radiation are called radiation dosimeters.</a:t>
            </a:r>
          </a:p>
          <a:p>
            <a:r>
              <a:rPr lang="en-US" dirty="0" smtClean="0"/>
              <a:t>Methods of radiation detection</a:t>
            </a:r>
          </a:p>
          <a:p>
            <a:r>
              <a:rPr lang="en-US" dirty="0" smtClean="0"/>
              <a:t>1] Ionization</a:t>
            </a:r>
          </a:p>
          <a:p>
            <a:r>
              <a:rPr lang="en-US" dirty="0" smtClean="0"/>
              <a:t>2] Photographic effect.</a:t>
            </a:r>
          </a:p>
          <a:p>
            <a:r>
              <a:rPr lang="en-US" dirty="0" smtClean="0"/>
              <a:t>3]Luminescence</a:t>
            </a:r>
          </a:p>
          <a:p>
            <a:r>
              <a:rPr lang="en-US" dirty="0" smtClean="0"/>
              <a:t>4] Scintillation.</a:t>
            </a:r>
            <a:endParaRPr lang="en-I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How to use </a:t>
            </a:r>
            <a:endParaRPr lang="en-IN" b="1" dirty="0">
              <a:solidFill>
                <a:schemeClr val="tx1"/>
              </a:solidFill>
            </a:endParaRPr>
          </a:p>
        </p:txBody>
      </p:sp>
      <p:sp>
        <p:nvSpPr>
          <p:cNvPr id="3" name="Content Placeholder 2"/>
          <p:cNvSpPr>
            <a:spLocks noGrp="1"/>
          </p:cNvSpPr>
          <p:nvPr>
            <p:ph idx="1"/>
          </p:nvPr>
        </p:nvSpPr>
        <p:spPr/>
        <p:txBody>
          <a:bodyPr>
            <a:normAutofit fontScale="92500"/>
          </a:bodyPr>
          <a:lstStyle/>
          <a:p>
            <a:r>
              <a:rPr lang="en-US" dirty="0" smtClean="0"/>
              <a:t>The TLD cards shall not be used without being loaded in the cassette. Once the card is loaded in the cassette, it should not be removed till the end of the service period.</a:t>
            </a:r>
          </a:p>
          <a:p>
            <a:r>
              <a:rPr lang="en-US" dirty="0" smtClean="0"/>
              <a:t>Whenever working in the radiation field, it should be worn.</a:t>
            </a:r>
          </a:p>
          <a:p>
            <a:r>
              <a:rPr lang="en-US" dirty="0" smtClean="0"/>
              <a:t>A TLD badge allotted to one user should not be shared by any other person.</a:t>
            </a:r>
          </a:p>
          <a:p>
            <a:r>
              <a:rPr lang="en-US" dirty="0" smtClean="0"/>
              <a:t>Each institution should keep apart one TLD card loaded in chest TLD holder as control which is required for correct dose evaluation. The control badge should be stored in a radiation free area.</a:t>
            </a:r>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IN" dirty="0"/>
          </a:p>
        </p:txBody>
      </p:sp>
      <p:sp>
        <p:nvSpPr>
          <p:cNvPr id="3" name="Content Placeholder 2"/>
          <p:cNvSpPr>
            <a:spLocks noGrp="1"/>
          </p:cNvSpPr>
          <p:nvPr>
            <p:ph idx="1"/>
          </p:nvPr>
        </p:nvSpPr>
        <p:spPr>
          <a:xfrm>
            <a:off x="457200" y="620688"/>
            <a:ext cx="8229600" cy="5703912"/>
          </a:xfrm>
        </p:spPr>
        <p:txBody>
          <a:bodyPr>
            <a:normAutofit lnSpcReduction="10000"/>
          </a:bodyPr>
          <a:lstStyle/>
          <a:p>
            <a:r>
              <a:rPr lang="en-US" dirty="0" smtClean="0"/>
              <a:t>While working in the premises of the institution workers should submit their badge in the place where control badge is kept.</a:t>
            </a:r>
          </a:p>
          <a:p>
            <a:r>
              <a:rPr lang="en-US" dirty="0" smtClean="0"/>
              <a:t>A TLD cassette holder showing any of its filters (metallic pieces) loose or otherwise damaged should not be used.</a:t>
            </a:r>
          </a:p>
          <a:p>
            <a:r>
              <a:rPr lang="en-US" dirty="0" smtClean="0"/>
              <a:t>It should be ensured that the TLD badge is not left in the radiation field or near hot plates , ovens, furnaces and burners etc.</a:t>
            </a:r>
          </a:p>
          <a:p>
            <a:r>
              <a:rPr lang="en-US" dirty="0" smtClean="0"/>
              <a:t>Institution using open/unsealed radioactive sources should periodically check the TLD cassette for radioactive contamination. The contaminated cassette should be disposed of as radioactive waste. It should not be sent dose measurement.</a:t>
            </a:r>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US" b="1" dirty="0" smtClean="0">
                <a:solidFill>
                  <a:schemeClr val="tx1"/>
                </a:solidFill>
              </a:rPr>
              <a:t>TLD personal monitoring service</a:t>
            </a:r>
            <a:endParaRPr lang="en-IN" b="1" dirty="0">
              <a:solidFill>
                <a:schemeClr val="tx1"/>
              </a:solidFill>
            </a:endParaRPr>
          </a:p>
        </p:txBody>
      </p:sp>
      <p:sp>
        <p:nvSpPr>
          <p:cNvPr id="3" name="Content Placeholder 2"/>
          <p:cNvSpPr>
            <a:spLocks noGrp="1"/>
          </p:cNvSpPr>
          <p:nvPr>
            <p:ph idx="1"/>
          </p:nvPr>
        </p:nvSpPr>
        <p:spPr>
          <a:xfrm>
            <a:off x="467544" y="1700808"/>
            <a:ext cx="8229600" cy="4968552"/>
          </a:xfrm>
        </p:spPr>
        <p:txBody>
          <a:bodyPr>
            <a:normAutofit fontScale="92500" lnSpcReduction="20000"/>
          </a:bodyPr>
          <a:lstStyle/>
          <a:p>
            <a:r>
              <a:rPr lang="en-US" dirty="0" smtClean="0"/>
              <a:t>It is done by </a:t>
            </a:r>
            <a:r>
              <a:rPr lang="en-US" dirty="0" err="1" smtClean="0"/>
              <a:t>Avanttec</a:t>
            </a:r>
            <a:r>
              <a:rPr lang="en-US" dirty="0" smtClean="0"/>
              <a:t> laboratories private limited in India.</a:t>
            </a:r>
          </a:p>
          <a:p>
            <a:r>
              <a:rPr lang="en-US" dirty="0" smtClean="0"/>
              <a:t>On receipt of a request form an institution desirous of availing of the TLD personal monitoring services </a:t>
            </a:r>
            <a:r>
              <a:rPr lang="en-US" dirty="0" err="1" smtClean="0"/>
              <a:t>Avanttec</a:t>
            </a:r>
            <a:r>
              <a:rPr lang="en-US" dirty="0" smtClean="0"/>
              <a:t> laboratories </a:t>
            </a:r>
            <a:r>
              <a:rPr lang="en-US" dirty="0" err="1" smtClean="0"/>
              <a:t>pvt</a:t>
            </a:r>
            <a:r>
              <a:rPr lang="en-US" dirty="0" smtClean="0"/>
              <a:t> limited will </a:t>
            </a:r>
            <a:r>
              <a:rPr lang="en-US" dirty="0" err="1" smtClean="0"/>
              <a:t>sen</a:t>
            </a:r>
            <a:r>
              <a:rPr lang="en-US" dirty="0" smtClean="0"/>
              <a:t> copies  of the application form for personal monitoring (PMS form), the personal data form (PDF form) and user’s manual.</a:t>
            </a:r>
          </a:p>
          <a:p>
            <a:r>
              <a:rPr lang="en-US" dirty="0" smtClean="0"/>
              <a:t>The application form and personal data forms should be duly filled and returned to senior scientific officer , </a:t>
            </a:r>
            <a:r>
              <a:rPr lang="en-US" dirty="0" err="1" smtClean="0"/>
              <a:t>Avanttec</a:t>
            </a:r>
            <a:r>
              <a:rPr lang="en-US" dirty="0" smtClean="0"/>
              <a:t> laboratories </a:t>
            </a:r>
            <a:r>
              <a:rPr lang="en-US" dirty="0" err="1" smtClean="0"/>
              <a:t>pvt</a:t>
            </a:r>
            <a:r>
              <a:rPr lang="en-US" dirty="0" smtClean="0"/>
              <a:t> ltd, </a:t>
            </a:r>
            <a:r>
              <a:rPr lang="en-US" dirty="0" err="1" smtClean="0"/>
              <a:t>chennai</a:t>
            </a:r>
            <a:r>
              <a:rPr lang="en-US" dirty="0" smtClean="0"/>
              <a:t>.</a:t>
            </a:r>
          </a:p>
          <a:p>
            <a:r>
              <a:rPr lang="en-US" b="1" dirty="0" smtClean="0"/>
              <a:t>Service period</a:t>
            </a:r>
            <a:r>
              <a:rPr lang="en-US" dirty="0" smtClean="0"/>
              <a:t> –depending upon the type of installation the TLD service to an institution may be monthly or quarterly basis.</a:t>
            </a:r>
          </a:p>
          <a:p>
            <a:r>
              <a:rPr lang="en-US" dirty="0" smtClean="0"/>
              <a:t>After one service period the used cards have to be replaced by the fresh cards sent by </a:t>
            </a:r>
            <a:r>
              <a:rPr lang="en-US" dirty="0" err="1" smtClean="0"/>
              <a:t>Avanttec</a:t>
            </a:r>
            <a:r>
              <a:rPr lang="en-US" dirty="0" smtClean="0"/>
              <a:t> for the next service period.</a:t>
            </a:r>
          </a:p>
          <a:p>
            <a:endParaRPr lang="en-IN"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Dose reports</a:t>
            </a:r>
            <a:endParaRPr lang="en-IN" b="1" dirty="0">
              <a:solidFill>
                <a:schemeClr val="tx1"/>
              </a:solidFill>
            </a:endParaRPr>
          </a:p>
        </p:txBody>
      </p:sp>
      <p:sp>
        <p:nvSpPr>
          <p:cNvPr id="3" name="Content Placeholder 2"/>
          <p:cNvSpPr>
            <a:spLocks noGrp="1"/>
          </p:cNvSpPr>
          <p:nvPr>
            <p:ph idx="1"/>
          </p:nvPr>
        </p:nvSpPr>
        <p:spPr/>
        <p:txBody>
          <a:bodyPr/>
          <a:lstStyle/>
          <a:p>
            <a:r>
              <a:rPr lang="en-US" dirty="0" smtClean="0"/>
              <a:t>The dose reports are sent after processing the respective personal TL cards and contain current period doses and up to date cumulative doses of the year.</a:t>
            </a:r>
          </a:p>
          <a:p>
            <a:r>
              <a:rPr lang="en-US" dirty="0" smtClean="0"/>
              <a:t>Annual dose reports are sent after the end of the year and contain annual doses and cumulative life time doses of all radiation workers by personal monitoring service or </a:t>
            </a:r>
            <a:r>
              <a:rPr lang="en-US" dirty="0" err="1" smtClean="0"/>
              <a:t>Avanttec</a:t>
            </a:r>
            <a:r>
              <a:rPr lang="en-US" dirty="0" smtClean="0"/>
              <a:t>.</a:t>
            </a:r>
          </a:p>
          <a:p>
            <a:endParaRPr lang="en-IN"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Over exposures</a:t>
            </a:r>
            <a:endParaRPr lang="en-IN" b="1" dirty="0">
              <a:solidFill>
                <a:schemeClr val="tx1"/>
              </a:solidFill>
            </a:endParaRPr>
          </a:p>
        </p:txBody>
      </p:sp>
      <p:sp>
        <p:nvSpPr>
          <p:cNvPr id="3" name="Content Placeholder 2"/>
          <p:cNvSpPr>
            <a:spLocks noGrp="1"/>
          </p:cNvSpPr>
          <p:nvPr>
            <p:ph idx="1"/>
          </p:nvPr>
        </p:nvSpPr>
        <p:spPr/>
        <p:txBody>
          <a:bodyPr>
            <a:normAutofit fontScale="92500"/>
          </a:bodyPr>
          <a:lstStyle/>
          <a:p>
            <a:r>
              <a:rPr lang="en-US" dirty="0" smtClean="0"/>
              <a:t>Dose equivalent recorded by chest badge exceeding 10 </a:t>
            </a:r>
            <a:r>
              <a:rPr lang="en-US" dirty="0" err="1" smtClean="0"/>
              <a:t>mSv</a:t>
            </a:r>
            <a:r>
              <a:rPr lang="en-US" dirty="0" smtClean="0"/>
              <a:t> (1000 </a:t>
            </a:r>
            <a:r>
              <a:rPr lang="en-US" dirty="0" err="1" smtClean="0"/>
              <a:t>mRem</a:t>
            </a:r>
            <a:r>
              <a:rPr lang="en-US" dirty="0" smtClean="0"/>
              <a:t>) is treated as overexposure and same is reported promptly to the institution and the individual concerned by TLD personal monitoring service.</a:t>
            </a:r>
          </a:p>
          <a:p>
            <a:r>
              <a:rPr lang="en-US" dirty="0" smtClean="0"/>
              <a:t>The institution should arrange to investigate the cases of overexposures and report the findings to </a:t>
            </a:r>
            <a:r>
              <a:rPr lang="en-US" dirty="0" err="1" smtClean="0"/>
              <a:t>Avanttec</a:t>
            </a:r>
            <a:r>
              <a:rPr lang="en-US" dirty="0" smtClean="0"/>
              <a:t> and it is communicated to appropriate authorities of BARC.</a:t>
            </a:r>
          </a:p>
          <a:p>
            <a:r>
              <a:rPr lang="en-US" dirty="0" smtClean="0"/>
              <a:t>The person receiving more than 100 </a:t>
            </a:r>
            <a:r>
              <a:rPr lang="en-US" dirty="0" err="1" smtClean="0"/>
              <a:t>mSv</a:t>
            </a:r>
            <a:r>
              <a:rPr lang="en-US" dirty="0" smtClean="0"/>
              <a:t> will be subjected to hematological examinations including differential blood counts and chromosome aberration test at BARC, Mumbai and advised for follow up.</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DO NOT’S</a:t>
            </a:r>
            <a:endParaRPr lang="en-IN" b="1" dirty="0">
              <a:solidFill>
                <a:schemeClr val="tx1"/>
              </a:solidFill>
            </a:endParaRPr>
          </a:p>
        </p:txBody>
      </p:sp>
      <p:sp>
        <p:nvSpPr>
          <p:cNvPr id="3" name="Content Placeholder 2"/>
          <p:cNvSpPr>
            <a:spLocks noGrp="1"/>
          </p:cNvSpPr>
          <p:nvPr>
            <p:ph idx="1"/>
          </p:nvPr>
        </p:nvSpPr>
        <p:spPr/>
        <p:txBody>
          <a:bodyPr>
            <a:normAutofit fontScale="92500" lnSpcReduction="20000"/>
          </a:bodyPr>
          <a:lstStyle/>
          <a:p>
            <a:r>
              <a:rPr lang="en-US" dirty="0" smtClean="0"/>
              <a:t>Don’t share your TLD badge with someone.</a:t>
            </a:r>
          </a:p>
          <a:p>
            <a:r>
              <a:rPr lang="en-US" dirty="0" smtClean="0"/>
              <a:t>Once loaded don’t open the badge with till the end of the service period.</a:t>
            </a:r>
          </a:p>
          <a:p>
            <a:r>
              <a:rPr lang="en-US" dirty="0" smtClean="0"/>
              <a:t>Don’t pierce or open the sealed polythene </a:t>
            </a:r>
            <a:r>
              <a:rPr lang="en-US" dirty="0" err="1" smtClean="0"/>
              <a:t>polythene</a:t>
            </a:r>
            <a:r>
              <a:rPr lang="en-US" dirty="0" smtClean="0"/>
              <a:t> pouch of TLD card.</a:t>
            </a:r>
          </a:p>
          <a:p>
            <a:r>
              <a:rPr lang="en-US" dirty="0" smtClean="0"/>
              <a:t>Don’t use a damage or broken cassette / of which filters have come out.</a:t>
            </a:r>
          </a:p>
          <a:p>
            <a:r>
              <a:rPr lang="en-US" dirty="0" smtClean="0"/>
              <a:t>Don’t leave the badge in radiation area, in washing area, in the vicinity of hot plates, ovens or furnaces.</a:t>
            </a:r>
          </a:p>
          <a:p>
            <a:r>
              <a:rPr lang="en-US" dirty="0" smtClean="0"/>
              <a:t>Don’t wait till the end of the service period if you suspect a high radiation exposure , report it immediately to your supervisor who will arrange to send the TLD card for processing.</a:t>
            </a:r>
          </a:p>
          <a:p>
            <a:pPr>
              <a:buNone/>
            </a:pPr>
            <a:endParaRPr lang="en-IN"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DOs</a:t>
            </a:r>
            <a:endParaRPr lang="en-IN" b="1" dirty="0">
              <a:solidFill>
                <a:schemeClr val="tx1"/>
              </a:solidFill>
            </a:endParaRPr>
          </a:p>
        </p:txBody>
      </p:sp>
      <p:sp>
        <p:nvSpPr>
          <p:cNvPr id="3" name="Content Placeholder 2"/>
          <p:cNvSpPr>
            <a:spLocks noGrp="1"/>
          </p:cNvSpPr>
          <p:nvPr>
            <p:ph idx="1"/>
          </p:nvPr>
        </p:nvSpPr>
        <p:spPr/>
        <p:txBody>
          <a:bodyPr/>
          <a:lstStyle/>
          <a:p>
            <a:r>
              <a:rPr lang="en-US" dirty="0" smtClean="0"/>
              <a:t>Load the card properly in the cassette</a:t>
            </a:r>
          </a:p>
          <a:p>
            <a:r>
              <a:rPr lang="en-US" dirty="0" smtClean="0"/>
              <a:t>Use TLD card of the valid service period.</a:t>
            </a:r>
          </a:p>
          <a:p>
            <a:r>
              <a:rPr lang="en-US" dirty="0" smtClean="0"/>
              <a:t>Handle the TLD badge with care</a:t>
            </a:r>
          </a:p>
          <a:p>
            <a:r>
              <a:rPr lang="en-US" dirty="0" smtClean="0"/>
              <a:t>Store the badge in radiation free area when the badge is not in use.</a:t>
            </a:r>
          </a:p>
          <a:p>
            <a:r>
              <a:rPr lang="en-US" dirty="0" smtClean="0"/>
              <a:t>Report any unusual radiation incident to your supervisor/ RSO/ head of the institution.</a:t>
            </a:r>
          </a:p>
          <a:p>
            <a:r>
              <a:rPr lang="en-US" dirty="0" smtClean="0"/>
              <a:t>In case of any doubt kindly contact personal monitoring service.</a:t>
            </a:r>
            <a:endParaRPr lang="en-IN"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1026" name="Picture 2" descr="C:\Users\SONY\Desktop\Download\Screenshot_2016-03-24-06-41-55.png"/>
          <p:cNvPicPr>
            <a:picLocks noGrp="1" noChangeAspect="1" noChangeArrowheads="1"/>
          </p:cNvPicPr>
          <p:nvPr>
            <p:ph idx="1"/>
          </p:nvPr>
        </p:nvPicPr>
        <p:blipFill>
          <a:blip r:embed="rId2" cstate="print"/>
          <a:srcRect/>
          <a:stretch>
            <a:fillRect/>
          </a:stretch>
        </p:blipFill>
        <p:spPr bwMode="auto">
          <a:xfrm>
            <a:off x="1799692" y="94320"/>
            <a:ext cx="5544616" cy="6669360"/>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2050" name="Picture 2" descr="C:\Users\SONY\Desktop\Download\Screenshot_2016-03-24-06-42-10.png"/>
          <p:cNvPicPr>
            <a:picLocks noGrp="1" noChangeAspect="1" noChangeArrowheads="1"/>
          </p:cNvPicPr>
          <p:nvPr>
            <p:ph idx="1"/>
          </p:nvPr>
        </p:nvPicPr>
        <p:blipFill>
          <a:blip r:embed="rId2" cstate="print"/>
          <a:srcRect/>
          <a:stretch>
            <a:fillRect/>
          </a:stretch>
        </p:blipFill>
        <p:spPr bwMode="auto">
          <a:xfrm>
            <a:off x="1871700" y="260648"/>
            <a:ext cx="5400600" cy="6408712"/>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IN" dirty="0"/>
          </a:p>
        </p:txBody>
      </p:sp>
      <p:sp>
        <p:nvSpPr>
          <p:cNvPr id="3" name="Content Placeholder 2"/>
          <p:cNvSpPr>
            <a:spLocks noGrp="1"/>
          </p:cNvSpPr>
          <p:nvPr>
            <p:ph idx="1"/>
          </p:nvPr>
        </p:nvSpPr>
        <p:spPr/>
        <p:txBody>
          <a:bodyPr/>
          <a:lstStyle/>
          <a:p>
            <a:pPr>
              <a:buNone/>
            </a:pPr>
            <a:r>
              <a:rPr lang="en-US" dirty="0" smtClean="0"/>
              <a:t>Charge of personal monitoring services are as follows-</a:t>
            </a:r>
          </a:p>
          <a:p>
            <a:pPr>
              <a:buNone/>
            </a:pPr>
            <a:r>
              <a:rPr lang="en-US" dirty="0" smtClean="0"/>
              <a:t>Processing charge per TLD card Rs 125/-</a:t>
            </a:r>
          </a:p>
          <a:p>
            <a:pPr>
              <a:buNone/>
            </a:pPr>
            <a:r>
              <a:rPr lang="en-US" dirty="0" smtClean="0"/>
              <a:t>Lost/ Tampered/ Overexposed / Contaminated card which needs to be replaced Rs 143/-</a:t>
            </a:r>
          </a:p>
          <a:p>
            <a:pPr>
              <a:buNone/>
            </a:pPr>
            <a:r>
              <a:rPr lang="en-US" dirty="0" smtClean="0"/>
              <a:t>Chest TLD Cassette Rs 86/-</a:t>
            </a:r>
          </a:p>
          <a:p>
            <a:pPr>
              <a:buNone/>
            </a:pPr>
            <a:r>
              <a:rPr lang="en-US" dirty="0" smtClean="0"/>
              <a:t>Registration charges for new radiation workers Rs 150/-</a:t>
            </a:r>
          </a:p>
          <a:p>
            <a:pPr>
              <a:buNone/>
            </a:pPr>
            <a:endParaRPr lang="en-US" dirty="0" smtClean="0"/>
          </a:p>
          <a:p>
            <a:pPr>
              <a:buNone/>
            </a:pP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620688"/>
            <a:ext cx="8229600" cy="5703912"/>
          </a:xfrm>
        </p:spPr>
        <p:txBody>
          <a:bodyPr/>
          <a:lstStyle/>
          <a:p>
            <a:r>
              <a:rPr lang="en-US" dirty="0" smtClean="0"/>
              <a:t>1)</a:t>
            </a:r>
            <a:r>
              <a:rPr lang="en-US" b="1" dirty="0" smtClean="0"/>
              <a:t> </a:t>
            </a:r>
            <a:r>
              <a:rPr lang="en-US" b="1" dirty="0" err="1" smtClean="0"/>
              <a:t>Ionisation</a:t>
            </a:r>
            <a:r>
              <a:rPr lang="en-US" dirty="0" smtClean="0"/>
              <a:t>- The ability of radiation to produce ionization in air is the basis for radiation detection by ionization chamber.</a:t>
            </a:r>
          </a:p>
          <a:p>
            <a:r>
              <a:rPr lang="en-US" dirty="0" smtClean="0"/>
              <a:t>2) </a:t>
            </a:r>
            <a:r>
              <a:rPr lang="en-US" b="1" dirty="0" smtClean="0"/>
              <a:t>Photographic effect- </a:t>
            </a:r>
            <a:r>
              <a:rPr lang="en-US" dirty="0" smtClean="0"/>
              <a:t>The ability of radiation to blacken photographic films is the basis of detectors that use film.</a:t>
            </a:r>
          </a:p>
          <a:p>
            <a:r>
              <a:rPr lang="en-US" b="1" dirty="0" smtClean="0"/>
              <a:t>3)Luminescence-</a:t>
            </a:r>
            <a:r>
              <a:rPr lang="en-US" dirty="0" smtClean="0"/>
              <a:t> Luminescence is the property of certain material to emit light when they are stimulated by a physiological process, a chemical, or a electrical action or by a heat.</a:t>
            </a:r>
          </a:p>
          <a:p>
            <a:r>
              <a:rPr lang="en-US" b="1" dirty="0" smtClean="0"/>
              <a:t>4) Scintillation- </a:t>
            </a:r>
            <a:r>
              <a:rPr lang="en-US" dirty="0" smtClean="0"/>
              <a:t>Scintillation refers to flash of light. It is a property of certain crystals such as sodium iodide and cesium to absorb radiation and convert it to light.</a:t>
            </a:r>
            <a:endParaRPr lang="en-US" b="1" dirty="0" smtClean="0"/>
          </a:p>
          <a:p>
            <a:endParaRPr lang="en-US" dirty="0" smtClean="0"/>
          </a:p>
          <a:p>
            <a:endParaRPr lang="en-IN"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Summary </a:t>
            </a:r>
            <a:endParaRPr lang="en-IN" b="1" dirty="0">
              <a:solidFill>
                <a:schemeClr val="tx1"/>
              </a:solidFill>
            </a:endParaRPr>
          </a:p>
        </p:txBody>
      </p:sp>
      <p:sp>
        <p:nvSpPr>
          <p:cNvPr id="3" name="Content Placeholder 2"/>
          <p:cNvSpPr>
            <a:spLocks noGrp="1"/>
          </p:cNvSpPr>
          <p:nvPr>
            <p:ph idx="1"/>
          </p:nvPr>
        </p:nvSpPr>
        <p:spPr/>
        <p:txBody>
          <a:bodyPr>
            <a:normAutofit fontScale="77500" lnSpcReduction="20000"/>
          </a:bodyPr>
          <a:lstStyle/>
          <a:p>
            <a:r>
              <a:rPr lang="en-US" dirty="0" smtClean="0"/>
              <a:t>As a result of increased radiation exposure, it is necessary to monitor human exposure to radiation.</a:t>
            </a:r>
          </a:p>
          <a:p>
            <a:r>
              <a:rPr lang="en-US" dirty="0" smtClean="0"/>
              <a:t>Personal radiation dosimetry is the science used to monitor radiation exposure.</a:t>
            </a:r>
          </a:p>
          <a:p>
            <a:r>
              <a:rPr lang="en-US" dirty="0" smtClean="0"/>
              <a:t>A TLD dosimeter is a device used to monitor personal</a:t>
            </a:r>
            <a:r>
              <a:rPr lang="en-IN" dirty="0" smtClean="0"/>
              <a:t> radiation dose.</a:t>
            </a:r>
          </a:p>
          <a:p>
            <a:r>
              <a:rPr lang="en-US" dirty="0" smtClean="0"/>
              <a:t>A TLD measures ionizing radiation exposure by measuring the amount of visible light emitted from a crystal in the detector when the crystal is heated.</a:t>
            </a:r>
          </a:p>
          <a:p>
            <a:r>
              <a:rPr lang="en-US" dirty="0" smtClean="0"/>
              <a:t>The amount of light emitted is dependent upon the exposure.</a:t>
            </a:r>
          </a:p>
          <a:p>
            <a:r>
              <a:rPr lang="en-US" dirty="0" smtClean="0"/>
              <a:t>After exposure the TLD stores the measured dose for  a long period of time.</a:t>
            </a:r>
          </a:p>
          <a:p>
            <a:r>
              <a:rPr lang="en-US" dirty="0" smtClean="0"/>
              <a:t>There are many different types of dosimeter  that are used include  pocket dosimeter, film badge monitoring and TLD badges, they all perform the same basic function </a:t>
            </a:r>
            <a:r>
              <a:rPr lang="en-US" dirty="0" err="1" smtClean="0"/>
              <a:t>ie</a:t>
            </a:r>
            <a:r>
              <a:rPr lang="en-US" dirty="0" smtClean="0"/>
              <a:t> radiation monitoring.</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a:bodyPr>
          <a:lstStyle/>
          <a:p>
            <a:r>
              <a:rPr lang="en-US" sz="4000" b="1" dirty="0" smtClean="0"/>
              <a:t>Thank you</a:t>
            </a:r>
            <a:endParaRPr lang="en-IN" sz="40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pic>
        <p:nvPicPr>
          <p:cNvPr id="7170" name="Picture 2" descr="C:\Users\SONY\Desktop\Download\radiographers-radiation-dosimetry-9-638.jpg"/>
          <p:cNvPicPr>
            <a:picLocks noChangeAspect="1" noChangeArrowheads="1"/>
          </p:cNvPicPr>
          <p:nvPr/>
        </p:nvPicPr>
        <p:blipFill>
          <a:blip r:embed="rId2" cstate="print"/>
          <a:srcRect/>
          <a:stretch>
            <a:fillRect/>
          </a:stretch>
        </p:blipFill>
        <p:spPr bwMode="auto">
          <a:xfrm>
            <a:off x="611560" y="404664"/>
            <a:ext cx="8064896" cy="612068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fontScale="90000"/>
          </a:bodyPr>
          <a:lstStyle/>
          <a:p>
            <a:r>
              <a:rPr lang="en-US" b="1" dirty="0" smtClean="0">
                <a:solidFill>
                  <a:schemeClr val="tx1"/>
                </a:solidFill>
              </a:rPr>
              <a:t>Personnel dosimetry</a:t>
            </a:r>
            <a:endParaRPr lang="en-IN" dirty="0"/>
          </a:p>
        </p:txBody>
      </p:sp>
      <p:sp>
        <p:nvSpPr>
          <p:cNvPr id="3" name="Content Placeholder 2"/>
          <p:cNvSpPr>
            <a:spLocks noGrp="1"/>
          </p:cNvSpPr>
          <p:nvPr>
            <p:ph idx="1"/>
          </p:nvPr>
        </p:nvSpPr>
        <p:spPr>
          <a:xfrm>
            <a:off x="457200" y="1556792"/>
            <a:ext cx="8229600" cy="5112568"/>
          </a:xfrm>
        </p:spPr>
        <p:txBody>
          <a:bodyPr>
            <a:normAutofit fontScale="92500"/>
          </a:bodyPr>
          <a:lstStyle/>
          <a:p>
            <a:r>
              <a:rPr lang="en-US" dirty="0" smtClean="0"/>
              <a:t>Personnel dosimetry refers to monitoring of individuals who are exposed to radiation during the course of the work.</a:t>
            </a:r>
          </a:p>
          <a:p>
            <a:r>
              <a:rPr lang="en-US" dirty="0" smtClean="0"/>
              <a:t>The radiation measurement is a time-integrated dose, </a:t>
            </a:r>
            <a:r>
              <a:rPr lang="en-US" dirty="0" err="1" smtClean="0"/>
              <a:t>ie</a:t>
            </a:r>
            <a:r>
              <a:rPr lang="en-US" dirty="0" smtClean="0"/>
              <a:t> the dose summed over a period of time, usually about 3 months.</a:t>
            </a:r>
          </a:p>
          <a:p>
            <a:r>
              <a:rPr lang="en-US" dirty="0" smtClean="0"/>
              <a:t>The dose is subsequently stated as an estimate of the effective dose equivalent to the whole body in </a:t>
            </a:r>
            <a:r>
              <a:rPr lang="en-US" dirty="0" err="1" smtClean="0"/>
              <a:t>mSv</a:t>
            </a:r>
            <a:r>
              <a:rPr lang="en-US" dirty="0" smtClean="0"/>
              <a:t> for the reporting period. </a:t>
            </a:r>
          </a:p>
          <a:p>
            <a:r>
              <a:rPr lang="en-US" dirty="0" smtClean="0"/>
              <a:t>Various personnel dosimeters are</a:t>
            </a:r>
          </a:p>
          <a:p>
            <a:r>
              <a:rPr lang="en-US" dirty="0" smtClean="0"/>
              <a:t>Pocket dosimeter</a:t>
            </a:r>
          </a:p>
          <a:p>
            <a:r>
              <a:rPr lang="en-US" dirty="0" smtClean="0"/>
              <a:t>Film badge monitoring</a:t>
            </a:r>
          </a:p>
          <a:p>
            <a:r>
              <a:rPr lang="en-US" dirty="0" err="1" smtClean="0"/>
              <a:t>Thermoluminescent</a:t>
            </a:r>
            <a:r>
              <a:rPr lang="en-US" dirty="0" smtClean="0"/>
              <a:t> dosimetry (TLD) monitoring</a:t>
            </a:r>
            <a:endParaRPr lang="en-IN" dirty="0" smtClean="0"/>
          </a:p>
          <a:p>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Pocket dosimeter</a:t>
            </a:r>
            <a:endParaRPr lang="en-IN" b="1" dirty="0">
              <a:solidFill>
                <a:schemeClr val="tx1"/>
              </a:solidFill>
            </a:endParaRPr>
          </a:p>
        </p:txBody>
      </p:sp>
      <p:sp>
        <p:nvSpPr>
          <p:cNvPr id="3" name="Content Placeholder 2"/>
          <p:cNvSpPr>
            <a:spLocks noGrp="1"/>
          </p:cNvSpPr>
          <p:nvPr>
            <p:ph idx="1"/>
          </p:nvPr>
        </p:nvSpPr>
        <p:spPr/>
        <p:txBody>
          <a:bodyPr/>
          <a:lstStyle/>
          <a:p>
            <a:r>
              <a:rPr lang="en-US" dirty="0" smtClean="0"/>
              <a:t>The pocket dosimeter monitors dose to personnel.</a:t>
            </a:r>
          </a:p>
          <a:p>
            <a:r>
              <a:rPr lang="en-US" dirty="0" smtClean="0"/>
              <a:t>It consists of an ionization chamber with an eyepiece and a transparent scale as well as a hollow charging rod and a fixed and a movable fiber.</a:t>
            </a:r>
          </a:p>
          <a:p>
            <a:r>
              <a:rPr lang="en-US" dirty="0" smtClean="0"/>
              <a:t>When x rays enters the dosimeter, ionization causes the fibers to lose their charges and as a result, the movable fiber moves closer to the fixed fiber.</a:t>
            </a:r>
          </a:p>
          <a:p>
            <a:r>
              <a:rPr lang="en-US" dirty="0" smtClean="0"/>
              <a:t>The movable fiber provides an estimate of gamma or x ray dose rate.</a:t>
            </a: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rmAutofit fontScale="90000"/>
          </a:bodyPr>
          <a:lstStyle/>
          <a:p>
            <a:r>
              <a:rPr lang="en-US" b="1" dirty="0" smtClean="0">
                <a:solidFill>
                  <a:schemeClr val="tx1"/>
                </a:solidFill>
              </a:rPr>
              <a:t>Film badge monitoring</a:t>
            </a:r>
            <a:endParaRPr lang="en-IN" b="1" dirty="0">
              <a:solidFill>
                <a:schemeClr val="tx1"/>
              </a:solidFill>
            </a:endParaRPr>
          </a:p>
        </p:txBody>
      </p:sp>
      <p:sp>
        <p:nvSpPr>
          <p:cNvPr id="3" name="Content Placeholder 2"/>
          <p:cNvSpPr>
            <a:spLocks noGrp="1"/>
          </p:cNvSpPr>
          <p:nvPr>
            <p:ph idx="1"/>
          </p:nvPr>
        </p:nvSpPr>
        <p:spPr>
          <a:xfrm>
            <a:off x="457200" y="1484784"/>
            <a:ext cx="8229600" cy="5112568"/>
          </a:xfrm>
        </p:spPr>
        <p:txBody>
          <a:bodyPr>
            <a:normAutofit fontScale="92500" lnSpcReduction="10000"/>
          </a:bodyPr>
          <a:lstStyle/>
          <a:p>
            <a:r>
              <a:rPr lang="en-US" dirty="0" smtClean="0"/>
              <a:t>These badges use small x rays films sandwiched between several filters to detect radiation.</a:t>
            </a:r>
          </a:p>
          <a:p>
            <a:r>
              <a:rPr lang="en-US" dirty="0" smtClean="0"/>
              <a:t>Film badges are inexpensive, easy to use and easy to process.</a:t>
            </a:r>
          </a:p>
          <a:p>
            <a:r>
              <a:rPr lang="en-US" dirty="0" smtClean="0"/>
              <a:t>Although they are useful for detecting radiation at or above 0.1 </a:t>
            </a:r>
            <a:r>
              <a:rPr lang="en-US" dirty="0" err="1" smtClean="0"/>
              <a:t>mSv</a:t>
            </a:r>
            <a:r>
              <a:rPr lang="en-US" dirty="0" smtClean="0"/>
              <a:t> (10 </a:t>
            </a:r>
            <a:r>
              <a:rPr lang="en-US" dirty="0" err="1" smtClean="0"/>
              <a:t>mrem</a:t>
            </a:r>
            <a:r>
              <a:rPr lang="en-US" dirty="0" smtClean="0"/>
              <a:t>), they are not sensitive enough to capture lower levels of radiation.</a:t>
            </a:r>
          </a:p>
          <a:p>
            <a:r>
              <a:rPr lang="en-US" dirty="0" smtClean="0"/>
              <a:t>Their susceptibility to fogging caused by high </a:t>
            </a:r>
            <a:r>
              <a:rPr lang="en-US" dirty="0" err="1" smtClean="0"/>
              <a:t>temparature</a:t>
            </a:r>
            <a:r>
              <a:rPr lang="en-US" dirty="0" smtClean="0"/>
              <a:t> and light means that they cannot and should not be worn for longer than 4 week period at a stretch.</a:t>
            </a:r>
          </a:p>
          <a:p>
            <a:r>
              <a:rPr lang="en-US" dirty="0" smtClean="0"/>
              <a:t>Another major drawback of film badge monitoring is that it is an enormous task to chemically process a large number of small films and subsequently compare each to some standard test film. </a:t>
            </a:r>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pic>
        <p:nvPicPr>
          <p:cNvPr id="5122" name="Picture 2" descr="C:\Users\SONY\Desktop\Download\synthesis-and-characterization-of-phosphors-for-tl-dosimetry-2-638.jpg"/>
          <p:cNvPicPr>
            <a:picLocks noGrp="1" noChangeAspect="1" noChangeArrowheads="1"/>
          </p:cNvPicPr>
          <p:nvPr>
            <p:ph idx="1"/>
          </p:nvPr>
        </p:nvPicPr>
        <p:blipFill>
          <a:blip r:embed="rId2" cstate="print"/>
          <a:srcRect/>
          <a:stretch>
            <a:fillRect/>
          </a:stretch>
        </p:blipFill>
        <p:spPr bwMode="auto">
          <a:xfrm>
            <a:off x="323528" y="260648"/>
            <a:ext cx="8352928" cy="619268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pic>
        <p:nvPicPr>
          <p:cNvPr id="8194" name="Picture 2" descr="C:\Users\SONY\Desktop\Download\solid-state-detector-mamita-9-638.jpg"/>
          <p:cNvPicPr>
            <a:picLocks noChangeAspect="1" noChangeArrowheads="1"/>
          </p:cNvPicPr>
          <p:nvPr/>
        </p:nvPicPr>
        <p:blipFill>
          <a:blip r:embed="rId2" cstate="print"/>
          <a:srcRect/>
          <a:stretch>
            <a:fillRect/>
          </a:stretch>
        </p:blipFill>
        <p:spPr bwMode="auto">
          <a:xfrm>
            <a:off x="467544" y="404664"/>
            <a:ext cx="8208912" cy="5976664"/>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340</TotalTime>
  <Words>2100</Words>
  <Application>Microsoft Office PowerPoint</Application>
  <PresentationFormat>On-screen Show (4:3)</PresentationFormat>
  <Paragraphs>125</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Flow</vt:lpstr>
      <vt:lpstr>RADIATION HAZARDS AND PROTECTION-2 TLD BADGE</vt:lpstr>
      <vt:lpstr>Radiation detection and measurement</vt:lpstr>
      <vt:lpstr>PowerPoint Presentation</vt:lpstr>
      <vt:lpstr>PowerPoint Presentation</vt:lpstr>
      <vt:lpstr>Personnel dosimetry</vt:lpstr>
      <vt:lpstr>Pocket dosimeter</vt:lpstr>
      <vt:lpstr>Film badge monitoring</vt:lpstr>
      <vt:lpstr>PowerPoint Presentation</vt:lpstr>
      <vt:lpstr>PowerPoint Presentation</vt:lpstr>
      <vt:lpstr>TLD badge</vt:lpstr>
      <vt:lpstr>PowerPoint Presentation</vt:lpstr>
      <vt:lpstr>PowerPoint Presentation</vt:lpstr>
      <vt:lpstr>Types of TLD Badges</vt:lpstr>
      <vt:lpstr>Equivalent Dose/ Effective Dose</vt:lpstr>
      <vt:lpstr>PowerPoint Presentation</vt:lpstr>
      <vt:lpstr>General features of TLD Badges</vt:lpstr>
      <vt:lpstr>PowerPoint Presentation</vt:lpstr>
      <vt:lpstr>PowerPoint Presentation</vt:lpstr>
      <vt:lpstr>Wearing the TLD badge</vt:lpstr>
      <vt:lpstr>How to use </vt:lpstr>
      <vt:lpstr>PowerPoint Presentation</vt:lpstr>
      <vt:lpstr>TLD personal monitoring service</vt:lpstr>
      <vt:lpstr>Dose reports</vt:lpstr>
      <vt:lpstr>Over exposures</vt:lpstr>
      <vt:lpstr>DO NOT’S</vt:lpstr>
      <vt:lpstr>DOs</vt:lpstr>
      <vt:lpstr>PowerPoint Presentation</vt:lpstr>
      <vt:lpstr>PowerPoint Presentation</vt:lpstr>
      <vt:lpstr>PowerPoint Presentation</vt:lpstr>
      <vt:lpstr>Summary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SONY</dc:creator>
  <cp:lastModifiedBy>shwetashendey</cp:lastModifiedBy>
  <cp:revision>78</cp:revision>
  <dcterms:created xsi:type="dcterms:W3CDTF">2016-04-08T16:04:43Z</dcterms:created>
  <dcterms:modified xsi:type="dcterms:W3CDTF">2017-04-16T15:53:46Z</dcterms:modified>
</cp:coreProperties>
</file>