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E6D2"/>
          </a:solidFill>
        </a:fill>
      </a:tcStyle>
    </a:wholeTbl>
    <a:band2H>
      <a:tcTxStyle b="def" i="def"/>
      <a:tcStyle>
        <a:tcBdr/>
        <a:fill>
          <a:solidFill>
            <a:srgbClr val="F6F3EA"/>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4EB"/>
          </a:solidFill>
        </a:fill>
      </a:tcStyle>
    </a:wholeTbl>
    <a:band2H>
      <a:tcTxStyle b="def" i="def"/>
      <a:tcStyle>
        <a:tcBdr/>
        <a:fill>
          <a:solidFill>
            <a:srgbClr val="EAF2F5"/>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6E7"/>
          </a:solidFill>
        </a:fill>
      </a:tcStyle>
    </a:wholeTbl>
    <a:band2H>
      <a:tcTxStyle b="def" i="def"/>
      <a:tcStyle>
        <a:tcBdr/>
        <a:fill>
          <a:solidFill>
            <a:srgbClr val="F0EBF3"/>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Book Antiqua"/>
          <a:ea typeface="Book Antiqua"/>
          <a:cs typeface="Book Antiq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Book Antiqua"/>
          <a:ea typeface="Book Antiqua"/>
          <a:cs typeface="Book Antiqu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ok Antiqua"/>
          <a:ea typeface="Book Antiqua"/>
          <a:cs typeface="Book Antiqu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ok Antiqua"/>
          <a:ea typeface="Book Antiqua"/>
          <a:cs typeface="Book Antiqu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ook Antiqua"/>
          <a:ea typeface="Book Antiqua"/>
          <a:cs typeface="Book Antiq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ok Antiqua"/>
          <a:ea typeface="Book Antiqua"/>
          <a:cs typeface="Book Antiq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ph type="sldImg"/>
          </p:nvPr>
        </p:nvSpPr>
        <p:spPr>
          <a:xfrm>
            <a:off x="1143000" y="685800"/>
            <a:ext cx="4572000" cy="3429000"/>
          </a:xfrm>
          <a:prstGeom prst="rect">
            <a:avLst/>
          </a:prstGeom>
        </p:spPr>
        <p:txBody>
          <a:bodyPr/>
          <a:lstStyle/>
          <a:p>
            <a:pPr/>
          </a:p>
        </p:txBody>
      </p:sp>
      <p:sp>
        <p:nvSpPr>
          <p:cNvPr id="109" name="Shape 10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422030" y="1371600"/>
            <a:ext cx="8229601" cy="1828800"/>
          </a:xfrm>
          <a:prstGeom prst="rect">
            <a:avLst/>
          </a:prstGeom>
        </p:spPr>
        <p:txBody>
          <a:bodyPr lIns="0" tIns="0" rIns="0" bIns="0" anchor="b"/>
          <a:lstStyle>
            <a:lvl1pPr>
              <a:defRPr cap="all" sz="4800">
                <a:effectLst>
                  <a:outerShdw sx="100000" sy="100000" kx="0" ky="0" algn="b" rotWithShape="0" blurRad="127000" dist="200000" dir="2700000">
                    <a:srgbClr val="000000">
                      <a:alpha val="30000"/>
                    </a:srgbClr>
                  </a:outerShdw>
                </a:effectLst>
              </a:defRPr>
            </a:lvl1pPr>
          </a:lstStyle>
          <a:p>
            <a:pPr/>
            <a:r>
              <a:t>Title Text</a:t>
            </a:r>
          </a:p>
        </p:txBody>
      </p:sp>
      <p:sp>
        <p:nvSpPr>
          <p:cNvPr id="12" name="Shape 12"/>
          <p:cNvSpPr/>
          <p:nvPr>
            <p:ph type="body" sz="quarter" idx="1"/>
          </p:nvPr>
        </p:nvSpPr>
        <p:spPr>
          <a:xfrm>
            <a:off x="1371600" y="3331698"/>
            <a:ext cx="6400800" cy="1752601"/>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a:r>
              <a:t>Title Text</a:t>
            </a:r>
          </a:p>
        </p:txBody>
      </p:sp>
      <p:sp>
        <p:nvSpPr>
          <p:cNvPr id="92" name="Shape 9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3" name="Shape 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0" name="Shape 100"/>
          <p:cNvSpPr/>
          <p:nvPr>
            <p:ph type="title"/>
          </p:nvPr>
        </p:nvSpPr>
        <p:spPr>
          <a:xfrm>
            <a:off x="6629400" y="274638"/>
            <a:ext cx="2057400" cy="5851526"/>
          </a:xfrm>
          <a:prstGeom prst="rect">
            <a:avLst/>
          </a:prstGeom>
        </p:spPr>
        <p:txBody>
          <a:bodyPr/>
          <a:lstStyle/>
          <a:p>
            <a:pPr/>
            <a:r>
              <a:t>Title Text</a:t>
            </a:r>
          </a:p>
        </p:txBody>
      </p:sp>
      <p:sp>
        <p:nvSpPr>
          <p:cNvPr id="101" name="Shape 101"/>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1600200" y="609600"/>
            <a:ext cx="7086600" cy="1828800"/>
          </a:xfrm>
          <a:prstGeom prst="rect">
            <a:avLst/>
          </a:prstGeom>
        </p:spPr>
        <p:txBody>
          <a:bodyPr lIns="0" tIns="0" rIns="0" bIns="0" anchor="b"/>
          <a:lstStyle>
            <a:lvl1pPr algn="l">
              <a:defRPr sz="4800">
                <a:solidFill>
                  <a:srgbClr val="DCC678"/>
                </a:solidFill>
              </a:defRPr>
            </a:lvl1pPr>
          </a:lstStyle>
          <a:p>
            <a:pPr/>
            <a:r>
              <a:t>Title Text</a:t>
            </a:r>
          </a:p>
        </p:txBody>
      </p:sp>
      <p:sp>
        <p:nvSpPr>
          <p:cNvPr id="30" name="Shape 30"/>
          <p:cNvSpPr/>
          <p:nvPr>
            <p:ph type="body" sz="quarter" idx="1"/>
          </p:nvPr>
        </p:nvSpPr>
        <p:spPr>
          <a:xfrm>
            <a:off x="1600200" y="2507786"/>
            <a:ext cx="7086600" cy="1509713"/>
          </a:xfrm>
          <a:prstGeom prst="rect">
            <a:avLst/>
          </a:prstGeom>
        </p:spPr>
        <p:txBody>
          <a:bodyPr/>
          <a:lstStyle>
            <a:lvl1pPr marL="0" indent="73152">
              <a:spcBef>
                <a:spcPts val="400"/>
              </a:spcBef>
              <a:buClrTx/>
              <a:buSzTx/>
              <a:buFontTx/>
              <a:buNone/>
              <a:defRPr sz="2000"/>
            </a:lvl1pPr>
            <a:lvl2pPr marL="0" indent="585216">
              <a:spcBef>
                <a:spcPts val="400"/>
              </a:spcBef>
              <a:buClrTx/>
              <a:buSzTx/>
              <a:buFontTx/>
              <a:buNone/>
              <a:defRPr sz="2000"/>
            </a:lvl2pPr>
            <a:lvl3pPr marL="0" indent="905255">
              <a:spcBef>
                <a:spcPts val="400"/>
              </a:spcBef>
              <a:buClrTx/>
              <a:buSzTx/>
              <a:buFontTx/>
              <a:buNone/>
              <a:defRPr sz="2000"/>
            </a:lvl3pPr>
            <a:lvl4pPr marL="0" indent="1170431">
              <a:spcBef>
                <a:spcPts val="400"/>
              </a:spcBef>
              <a:buClrTx/>
              <a:buSzTx/>
              <a:buFontTx/>
              <a:buNone/>
              <a:defRPr sz="2000"/>
            </a:lvl4pPr>
            <a:lvl5pPr marL="0" indent="1362455">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600200"/>
            <a:ext cx="4038600" cy="4525963"/>
          </a:xfrm>
          <a:prstGeom prst="rect">
            <a:avLst/>
          </a:prstGeom>
        </p:spPr>
        <p:txBody>
          <a:bodyPr/>
          <a:lstStyle>
            <a:lvl1pPr>
              <a:defRPr sz="2600"/>
            </a:lvl1pPr>
            <a:lvl2pPr marL="892302" indent="-307086">
              <a:defRPr sz="2600"/>
            </a:lvl2pPr>
            <a:lvl3pPr marL="1202436" indent="-297180">
              <a:defRPr sz="2600"/>
            </a:lvl3pPr>
            <a:lvl4pPr marL="1434591" indent="-264160">
              <a:defRPr sz="2600"/>
            </a:lvl4pPr>
            <a:lvl5pPr marL="1626616" indent="-264160">
              <a:defRPr sz="26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457200" y="273050"/>
            <a:ext cx="8229600" cy="1143000"/>
          </a:xfrm>
          <a:prstGeom prst="rect">
            <a:avLst/>
          </a:prstGeom>
        </p:spPr>
        <p:txBody>
          <a:bodyPr/>
          <a:lstStyle/>
          <a:p>
            <a:pPr/>
            <a:r>
              <a:t>Title Text</a:t>
            </a:r>
          </a:p>
        </p:txBody>
      </p:sp>
      <p:sp>
        <p:nvSpPr>
          <p:cNvPr id="48" name="Shape 48"/>
          <p:cNvSpPr/>
          <p:nvPr>
            <p:ph type="body" sz="quarter" idx="1"/>
          </p:nvPr>
        </p:nvSpPr>
        <p:spPr>
          <a:xfrm>
            <a:off x="457200" y="1535112"/>
            <a:ext cx="4040188" cy="750888"/>
          </a:xfrm>
          <a:prstGeom prst="rect">
            <a:avLst/>
          </a:prstGeom>
        </p:spPr>
        <p:txBody>
          <a:bodyPr anchor="ctr"/>
          <a:lstStyle>
            <a:lvl1pPr marL="0" indent="0">
              <a:spcBef>
                <a:spcPts val="500"/>
              </a:spcBef>
              <a:buClrTx/>
              <a:buSzTx/>
              <a:buFontTx/>
              <a:buNone/>
              <a:defRPr cap="all" sz="2400"/>
            </a:lvl1pPr>
            <a:lvl2pPr marL="0" indent="585216">
              <a:spcBef>
                <a:spcPts val="500"/>
              </a:spcBef>
              <a:buClrTx/>
              <a:buSzTx/>
              <a:buFontTx/>
              <a:buNone/>
              <a:defRPr cap="all" sz="2400"/>
            </a:lvl2pPr>
            <a:lvl3pPr marL="0" indent="905255">
              <a:spcBef>
                <a:spcPts val="500"/>
              </a:spcBef>
              <a:buClrTx/>
              <a:buSzTx/>
              <a:buFontTx/>
              <a:buNone/>
              <a:defRPr cap="all" sz="2400"/>
            </a:lvl3pPr>
            <a:lvl4pPr marL="0" indent="1170431">
              <a:spcBef>
                <a:spcPts val="500"/>
              </a:spcBef>
              <a:buClrTx/>
              <a:buSzTx/>
              <a:buFontTx/>
              <a:buNone/>
              <a:defRPr cap="all" sz="2400"/>
            </a:lvl4pPr>
            <a:lvl5pPr marL="0" indent="1362455">
              <a:spcBef>
                <a:spcPts val="500"/>
              </a:spcBef>
              <a:buClrTx/>
              <a:buSzTx/>
              <a:buFontTx/>
              <a:buNone/>
              <a:defRPr cap="all"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4645025" y="1535112"/>
            <a:ext cx="4041775" cy="750888"/>
          </a:xfrm>
          <a:prstGeom prst="rect">
            <a:avLst/>
          </a:prstGeom>
        </p:spPr>
        <p:txBody>
          <a:bodyPr anchor="ctr"/>
          <a:lstStyle/>
          <a:p>
            <a:pPr marL="0" indent="0">
              <a:spcBef>
                <a:spcPts val="500"/>
              </a:spcBef>
              <a:buClrTx/>
              <a:buSzTx/>
              <a:buFontTx/>
              <a:buNone/>
              <a:defRPr cap="all"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0" sz="2200">
                <a:solidFill>
                  <a:srgbClr val="F4DB8A"/>
                </a:solidFill>
              </a:defRPr>
            </a:lvl1pPr>
          </a:lstStyle>
          <a:p>
            <a:pPr/>
            <a:r>
              <a:t>Title Text</a:t>
            </a:r>
          </a:p>
        </p:txBody>
      </p:sp>
      <p:sp>
        <p:nvSpPr>
          <p:cNvPr id="73" name="Shape 73"/>
          <p:cNvSpPr/>
          <p:nvPr>
            <p:ph type="body" sz="half" idx="1"/>
          </p:nvPr>
        </p:nvSpPr>
        <p:spPr>
          <a:xfrm>
            <a:off x="457200" y="1524000"/>
            <a:ext cx="3008314" cy="4602163"/>
          </a:xfrm>
          <a:prstGeom prst="rect">
            <a:avLst/>
          </a:prstGeom>
        </p:spPr>
        <p:txBody>
          <a:bodyPr/>
          <a:lstStyle>
            <a:lvl1pPr marL="0" indent="0">
              <a:spcBef>
                <a:spcPts val="300"/>
              </a:spcBef>
              <a:buClrTx/>
              <a:buSzTx/>
              <a:buFontTx/>
              <a:buNone/>
              <a:defRPr sz="1400"/>
            </a:lvl1pPr>
            <a:lvl2pPr marL="0" indent="585216">
              <a:spcBef>
                <a:spcPts val="300"/>
              </a:spcBef>
              <a:buClrTx/>
              <a:buSzTx/>
              <a:buFontTx/>
              <a:buNone/>
              <a:defRPr sz="1400"/>
            </a:lvl2pPr>
            <a:lvl3pPr marL="0" indent="905255">
              <a:spcBef>
                <a:spcPts val="300"/>
              </a:spcBef>
              <a:buClrTx/>
              <a:buSzTx/>
              <a:buFontTx/>
              <a:buNone/>
              <a:defRPr sz="1400"/>
            </a:lvl3pPr>
            <a:lvl4pPr marL="0" indent="1170431">
              <a:spcBef>
                <a:spcPts val="300"/>
              </a:spcBef>
              <a:buClrTx/>
              <a:buSzTx/>
              <a:buFontTx/>
              <a:buNone/>
              <a:defRPr sz="1400"/>
            </a:lvl4pPr>
            <a:lvl5pPr marL="0" indent="1362455">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1" name="Shape 81"/>
          <p:cNvSpPr/>
          <p:nvPr>
            <p:ph type="title"/>
          </p:nvPr>
        </p:nvSpPr>
        <p:spPr>
          <a:xfrm>
            <a:off x="1828800" y="609600"/>
            <a:ext cx="5486400" cy="522288"/>
          </a:xfrm>
          <a:prstGeom prst="rect">
            <a:avLst/>
          </a:prstGeom>
        </p:spPr>
        <p:txBody>
          <a:bodyPr lIns="0" tIns="0" rIns="0" bIns="0" anchor="b"/>
          <a:lstStyle>
            <a:lvl1pPr>
              <a:defRPr sz="2000"/>
            </a:lvl1pPr>
          </a:lstStyle>
          <a:p>
            <a:pPr/>
            <a:r>
              <a:t>Title Text</a:t>
            </a:r>
          </a:p>
        </p:txBody>
      </p:sp>
      <p:sp>
        <p:nvSpPr>
          <p:cNvPr id="82" name="Shape 82"/>
          <p:cNvSpPr/>
          <p:nvPr>
            <p:ph type="pic" sz="half" idx="13"/>
          </p:nvPr>
        </p:nvSpPr>
        <p:spPr>
          <a:xfrm>
            <a:off x="1828800" y="1831975"/>
            <a:ext cx="5486400" cy="3962400"/>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rIns="91439">
            <a:noAutofit/>
          </a:bodyPr>
          <a:lstStyle/>
          <a:p>
            <a:pPr/>
          </a:p>
        </p:txBody>
      </p:sp>
      <p:sp>
        <p:nvSpPr>
          <p:cNvPr id="83" name="Shape 83"/>
          <p:cNvSpPr/>
          <p:nvPr>
            <p:ph type="body" sz="quarter" idx="1"/>
          </p:nvPr>
        </p:nvSpPr>
        <p:spPr>
          <a:xfrm>
            <a:off x="1828800" y="1166787"/>
            <a:ext cx="5486400" cy="530352"/>
          </a:xfrm>
          <a:prstGeom prst="rect">
            <a:avLst/>
          </a:prstGeom>
        </p:spPr>
        <p:txBody>
          <a:bodyPr/>
          <a:lstStyle>
            <a:lvl1pPr marL="0" indent="0" algn="ctr">
              <a:spcBef>
                <a:spcPts val="300"/>
              </a:spcBef>
              <a:buClrTx/>
              <a:buSzTx/>
              <a:buFontTx/>
              <a:buNone/>
              <a:defRPr sz="1400"/>
            </a:lvl1pPr>
            <a:lvl2pPr algn="ctr">
              <a:spcBef>
                <a:spcPts val="300"/>
              </a:spcBef>
              <a:buClrTx/>
              <a:buFontTx/>
              <a:defRPr sz="1400"/>
            </a:lvl2pPr>
            <a:lvl3pPr marL="1225295" indent="-320039" algn="ctr">
              <a:spcBef>
                <a:spcPts val="300"/>
              </a:spcBef>
              <a:buClrTx/>
              <a:buFontTx/>
              <a:defRPr sz="1400"/>
            </a:lvl3pPr>
            <a:lvl4pPr marL="1454911" indent="-284480" algn="ctr">
              <a:spcBef>
                <a:spcPts val="300"/>
              </a:spcBef>
              <a:buClrTx/>
              <a:buFontTx/>
              <a:defRPr sz="1400"/>
            </a:lvl4pPr>
            <a:lvl5pPr marL="1646935" indent="-284479" algn="ctr">
              <a:spcBef>
                <a:spcPts val="300"/>
              </a:spcBef>
              <a:buClrTx/>
              <a:buFontTx/>
              <a:defRPr sz="1400"/>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600200"/>
            <a:ext cx="8229600" cy="47091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521700" y="6578600"/>
            <a:ext cx="165101" cy="203201"/>
          </a:xfrm>
          <a:prstGeom prst="rect">
            <a:avLst/>
          </a:prstGeom>
          <a:ln w="12700">
            <a:miter lim="400000"/>
          </a:ln>
        </p:spPr>
        <p:txBody>
          <a:bodyPr wrap="none" lIns="0" tIns="0" rIns="0" bIns="0" anchor="b">
            <a:spAutoFit/>
          </a:bodyPr>
          <a:lstStyle>
            <a:lvl1pPr algn="r">
              <a:defRPr sz="1200">
                <a:solidFill>
                  <a:srgbClr val="BABABA"/>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1pPr>
      <a:lvl2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2pPr>
      <a:lvl3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3pPr>
      <a:lvl4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4pPr>
      <a:lvl5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5pPr>
      <a:lvl6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6pPr>
      <a:lvl7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7pPr>
      <a:lvl8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8pPr>
      <a:lvl9pPr marL="0" marR="0" indent="0" algn="ctr" defTabSz="914400" rtl="0" latinLnBrk="0">
        <a:lnSpc>
          <a:spcPct val="100000"/>
        </a:lnSpc>
        <a:spcBef>
          <a:spcPts val="0"/>
        </a:spcBef>
        <a:spcAft>
          <a:spcPts val="0"/>
        </a:spcAft>
        <a:buClrTx/>
        <a:buSzTx/>
        <a:buFontTx/>
        <a:buNone/>
        <a:tabLst/>
        <a:defRPr b="1" baseline="0" cap="none" i="0" spc="0" strike="noStrike" sz="4100" u="none">
          <a:ln>
            <a:noFill/>
          </a:ln>
          <a:solidFill>
            <a:srgbClr val="E8D38A"/>
          </a:solidFill>
          <a:effectLst>
            <a:outerShdw sx="100000" sy="100000" kx="0" ky="0" algn="b" rotWithShape="0" blurRad="114300" dist="101600" dir="2700000">
              <a:srgbClr val="000000">
                <a:alpha val="40000"/>
              </a:srgbClr>
            </a:outerShdw>
          </a:effectLst>
          <a:uFillTx/>
          <a:latin typeface="Lucida Sans"/>
          <a:ea typeface="Lucida Sans"/>
          <a:cs typeface="Lucida Sans"/>
          <a:sym typeface="Lucida Sans"/>
        </a:defRPr>
      </a:lvl9pPr>
    </p:titleStyle>
    <p:bodyStyle>
      <a:lvl1pPr marL="548640" marR="0" indent="-411480" algn="l" defTabSz="914400" rtl="0" latinLnBrk="0">
        <a:lnSpc>
          <a:spcPct val="100000"/>
        </a:lnSpc>
        <a:spcBef>
          <a:spcPts val="600"/>
        </a:spcBef>
        <a:spcAft>
          <a:spcPts val="0"/>
        </a:spcAft>
        <a:buClr>
          <a:srgbClr val="F9F9F9"/>
        </a:buClr>
        <a:buSzPct val="65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1pPr>
      <a:lvl2pPr marL="915924" marR="0" indent="-330708" algn="l" defTabSz="914400" rtl="0" latinLnBrk="0">
        <a:lnSpc>
          <a:spcPct val="100000"/>
        </a:lnSpc>
        <a:spcBef>
          <a:spcPts val="600"/>
        </a:spcBef>
        <a:spcAft>
          <a:spcPts val="0"/>
        </a:spcAft>
        <a:buClr>
          <a:srgbClr val="F9F9F9"/>
        </a:buClr>
        <a:buSzPct val="8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2pPr>
      <a:lvl3pPr marL="1196201" marR="0" indent="-290945" algn="l" defTabSz="914400" rtl="0" latinLnBrk="0">
        <a:lnSpc>
          <a:spcPct val="100000"/>
        </a:lnSpc>
        <a:spcBef>
          <a:spcPts val="600"/>
        </a:spcBef>
        <a:spcAft>
          <a:spcPts val="0"/>
        </a:spcAft>
        <a:buClr>
          <a:srgbClr val="F9F9F9"/>
        </a:buClr>
        <a:buSzPct val="95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3pPr>
      <a:lvl4pPr marL="1426463" marR="0" indent="-256032"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4pPr>
      <a:lvl5pPr marL="1618488" marR="0" indent="-256032"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5pPr>
      <a:lvl6pPr marL="1866392" marR="0" indent="-284480"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6pPr>
      <a:lvl7pPr marL="2103120" marR="0" indent="-320039"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7pPr>
      <a:lvl8pPr marL="2350007" marR="0" indent="-365759"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8pPr>
      <a:lvl9pPr marL="2551175" marR="0" indent="-365759" algn="l" defTabSz="914400" rtl="0" latinLnBrk="0">
        <a:lnSpc>
          <a:spcPct val="100000"/>
        </a:lnSpc>
        <a:spcBef>
          <a:spcPts val="600"/>
        </a:spcBef>
        <a:spcAft>
          <a:spcPts val="0"/>
        </a:spcAft>
        <a:buClr>
          <a:srgbClr val="F9F9F9"/>
        </a:buClr>
        <a:buSzPct val="100000"/>
        <a:buFont typeface="Helvetica"/>
        <a:buChar char="●"/>
        <a:tabLst/>
        <a:defRPr b="0" baseline="0" cap="none" i="0" spc="0" strike="noStrike" sz="2800" u="none">
          <a:ln>
            <a:noFill/>
          </a:ln>
          <a:solidFill>
            <a:srgbClr val="FFFFFF"/>
          </a:solidFill>
          <a:uFillTx/>
          <a:latin typeface="Book Antiqua"/>
          <a:ea typeface="Book Antiqua"/>
          <a:cs typeface="Book Antiqua"/>
          <a:sym typeface="Book Antiqu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0" y="3357562"/>
            <a:ext cx="9144000" cy="1857389"/>
          </a:xfrm>
          <a:prstGeom prst="rect">
            <a:avLst/>
          </a:prstGeom>
        </p:spPr>
        <p:txBody>
          <a:bodyPr/>
          <a:lstStyle/>
          <a:p>
            <a:pPr defTabSz="466344">
              <a:defRPr sz="4080">
                <a:effectLst>
                  <a:outerShdw sx="100000" sy="100000" kx="0" ky="0" algn="b" rotWithShape="0" blurRad="58293" dist="51816" dir="2700000">
                    <a:srgbClr val="000000">
                      <a:alpha val="40000"/>
                    </a:srgbClr>
                  </a:outerShdw>
                </a:effectLst>
              </a:defRPr>
            </a:pPr>
            <a:r>
              <a:t>    CNS TRAUMA</a:t>
            </a:r>
            <a:br/>
            <a:r>
              <a:t>       (PART – II)</a:t>
            </a:r>
            <a:br/>
          </a:p>
        </p:txBody>
      </p:sp>
      <p:sp>
        <p:nvSpPr>
          <p:cNvPr id="112" name="Shape 112"/>
          <p:cNvSpPr/>
          <p:nvPr>
            <p:ph type="body" sz="quarter" idx="1"/>
          </p:nvPr>
        </p:nvSpPr>
        <p:spPr>
          <a:xfrm>
            <a:off x="1857356" y="4643446"/>
            <a:ext cx="7086601" cy="1509713"/>
          </a:xfrm>
          <a:prstGeom prst="rect">
            <a:avLst/>
          </a:prstGeom>
        </p:spPr>
        <p:txBody>
          <a:bodyPr/>
          <a:lstStyle/>
          <a:p>
            <a:pPr/>
            <a:r>
              <a:t>                                                BY Dr. TEJAS MANKESHWAR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38" name="Shape 138"/>
          <p:cNvSpPr/>
          <p:nvPr>
            <p:ph type="body" idx="1"/>
          </p:nvPr>
        </p:nvSpPr>
        <p:spPr>
          <a:xfrm>
            <a:off x="457200" y="285728"/>
            <a:ext cx="8229600" cy="6023632"/>
          </a:xfrm>
          <a:prstGeom prst="rect">
            <a:avLst/>
          </a:prstGeom>
        </p:spPr>
        <p:txBody>
          <a:bodyPr/>
          <a:lstStyle/>
          <a:p>
            <a:pPr marL="532180" indent="-399135" defTabSz="886968">
              <a:lnSpc>
                <a:spcPct val="90000"/>
              </a:lnSpc>
              <a:defRPr sz="2716"/>
            </a:pPr>
            <a:r>
              <a:t>LOCATION:- Sub cortical and deep white matter is most commonly affected.</a:t>
            </a:r>
          </a:p>
          <a:p>
            <a:pPr marL="532180" indent="-399135" defTabSz="886968">
              <a:lnSpc>
                <a:spcPct val="90000"/>
              </a:lnSpc>
              <a:defRPr sz="2716"/>
            </a:pPr>
            <a:r>
              <a:t>Cortex is typically spared.</a:t>
            </a:r>
          </a:p>
          <a:p>
            <a:pPr marL="532180" indent="-399135" defTabSz="886968">
              <a:lnSpc>
                <a:spcPct val="90000"/>
              </a:lnSpc>
              <a:defRPr sz="2716"/>
            </a:pPr>
            <a:r>
              <a:t>Lesions in compact white matter tracts such as corpus callosum, especially genu and splenium, fornix and internal capsule are frequent.</a:t>
            </a:r>
          </a:p>
          <a:p>
            <a:pPr marL="532180" indent="-399135" defTabSz="886968">
              <a:lnSpc>
                <a:spcPct val="90000"/>
              </a:lnSpc>
              <a:defRPr sz="2716"/>
            </a:pPr>
            <a:r>
              <a:t>STAGING AND GRADING:-</a:t>
            </a:r>
          </a:p>
          <a:p>
            <a:pPr marL="532180" indent="-399135" defTabSz="886968">
              <a:lnSpc>
                <a:spcPct val="90000"/>
              </a:lnSpc>
              <a:defRPr sz="2716"/>
            </a:pPr>
            <a:r>
              <a:t>MILD- Lesions are seen in fronto-temporal grey-white matter interface.</a:t>
            </a:r>
          </a:p>
          <a:p>
            <a:pPr marL="532180" indent="-399135" defTabSz="886968">
              <a:lnSpc>
                <a:spcPct val="90000"/>
              </a:lnSpc>
              <a:defRPr sz="2716"/>
            </a:pPr>
            <a:r>
              <a:t>MODERATE-  Lobar white matter and corpus callosum are affected.</a:t>
            </a:r>
          </a:p>
          <a:p>
            <a:pPr marL="532180" indent="-399135" defTabSz="886968">
              <a:lnSpc>
                <a:spcPct val="90000"/>
              </a:lnSpc>
              <a:defRPr sz="2716"/>
            </a:pPr>
            <a:r>
              <a:t>SEVERE- dorsolateral mid brain and upper pons are involved.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41" name="Shape 141"/>
          <p:cNvSpPr/>
          <p:nvPr>
            <p:ph type="body" idx="1"/>
          </p:nvPr>
        </p:nvSpPr>
        <p:spPr>
          <a:xfrm>
            <a:off x="457200" y="428603"/>
            <a:ext cx="8229600" cy="5880758"/>
          </a:xfrm>
          <a:prstGeom prst="rect">
            <a:avLst/>
          </a:prstGeom>
        </p:spPr>
        <p:txBody>
          <a:bodyPr/>
          <a:lstStyle/>
          <a:p>
            <a:pPr/>
            <a:r>
              <a:t>Peak incidence is in young adults (15-24 years old).</a:t>
            </a:r>
          </a:p>
          <a:p>
            <a:pPr/>
            <a:r>
              <a:t>Males are affected more than females.</a:t>
            </a:r>
          </a:p>
          <a:p>
            <a:pPr/>
            <a:r>
              <a:t>DAI  often presents as immediate loss of consciousness which may be transient or progress to coma.</a:t>
            </a:r>
          </a:p>
          <a:p>
            <a:pPr/>
            <a:r>
              <a:t>DAI itself rarely causes death but may result in persistent vegetative state.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457200" y="-1"/>
            <a:ext cx="8229600" cy="1000110"/>
          </a:xfrm>
          <a:prstGeom prst="rect">
            <a:avLst/>
          </a:prstGeom>
        </p:spPr>
        <p:txBody>
          <a:bodyPr/>
          <a:lstStyle/>
          <a:p>
            <a:pPr/>
            <a:r>
              <a:t>IMAGING</a:t>
            </a:r>
          </a:p>
        </p:txBody>
      </p:sp>
      <p:sp>
        <p:nvSpPr>
          <p:cNvPr id="144" name="Shape 144"/>
          <p:cNvSpPr/>
          <p:nvPr>
            <p:ph type="body" idx="1"/>
          </p:nvPr>
        </p:nvSpPr>
        <p:spPr>
          <a:xfrm>
            <a:off x="457200" y="785794"/>
            <a:ext cx="8229600" cy="5523566"/>
          </a:xfrm>
          <a:prstGeom prst="rect">
            <a:avLst/>
          </a:prstGeom>
        </p:spPr>
        <p:txBody>
          <a:bodyPr/>
          <a:lstStyle/>
          <a:p>
            <a:pPr>
              <a:lnSpc>
                <a:spcPct val="80000"/>
              </a:lnSpc>
              <a:spcBef>
                <a:spcPts val="500"/>
              </a:spcBef>
              <a:defRPr sz="2300"/>
            </a:pPr>
            <a:r>
              <a:t>Initial NECT is often normal or minimally abnormal.</a:t>
            </a:r>
          </a:p>
          <a:p>
            <a:pPr>
              <a:lnSpc>
                <a:spcPct val="80000"/>
              </a:lnSpc>
              <a:spcBef>
                <a:spcPts val="500"/>
              </a:spcBef>
              <a:defRPr sz="2300"/>
            </a:pPr>
            <a:r>
              <a:t>Mild diffuse brain swelling with sulcal effacement may be present.</a:t>
            </a:r>
          </a:p>
          <a:p>
            <a:pPr>
              <a:lnSpc>
                <a:spcPct val="80000"/>
              </a:lnSpc>
              <a:spcBef>
                <a:spcPts val="500"/>
              </a:spcBef>
              <a:defRPr sz="2300"/>
            </a:pPr>
            <a:r>
              <a:t>Few small round or ovoid sub cortical haemorrhages may be visible.</a:t>
            </a:r>
          </a:p>
          <a:p>
            <a:pPr>
              <a:lnSpc>
                <a:spcPct val="80000"/>
              </a:lnSpc>
              <a:spcBef>
                <a:spcPts val="500"/>
              </a:spcBef>
              <a:defRPr sz="2300"/>
            </a:pPr>
            <a:r>
              <a:t>On MRI T2W and FLAIR images show hyper intensities in sub cortical white matter and corpus callosum.</a:t>
            </a:r>
          </a:p>
          <a:p>
            <a:pPr>
              <a:lnSpc>
                <a:spcPct val="80000"/>
              </a:lnSpc>
              <a:spcBef>
                <a:spcPts val="500"/>
              </a:spcBef>
              <a:defRPr sz="2300"/>
            </a:pPr>
            <a:r>
              <a:t>T2* images show blooming in these areas s/o micro bleeds.</a:t>
            </a:r>
          </a:p>
          <a:p>
            <a:pPr>
              <a:lnSpc>
                <a:spcPct val="80000"/>
              </a:lnSpc>
              <a:spcBef>
                <a:spcPts val="500"/>
              </a:spcBef>
              <a:defRPr sz="2300"/>
            </a:pPr>
            <a:r>
              <a:t>SWI sequence demonstrates more lesions than GRE.</a:t>
            </a:r>
          </a:p>
          <a:p>
            <a:pPr>
              <a:lnSpc>
                <a:spcPct val="80000"/>
              </a:lnSpc>
              <a:spcBef>
                <a:spcPts val="500"/>
              </a:spcBef>
              <a:defRPr sz="2300"/>
            </a:pPr>
            <a:r>
              <a:t>DWI may show restricted diffusion especially within the lesions of corpus callosum.</a:t>
            </a:r>
          </a:p>
          <a:p>
            <a:pPr>
              <a:lnSpc>
                <a:spcPct val="80000"/>
              </a:lnSpc>
              <a:spcBef>
                <a:spcPts val="500"/>
              </a:spcBef>
              <a:defRPr sz="2300"/>
            </a:pPr>
            <a:r>
              <a:t>DTI Tractography may show whte matter disruption.</a:t>
            </a:r>
          </a:p>
          <a:p>
            <a:pPr>
              <a:lnSpc>
                <a:spcPct val="80000"/>
              </a:lnSpc>
              <a:spcBef>
                <a:spcPts val="500"/>
              </a:spcBef>
              <a:defRPr sz="2300"/>
            </a:pPr>
            <a:r>
              <a:t>MRS shows widespread decrease in NAA with increase in choline.</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47" name="Shape 147"/>
          <p:cNvSpPr/>
          <p:nvPr>
            <p:ph type="body" idx="1"/>
          </p:nvPr>
        </p:nvSpPr>
        <p:spPr>
          <a:xfrm>
            <a:off x="457200" y="214289"/>
            <a:ext cx="8229600" cy="6095072"/>
          </a:xfrm>
          <a:prstGeom prst="rect">
            <a:avLst/>
          </a:prstGeom>
        </p:spPr>
        <p:txBody>
          <a:bodyPr/>
          <a:lstStyle/>
          <a:p>
            <a:pPr/>
            <a:r>
              <a:t>DIFFERENTIAL DIAGNOSIS:-</a:t>
            </a:r>
          </a:p>
          <a:p>
            <a:pPr/>
            <a:r>
              <a:t>Cortical contusions- typically superficial in location along gyral crests.</a:t>
            </a:r>
          </a:p>
          <a:p>
            <a:pPr/>
            <a:r>
              <a:t>Diffuse vascular injury- It represents extreme end of DAI. On SWI and T2* images punctate and linear blooming hypo intensities are also seen involving basal ganglia, thalami, brain stem and cerebellum. It is the number , severity and extent of haemorrhages that differentiate DVI from DAI.</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image4.jpeg" descr="Noncontrast computed tomography (CT) scan of a tr..."/>
          <p:cNvPicPr>
            <a:picLocks noChangeAspect="1"/>
          </p:cNvPicPr>
          <p:nvPr/>
        </p:nvPicPr>
        <p:blipFill>
          <a:blip r:embed="rId2">
            <a:extLst/>
          </a:blip>
          <a:stretch>
            <a:fillRect/>
          </a:stretch>
        </p:blipFill>
        <p:spPr>
          <a:xfrm>
            <a:off x="785785" y="0"/>
            <a:ext cx="5339762" cy="7026002"/>
          </a:xfrm>
          <a:prstGeom prst="rect">
            <a:avLst/>
          </a:prstGeom>
          <a:ln w="12700">
            <a:miter lim="400000"/>
          </a:ln>
        </p:spPr>
      </p:pic>
      <p:sp>
        <p:nvSpPr>
          <p:cNvPr id="150" name="Shape 150"/>
          <p:cNvSpPr/>
          <p:nvPr/>
        </p:nvSpPr>
        <p:spPr>
          <a:xfrm>
            <a:off x="7072330" y="2757821"/>
            <a:ext cx="1643074"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Note that the hemorrhages are characteristically located at the gray-white matter interface.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image5.jpeg" descr="Magnetic resonance imaging (MRI) diffusion sequen..."/>
          <p:cNvPicPr>
            <a:picLocks noChangeAspect="1"/>
          </p:cNvPicPr>
          <p:nvPr/>
        </p:nvPicPr>
        <p:blipFill>
          <a:blip r:embed="rId2">
            <a:extLst/>
          </a:blip>
          <a:stretch>
            <a:fillRect/>
          </a:stretch>
        </p:blipFill>
        <p:spPr>
          <a:xfrm>
            <a:off x="500034" y="928669"/>
            <a:ext cx="5214974" cy="5214975"/>
          </a:xfrm>
          <a:prstGeom prst="rect">
            <a:avLst/>
          </a:prstGeom>
          <a:ln w="12700">
            <a:miter lim="400000"/>
          </a:ln>
        </p:spPr>
      </p:pic>
      <p:sp>
        <p:nvSpPr>
          <p:cNvPr id="153" name="Shape 153"/>
          <p:cNvSpPr/>
          <p:nvPr/>
        </p:nvSpPr>
        <p:spPr>
          <a:xfrm>
            <a:off x="5929322" y="1000108"/>
            <a:ext cx="2428893" cy="344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MRI) diffusion sequence demonstrating multiple foci of abnormal increased signal at the gray-white matter junction (arrow) and within the corpus callosum in a patient with diffuse axonal injury</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PNEUMOCEPHALUS</a:t>
            </a:r>
          </a:p>
        </p:txBody>
      </p:sp>
      <p:sp>
        <p:nvSpPr>
          <p:cNvPr id="156" name="Shape 156"/>
          <p:cNvSpPr/>
          <p:nvPr>
            <p:ph type="body" idx="1"/>
          </p:nvPr>
        </p:nvSpPr>
        <p:spPr>
          <a:xfrm>
            <a:off x="457200" y="1600200"/>
            <a:ext cx="8229600" cy="4709160"/>
          </a:xfrm>
          <a:prstGeom prst="rect">
            <a:avLst/>
          </a:prstGeom>
        </p:spPr>
        <p:txBody>
          <a:bodyPr/>
          <a:lstStyle/>
          <a:p>
            <a:pPr marL="532180" indent="-399135" defTabSz="886968">
              <a:lnSpc>
                <a:spcPct val="90000"/>
              </a:lnSpc>
              <a:defRPr sz="2716"/>
            </a:pPr>
            <a:r>
              <a:t>It means presence of gas or air within the skull.</a:t>
            </a:r>
          </a:p>
          <a:p>
            <a:pPr marL="532180" indent="-399135" defTabSz="886968">
              <a:lnSpc>
                <a:spcPct val="90000"/>
              </a:lnSpc>
              <a:defRPr sz="2716"/>
            </a:pPr>
            <a:r>
              <a:t>It can be intra-axial or extra-axial.</a:t>
            </a:r>
          </a:p>
          <a:p>
            <a:pPr marL="532180" indent="-399135" defTabSz="886968">
              <a:lnSpc>
                <a:spcPct val="90000"/>
              </a:lnSpc>
              <a:defRPr sz="2716"/>
            </a:pPr>
            <a:r>
              <a:t>Tension pneumocephalus is collection of intracranial air that is under pressure and causes mass effect on brain.</a:t>
            </a:r>
          </a:p>
          <a:p>
            <a:pPr marL="532180" indent="-399135" defTabSz="886968">
              <a:lnSpc>
                <a:spcPct val="90000"/>
              </a:lnSpc>
              <a:defRPr sz="2716"/>
            </a:pPr>
            <a:r>
              <a:t>It is most often associated with trauma, surgery or infection by gas forming organisms.</a:t>
            </a:r>
          </a:p>
          <a:p>
            <a:pPr marL="532180" indent="-399135" defTabSz="886968">
              <a:lnSpc>
                <a:spcPct val="90000"/>
              </a:lnSpc>
              <a:defRPr sz="2716"/>
            </a:pPr>
            <a:r>
              <a:t>Any breach in skull base, mastoid or paranasal sinuses can cause pneumocephalus.</a:t>
            </a:r>
          </a:p>
          <a:p>
            <a:pPr marL="532180" indent="-399135" defTabSz="886968">
              <a:lnSpc>
                <a:spcPct val="90000"/>
              </a:lnSpc>
              <a:defRPr sz="2716"/>
            </a:pPr>
            <a:r>
              <a:t>Intra-arterial air is seen in air embolism.</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59" name="Shape 159"/>
          <p:cNvSpPr/>
          <p:nvPr>
            <p:ph type="body" idx="1"/>
          </p:nvPr>
        </p:nvSpPr>
        <p:spPr>
          <a:xfrm>
            <a:off x="457200" y="428603"/>
            <a:ext cx="8229600" cy="5880758"/>
          </a:xfrm>
          <a:prstGeom prst="rect">
            <a:avLst/>
          </a:prstGeom>
        </p:spPr>
        <p:txBody>
          <a:bodyPr/>
          <a:lstStyle/>
          <a:p>
            <a:pPr/>
            <a:r>
              <a:t>On imaging air is extremely hypodense on CT having CT value of -1000 HU.</a:t>
            </a:r>
          </a:p>
          <a:p>
            <a:pPr/>
            <a:r>
              <a:t>Epidural air is unilateral , solitary, biconvex and does not move with change in head position.</a:t>
            </a:r>
          </a:p>
          <a:p>
            <a:pPr/>
            <a:r>
              <a:t>Subdural air is confluent, crescentic often bilateral and moves with changes in head position.</a:t>
            </a:r>
          </a:p>
          <a:p>
            <a:pPr/>
            <a:r>
              <a:t>Subarachnoid air is seen as multifocal dots or droplets of air within and around cerebral sulci</a:t>
            </a:r>
          </a:p>
          <a:p>
            <a:pPr/>
            <a:r>
              <a:t>Intraventricular air forms air-fluid levels most often in frontal horns.</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62" name="Shape 162"/>
          <p:cNvSpPr/>
          <p:nvPr>
            <p:ph type="body" idx="1"/>
          </p:nvPr>
        </p:nvSpPr>
        <p:spPr>
          <a:xfrm>
            <a:off x="457200" y="1357297"/>
            <a:ext cx="8229600" cy="4952064"/>
          </a:xfrm>
          <a:prstGeom prst="rect">
            <a:avLst/>
          </a:prstGeom>
        </p:spPr>
        <p:txBody>
          <a:bodyPr/>
          <a:lstStyle/>
          <a:p>
            <a:pPr/>
            <a:r>
              <a:t>The mount Fuji sign of tension pneumocephalus  is seen as bilateral subdural air collections that separate and compress the frontal lobes.</a:t>
            </a:r>
          </a:p>
          <a:p>
            <a:pPr/>
            <a:r>
              <a:t>Frontal lobes are displaced posteriorly by air under pressure and are typically pointed where they are tethered to the dura and arachnoid by cortical veins mimicking the silhouette of mount Fuji.</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165" name="image6.jpeg" descr="20150612_094008-1.jpg"/>
          <p:cNvPicPr>
            <a:picLocks noChangeAspect="1"/>
          </p:cNvPicPr>
          <p:nvPr/>
        </p:nvPicPr>
        <p:blipFill>
          <a:blip r:embed="rId2">
            <a:extLst/>
          </a:blip>
          <a:stretch>
            <a:fillRect/>
          </a:stretch>
        </p:blipFill>
        <p:spPr>
          <a:xfrm>
            <a:off x="214282" y="1214421"/>
            <a:ext cx="8686801" cy="428407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a:r>
              <a:t>Cortical contusions</a:t>
            </a:r>
          </a:p>
        </p:txBody>
      </p:sp>
      <p:sp>
        <p:nvSpPr>
          <p:cNvPr id="115" name="Shape 115"/>
          <p:cNvSpPr/>
          <p:nvPr>
            <p:ph type="body" idx="1"/>
          </p:nvPr>
        </p:nvSpPr>
        <p:spPr>
          <a:xfrm>
            <a:off x="357158" y="1554161"/>
            <a:ext cx="8634442" cy="5089550"/>
          </a:xfrm>
          <a:prstGeom prst="rect">
            <a:avLst/>
          </a:prstGeom>
        </p:spPr>
        <p:txBody>
          <a:bodyPr/>
          <a:lstStyle/>
          <a:p>
            <a:pPr marL="411480" indent="-274320">
              <a:lnSpc>
                <a:spcPct val="80000"/>
              </a:lnSpc>
              <a:buSzTx/>
              <a:buNone/>
              <a:defRPr b="1" sz="2500"/>
            </a:pPr>
            <a:r>
              <a:t>Contusions are formed in 2 ways: </a:t>
            </a:r>
            <a:endParaRPr sz="1900"/>
          </a:p>
          <a:p>
            <a:pPr>
              <a:lnSpc>
                <a:spcPct val="80000"/>
              </a:lnSpc>
              <a:defRPr b="1" sz="2500"/>
            </a:pPr>
            <a:r>
              <a:t> Direct trauma causes injury at the site of impact, which is termed a coup contusion  (</a:t>
            </a:r>
            <a:r>
              <a:rPr b="0" sz="1900"/>
              <a:t>scalp/skull Abnormal) </a:t>
            </a:r>
            <a:endParaRPr sz="3600"/>
          </a:p>
          <a:p>
            <a:pPr>
              <a:lnSpc>
                <a:spcPct val="80000"/>
              </a:lnSpc>
              <a:defRPr b="1" sz="2500"/>
            </a:pPr>
            <a:r>
              <a:t> Acceleration / deceleration causes injury at a site opposite to the site of impact, which is termed a countercoup contusion.</a:t>
            </a:r>
            <a:r>
              <a:rPr b="0"/>
              <a:t> (</a:t>
            </a:r>
            <a:r>
              <a:rPr b="0" sz="1900"/>
              <a:t>scalp/skull Normal)</a:t>
            </a:r>
            <a:endParaRPr sz="3600"/>
          </a:p>
          <a:p>
            <a:pPr>
              <a:lnSpc>
                <a:spcPct val="80000"/>
              </a:lnSpc>
              <a:defRPr b="1" sz="2500"/>
            </a:pPr>
            <a:r>
              <a:t>Cortical injury occurs adjacent to the floor of the anterior or posterior cranial fossa, the sphenoid wing, the petrous ridge, the convexity of the skull, and the falx or tentorium. </a:t>
            </a:r>
            <a:endParaRPr sz="1900"/>
          </a:p>
          <a:p>
            <a:pPr>
              <a:lnSpc>
                <a:spcPct val="80000"/>
              </a:lnSpc>
              <a:defRPr b="1" sz="2500"/>
            </a:pPr>
            <a:r>
              <a:t>The inferior frontal and temporal lobes are particularly vulnerable.</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68" name="Shape 168"/>
          <p:cNvSpPr/>
          <p:nvPr>
            <p:ph type="body" idx="1"/>
          </p:nvPr>
        </p:nvSpPr>
        <p:spPr>
          <a:xfrm>
            <a:off x="457200" y="1600200"/>
            <a:ext cx="8229600" cy="4709160"/>
          </a:xfrm>
          <a:prstGeom prst="rect">
            <a:avLst/>
          </a:prstGeom>
        </p:spPr>
        <p:txBody>
          <a:bodyPr/>
          <a:lstStyle/>
          <a:p>
            <a:pPr marL="526694" indent="-395020" defTabSz="877823">
              <a:spcBef>
                <a:spcPts val="800"/>
              </a:spcBef>
              <a:defRPr b="1" sz="3455"/>
            </a:pPr>
            <a:r>
              <a:t>SECONDARY LESIONS</a:t>
            </a:r>
          </a:p>
          <a:p>
            <a:pPr marL="395020" indent="-263347" defTabSz="877823">
              <a:spcBef>
                <a:spcPts val="800"/>
              </a:spcBef>
              <a:buSzTx/>
              <a:buNone/>
              <a:defRPr b="1" sz="3455"/>
            </a:pPr>
            <a:r>
              <a:t>   1.CEREBRAL HERNIATION</a:t>
            </a:r>
          </a:p>
          <a:p>
            <a:pPr marL="395020" indent="-263347" defTabSz="877823">
              <a:spcBef>
                <a:spcPts val="800"/>
              </a:spcBef>
              <a:buSzTx/>
              <a:buNone/>
              <a:defRPr b="1" sz="3455"/>
            </a:pPr>
            <a:r>
              <a:t>   2. TRAUMATIC  ISCHEMIA AND INFARCTS</a:t>
            </a:r>
          </a:p>
          <a:p>
            <a:pPr marL="395020" indent="-263347" defTabSz="877823">
              <a:spcBef>
                <a:spcPts val="800"/>
              </a:spcBef>
              <a:buSzTx/>
              <a:buNone/>
              <a:defRPr b="1" sz="3455"/>
            </a:pPr>
            <a:r>
              <a:t>   3.HYPOXIC INJURY</a:t>
            </a:r>
          </a:p>
          <a:p>
            <a:pPr marL="395020" indent="-263347" defTabSz="877823">
              <a:spcBef>
                <a:spcPts val="800"/>
              </a:spcBef>
              <a:buSzTx/>
              <a:buNone/>
              <a:defRPr b="1" sz="3455"/>
            </a:pPr>
            <a:r>
              <a:t>   4.DIFFUSE CEREBRAL OEDEMA</a:t>
            </a:r>
          </a:p>
          <a:p>
            <a:pPr marL="395020" indent="-263347" defTabSz="877823">
              <a:spcBef>
                <a:spcPts val="800"/>
              </a:spcBef>
              <a:buSzTx/>
              <a:buNone/>
              <a:defRPr b="1" sz="3455">
                <a:solidFill>
                  <a:schemeClr val="accent2"/>
                </a:solidFill>
              </a:defRPr>
            </a:pPr>
            <a:r>
              <a:t>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lvl1pPr>
              <a:defRPr>
                <a:solidFill>
                  <a:schemeClr val="accent1"/>
                </a:solidFill>
              </a:defRPr>
            </a:lvl1pPr>
          </a:lstStyle>
          <a:p>
            <a:pPr/>
            <a:r>
              <a:t>BRAIN HERNIATION</a:t>
            </a:r>
          </a:p>
        </p:txBody>
      </p:sp>
      <p:sp>
        <p:nvSpPr>
          <p:cNvPr id="171" name="Shape 171"/>
          <p:cNvSpPr/>
          <p:nvPr>
            <p:ph type="body" idx="1"/>
          </p:nvPr>
        </p:nvSpPr>
        <p:spPr>
          <a:xfrm>
            <a:off x="457200" y="1600200"/>
            <a:ext cx="8229600" cy="4709160"/>
          </a:xfrm>
          <a:prstGeom prst="rect">
            <a:avLst/>
          </a:prstGeom>
        </p:spPr>
        <p:txBody>
          <a:bodyPr/>
          <a:lstStyle/>
          <a:p>
            <a:pPr marL="411480" indent="-274320">
              <a:spcBef>
                <a:spcPts val="700"/>
              </a:spcBef>
              <a:buSzTx/>
              <a:buNone/>
              <a:defRPr sz="2500"/>
            </a:pPr>
            <a:r>
              <a:t>   </a:t>
            </a:r>
            <a:r>
              <a:rPr sz="3300"/>
              <a:t>Herniations of the brain are divided into 5 major categories, as follows:</a:t>
            </a:r>
          </a:p>
          <a:p>
            <a:pPr>
              <a:spcBef>
                <a:spcPts val="700"/>
              </a:spcBef>
              <a:defRPr b="1" sz="3300"/>
            </a:pPr>
            <a:r>
              <a:t>Transtentorial herniation </a:t>
            </a:r>
            <a:endParaRPr sz="2500"/>
          </a:p>
          <a:p>
            <a:pPr>
              <a:spcBef>
                <a:spcPts val="700"/>
              </a:spcBef>
              <a:defRPr b="1" sz="3300"/>
            </a:pPr>
            <a:r>
              <a:t>Subfalcine/cingulate herniation </a:t>
            </a:r>
            <a:endParaRPr sz="2500"/>
          </a:p>
          <a:p>
            <a:pPr>
              <a:spcBef>
                <a:spcPts val="700"/>
              </a:spcBef>
              <a:defRPr b="1" sz="3300"/>
            </a:pPr>
            <a:r>
              <a:t>Foramen magnum/tonsillar herniation </a:t>
            </a:r>
            <a:endParaRPr sz="2500"/>
          </a:p>
          <a:p>
            <a:pPr>
              <a:spcBef>
                <a:spcPts val="700"/>
              </a:spcBef>
              <a:defRPr b="1" sz="3300"/>
            </a:pPr>
            <a:r>
              <a:t>Sphenoid/ Trans-alar herniation </a:t>
            </a:r>
            <a:endParaRPr sz="2500"/>
          </a:p>
          <a:p>
            <a:pPr>
              <a:spcBef>
                <a:spcPts val="700"/>
              </a:spcBef>
              <a:defRPr b="1" sz="3300"/>
            </a:pPr>
            <a:r>
              <a:t>Trans dural or Trans cranial herniation</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a:r>
              <a:t>SUBFALCINE HERNIATION</a:t>
            </a:r>
          </a:p>
        </p:txBody>
      </p:sp>
      <p:sp>
        <p:nvSpPr>
          <p:cNvPr id="174" name="Shape 174"/>
          <p:cNvSpPr/>
          <p:nvPr>
            <p:ph type="body" idx="1"/>
          </p:nvPr>
        </p:nvSpPr>
        <p:spPr>
          <a:xfrm>
            <a:off x="457200" y="1600200"/>
            <a:ext cx="8229600" cy="4709160"/>
          </a:xfrm>
          <a:prstGeom prst="rect">
            <a:avLst/>
          </a:prstGeom>
        </p:spPr>
        <p:txBody>
          <a:bodyPr/>
          <a:lstStyle/>
          <a:p>
            <a:pPr>
              <a:lnSpc>
                <a:spcPct val="80000"/>
              </a:lnSpc>
              <a:defRPr sz="2500"/>
            </a:pPr>
            <a:r>
              <a:t>It is the most common herniation .</a:t>
            </a:r>
          </a:p>
          <a:p>
            <a:pPr>
              <a:lnSpc>
                <a:spcPct val="80000"/>
              </a:lnSpc>
              <a:defRPr sz="2500"/>
            </a:pPr>
            <a:r>
              <a:t>An enlarging supratentorial mass in one hemicranium causes the brain to begin shifting towards the opposite side.</a:t>
            </a:r>
          </a:p>
          <a:p>
            <a:pPr>
              <a:lnSpc>
                <a:spcPct val="80000"/>
              </a:lnSpc>
              <a:defRPr sz="2500"/>
            </a:pPr>
            <a:r>
              <a:t>Herniation occurs as the affected hemisphere pushes across the midline under the inferior free margin of falx extending into contralateral hemicranium.</a:t>
            </a:r>
          </a:p>
          <a:p>
            <a:pPr>
              <a:lnSpc>
                <a:spcPct val="80000"/>
              </a:lnSpc>
              <a:defRPr sz="2500"/>
            </a:pPr>
            <a:r>
              <a:t>Axial and coronal images show that the cingulate gyrus, ACA and Internal cerebral vein are pushed from one side to the other under the falx cerebri.</a:t>
            </a:r>
          </a:p>
          <a:p>
            <a:pPr>
              <a:lnSpc>
                <a:spcPct val="80000"/>
              </a:lnSpc>
              <a:defRPr sz="2500"/>
            </a:pPr>
            <a:r>
              <a:t>The ipsilateral ventricle appears compressed and displaced across midline.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77" name="Shape 177"/>
          <p:cNvSpPr/>
          <p:nvPr>
            <p:ph type="body" idx="1"/>
          </p:nvPr>
        </p:nvSpPr>
        <p:spPr>
          <a:xfrm>
            <a:off x="457200" y="357165"/>
            <a:ext cx="8229600" cy="5952196"/>
          </a:xfrm>
          <a:prstGeom prst="rect">
            <a:avLst/>
          </a:prstGeom>
        </p:spPr>
        <p:txBody>
          <a:bodyPr/>
          <a:lstStyle/>
          <a:p>
            <a:pPr>
              <a:lnSpc>
                <a:spcPct val="90000"/>
              </a:lnSpc>
              <a:defRPr sz="2500"/>
            </a:pPr>
            <a:r>
              <a:t>Complications:- Early complications include unilateral hydrocephalus seen as enlargement of contralateral ventricle</a:t>
            </a:r>
          </a:p>
          <a:p>
            <a:pPr>
              <a:lnSpc>
                <a:spcPct val="90000"/>
              </a:lnSpc>
              <a:defRPr sz="2500"/>
            </a:pPr>
            <a:r>
              <a:t>As the mass effect increases there is progressive displacement  of lateral ventricle with eventual occlusion of foramen of monro.</a:t>
            </a:r>
          </a:p>
          <a:p>
            <a:pPr>
              <a:lnSpc>
                <a:spcPct val="90000"/>
              </a:lnSpc>
              <a:defRPr sz="2500"/>
            </a:pPr>
            <a:r>
              <a:t>As the production of CSF in contralateral ventricle continues with occlusion of foramen of monro, t leads to severe unilateral obstructive hydrocephalus. Associated periventricular ooze may also be seen.</a:t>
            </a:r>
          </a:p>
          <a:p>
            <a:pPr>
              <a:lnSpc>
                <a:spcPct val="90000"/>
              </a:lnSpc>
              <a:defRPr sz="2500"/>
            </a:pPr>
            <a:r>
              <a:t>If subfalcine herniation becomes severe the herniating ACA can be pinned against the inferior free margin of falx cerebri with its occlusion causing secondary infarction of cingulate gyrus.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180" name="image7.jpeg" descr="20150612_094209-1.jpg"/>
          <p:cNvPicPr>
            <a:picLocks noChangeAspect="1"/>
          </p:cNvPicPr>
          <p:nvPr/>
        </p:nvPicPr>
        <p:blipFill>
          <a:blip r:embed="rId2">
            <a:extLst/>
          </a:blip>
          <a:stretch>
            <a:fillRect/>
          </a:stretch>
        </p:blipFill>
        <p:spPr>
          <a:xfrm>
            <a:off x="2285983" y="857231"/>
            <a:ext cx="4576703" cy="5451494"/>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DESCENDING TRANSTENTORAL HERNIATION</a:t>
            </a:r>
          </a:p>
        </p:txBody>
      </p:sp>
      <p:sp>
        <p:nvSpPr>
          <p:cNvPr id="183" name="Shape 183"/>
          <p:cNvSpPr/>
          <p:nvPr>
            <p:ph type="body" idx="1"/>
          </p:nvPr>
        </p:nvSpPr>
        <p:spPr>
          <a:xfrm>
            <a:off x="457200" y="1600200"/>
            <a:ext cx="8229600" cy="4709160"/>
          </a:xfrm>
          <a:prstGeom prst="rect">
            <a:avLst/>
          </a:prstGeom>
        </p:spPr>
        <p:txBody>
          <a:bodyPr/>
          <a:lstStyle/>
          <a:p>
            <a:pPr/>
            <a:r>
              <a:t>Transtentorial herniations are brain displacements that occur through the tentorial incisura.</a:t>
            </a:r>
          </a:p>
          <a:p>
            <a:pPr/>
            <a:r>
              <a:t>These displacements can be ascending r descending but descending transtentorial herniations are from supratentorial masses are more common.</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86" name="Shape 186"/>
          <p:cNvSpPr/>
          <p:nvPr>
            <p:ph type="body" idx="1"/>
          </p:nvPr>
        </p:nvSpPr>
        <p:spPr>
          <a:xfrm>
            <a:off x="457200" y="428603"/>
            <a:ext cx="8229600" cy="5880758"/>
          </a:xfrm>
          <a:prstGeom prst="rect">
            <a:avLst/>
          </a:prstGeom>
        </p:spPr>
        <p:txBody>
          <a:bodyPr/>
          <a:lstStyle/>
          <a:p>
            <a:pPr marL="499262" indent="-374446" defTabSz="832104">
              <a:lnSpc>
                <a:spcPct val="90000"/>
              </a:lnSpc>
              <a:defRPr sz="2548"/>
            </a:pPr>
            <a:r>
              <a:t>Initially hemispheric mass produces side to side displacement of brain parenchyma causing subfalcine herniation.</a:t>
            </a:r>
          </a:p>
          <a:p>
            <a:pPr marL="499262" indent="-374446" defTabSz="832104">
              <a:lnSpc>
                <a:spcPct val="90000"/>
              </a:lnSpc>
              <a:defRPr sz="2548"/>
            </a:pPr>
            <a:r>
              <a:t>But as the mass effect increases uncus of temporal lobe is pushed medially and there is effacement of suprasellar cistern.</a:t>
            </a:r>
          </a:p>
          <a:p>
            <a:pPr marL="499262" indent="-374446" defTabSz="832104">
              <a:lnSpc>
                <a:spcPct val="90000"/>
              </a:lnSpc>
              <a:defRPr sz="2548"/>
            </a:pPr>
            <a:r>
              <a:t>Later on hippocampus follows and there is effacement of ipsilateral quadrigeminal cistern.</a:t>
            </a:r>
          </a:p>
          <a:p>
            <a:pPr marL="499262" indent="-374446" defTabSz="832104">
              <a:lnSpc>
                <a:spcPct val="90000"/>
              </a:lnSpc>
              <a:defRPr sz="2548"/>
            </a:pPr>
            <a:r>
              <a:t>With progressive mass effect both uncus and hippocampus herniate inferiorly through tentorial incisura.</a:t>
            </a:r>
          </a:p>
          <a:p>
            <a:pPr marL="499262" indent="-374446" defTabSz="832104">
              <a:lnSpc>
                <a:spcPct val="90000"/>
              </a:lnSpc>
              <a:defRPr sz="2548"/>
            </a:pPr>
            <a:r>
              <a:t>In bilateral DTH sometimes called complete or central descending herniation in which both temporal lobes herniate into tentorial incisura.</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89" name="Shape 189"/>
          <p:cNvSpPr/>
          <p:nvPr>
            <p:ph type="body" idx="1"/>
          </p:nvPr>
        </p:nvSpPr>
        <p:spPr>
          <a:xfrm>
            <a:off x="457200" y="428603"/>
            <a:ext cx="8229600" cy="5880758"/>
          </a:xfrm>
          <a:prstGeom prst="rect">
            <a:avLst/>
          </a:prstGeom>
        </p:spPr>
        <p:txBody>
          <a:bodyPr/>
          <a:lstStyle/>
          <a:p>
            <a:pPr/>
            <a:r>
              <a:t>On axial CT scans in unilateral DTH the uncus is displaced medially and ipsilateral suprasellar cistern is effaced.</a:t>
            </a:r>
          </a:p>
          <a:p>
            <a:pPr/>
            <a:r>
              <a:t>Later on hippocampus also herniates compressing quadrigeminal cistern and pushing the midbrain towards opposite side of incisura.</a:t>
            </a:r>
          </a:p>
          <a:p>
            <a:pPr/>
            <a:r>
              <a:t>In severe case entire suprasellar and quadrigeminal cistern are effaced.</a:t>
            </a:r>
          </a:p>
          <a:p>
            <a:pPr/>
            <a:r>
              <a:t>Temporal horn of ventricle may also be displaced in midline.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92" name="Shape 192"/>
          <p:cNvSpPr/>
          <p:nvPr>
            <p:ph type="body" idx="1"/>
          </p:nvPr>
        </p:nvSpPr>
        <p:spPr>
          <a:xfrm>
            <a:off x="457200" y="285728"/>
            <a:ext cx="8229600" cy="6023632"/>
          </a:xfrm>
          <a:prstGeom prst="rect">
            <a:avLst/>
          </a:prstGeom>
        </p:spPr>
        <p:txBody>
          <a:bodyPr/>
          <a:lstStyle/>
          <a:p>
            <a:pPr/>
            <a:r>
              <a:t>In bilateral DTH both hemispheres become swollen and whole central brain is flattened against the skull base.</a:t>
            </a:r>
          </a:p>
          <a:p>
            <a:pPr/>
            <a:r>
              <a:t>All basal cisterns are obliterated.</a:t>
            </a:r>
          </a:p>
          <a:p>
            <a:pPr/>
            <a:r>
              <a:t>Midbrain is completely squeezed from both sides.</a:t>
            </a:r>
          </a:p>
          <a:p>
            <a:pPr/>
            <a:r>
              <a:t>Midbrain is displaced inferiorly through the tentorial incisura pushing pons downwards.</a:t>
            </a:r>
          </a:p>
          <a:p>
            <a:pPr/>
            <a:r>
              <a:t>The angle between  midbrain and pons is progressively reduced from  nearly 90 degrees  to 0 degrees.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95" name="Shape 195"/>
          <p:cNvSpPr/>
          <p:nvPr>
            <p:ph type="body" idx="1"/>
          </p:nvPr>
        </p:nvSpPr>
        <p:spPr>
          <a:xfrm>
            <a:off x="457200" y="285728"/>
            <a:ext cx="8229600" cy="6023632"/>
          </a:xfrm>
          <a:prstGeom prst="rect">
            <a:avLst/>
          </a:prstGeom>
        </p:spPr>
        <p:txBody>
          <a:bodyPr/>
          <a:lstStyle/>
          <a:p>
            <a:pPr>
              <a:lnSpc>
                <a:spcPct val="80000"/>
              </a:lnSpc>
              <a:spcBef>
                <a:spcPts val="500"/>
              </a:spcBef>
              <a:defRPr sz="2300"/>
            </a:pPr>
            <a:r>
              <a:t>COMPLICATIONS:- Cranial nerve III compression can occur even in mild form of descending transtentorial herniation as it exits from the interpeduncular fossa and cause pupil involving IIIrd nerve palsy.</a:t>
            </a:r>
          </a:p>
          <a:p>
            <a:pPr>
              <a:lnSpc>
                <a:spcPct val="80000"/>
              </a:lnSpc>
              <a:spcBef>
                <a:spcPts val="500"/>
              </a:spcBef>
              <a:defRPr sz="2300"/>
            </a:pPr>
            <a:r>
              <a:t>Secondary PCA infarct( occipital infarct) can occur because of compression of PCA by displaced temporal lobe below the tentorial incisura.</a:t>
            </a:r>
          </a:p>
          <a:p>
            <a:pPr>
              <a:lnSpc>
                <a:spcPct val="80000"/>
              </a:lnSpc>
              <a:spcBef>
                <a:spcPts val="500"/>
              </a:spcBef>
              <a:defRPr sz="2300"/>
            </a:pPr>
            <a:r>
              <a:t>As the herniating temporal lobe pushes midbrain towards other side, the contralateral cerebral peduncle is forced against the contralateral edge of tentorium cerebelli forming an indentation in the crus called as kernohans notch.</a:t>
            </a:r>
          </a:p>
          <a:p>
            <a:pPr>
              <a:lnSpc>
                <a:spcPct val="80000"/>
              </a:lnSpc>
              <a:spcBef>
                <a:spcPts val="500"/>
              </a:spcBef>
              <a:defRPr sz="2300"/>
            </a:pPr>
            <a:r>
              <a:t>The integrity of crus cerebri and its descending corticospinal tracts is disturbed and a contralateral (to crus cerebri) motor deficit is produced.</a:t>
            </a:r>
          </a:p>
          <a:p>
            <a:pPr>
              <a:lnSpc>
                <a:spcPct val="80000"/>
              </a:lnSpc>
              <a:spcBef>
                <a:spcPts val="500"/>
              </a:spcBef>
              <a:defRPr sz="2300"/>
            </a:pPr>
            <a:r>
              <a:t>A hemiparesis ipsilateral to the expanding mass is known as kernohans phenomenon which is a false localising sign.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body" idx="4294967295"/>
          </p:nvPr>
        </p:nvSpPr>
        <p:spPr>
          <a:xfrm>
            <a:off x="428625" y="642937"/>
            <a:ext cx="8715375" cy="6215064"/>
          </a:xfrm>
          <a:prstGeom prst="rect">
            <a:avLst/>
          </a:prstGeom>
        </p:spPr>
        <p:txBody>
          <a:bodyPr/>
          <a:lstStyle/>
          <a:p>
            <a:pPr>
              <a:lnSpc>
                <a:spcPct val="90000"/>
              </a:lnSpc>
              <a:defRPr b="1" sz="2500"/>
            </a:pPr>
            <a:r>
              <a:t>The most worrisome trait of these contusions is their tendency to expand. This usually occurs from 24 hours to as long as 7-10 days after the initial injury. For this reason, cerebral contusions are often followed with a repeat head CT scan within 24 hours after injury.</a:t>
            </a:r>
          </a:p>
          <a:p>
            <a:pPr>
              <a:lnSpc>
                <a:spcPct val="90000"/>
              </a:lnSpc>
              <a:defRPr b="1" sz="2500"/>
            </a:pPr>
            <a:r>
              <a:t>On NECT they appear as petechial gyral haemorrhages adjacent to calvaria.</a:t>
            </a:r>
          </a:p>
          <a:p>
            <a:pPr>
              <a:lnSpc>
                <a:spcPct val="90000"/>
              </a:lnSpc>
              <a:defRPr b="1" sz="2500"/>
            </a:pPr>
            <a:r>
              <a:t>MRI is more sensitive and accurate than CT for detecting contusions because of its multiplanar capability and greater sensitivity for edema.</a:t>
            </a:r>
          </a:p>
          <a:p>
            <a:pPr>
              <a:lnSpc>
                <a:spcPct val="90000"/>
              </a:lnSpc>
              <a:defRPr b="1" sz="2500"/>
            </a:pPr>
            <a:r>
              <a:t>FLAIR is the most sensitive sequence .</a:t>
            </a:r>
          </a:p>
          <a:p>
            <a:pPr>
              <a:lnSpc>
                <a:spcPct val="90000"/>
              </a:lnSpc>
              <a:defRPr b="1" sz="2500"/>
            </a:pPr>
            <a:r>
              <a:t>Appear hyperintense on FLAIR images and Hypointense on T2W images with associated peripheral edema. Blooming is seen on GRE images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98" name="Shape 198"/>
          <p:cNvSpPr/>
          <p:nvPr>
            <p:ph type="body" idx="1"/>
          </p:nvPr>
        </p:nvSpPr>
        <p:spPr>
          <a:xfrm>
            <a:off x="457200" y="357165"/>
            <a:ext cx="8229600" cy="5952196"/>
          </a:xfrm>
          <a:prstGeom prst="rect">
            <a:avLst/>
          </a:prstGeom>
        </p:spPr>
        <p:txBody>
          <a:bodyPr/>
          <a:lstStyle/>
          <a:p>
            <a:pPr>
              <a:defRPr sz="2500"/>
            </a:pPr>
            <a:r>
              <a:t>Because of inferior displacement of mid brain perforating arteries that arise from the top of basilar artery are compressed and buckled and eventually occluded causing secondary hemorrhagic midbrain infarct known as duret haemorrhages.</a:t>
            </a:r>
          </a:p>
          <a:p>
            <a:pPr>
              <a:defRPr sz="2500"/>
            </a:pPr>
            <a:r>
              <a:t>With complete bilateral DTH perforating arteries that arise from circle of Willis are compressed against the central skull base causing hypothalamic and basal ganglia infarcts</a:t>
            </a:r>
          </a:p>
          <a:p>
            <a:pPr>
              <a:defRPr sz="2500"/>
            </a:pPr>
            <a:r>
              <a:t>If the rising intracranial pressure exceeds intra-arterial pressure perfusion is drastically reduced and eventually ceases causing brain death.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01" name="image8.jpeg" descr="20150612_094434-1.jpg"/>
          <p:cNvPicPr>
            <a:picLocks noChangeAspect="1"/>
          </p:cNvPicPr>
          <p:nvPr/>
        </p:nvPicPr>
        <p:blipFill>
          <a:blip r:embed="rId2">
            <a:extLst/>
          </a:blip>
          <a:stretch>
            <a:fillRect/>
          </a:stretch>
        </p:blipFill>
        <p:spPr>
          <a:xfrm>
            <a:off x="2117458" y="1600200"/>
            <a:ext cx="4909084" cy="4708525"/>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04" name="image9.jpeg" descr="20150612_094505-1.jpg"/>
          <p:cNvPicPr>
            <a:picLocks noChangeAspect="1"/>
          </p:cNvPicPr>
          <p:nvPr/>
        </p:nvPicPr>
        <p:blipFill>
          <a:blip r:embed="rId2">
            <a:extLst/>
          </a:blip>
          <a:stretch>
            <a:fillRect/>
          </a:stretch>
        </p:blipFill>
        <p:spPr>
          <a:xfrm>
            <a:off x="2500297" y="1000108"/>
            <a:ext cx="4205908" cy="4708526"/>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ASCENDING TRANSTENTORIAL HERNIATION</a:t>
            </a:r>
          </a:p>
        </p:txBody>
      </p:sp>
      <p:sp>
        <p:nvSpPr>
          <p:cNvPr id="207" name="Shape 207"/>
          <p:cNvSpPr/>
          <p:nvPr>
            <p:ph type="body" idx="1"/>
          </p:nvPr>
        </p:nvSpPr>
        <p:spPr>
          <a:xfrm>
            <a:off x="457200" y="1600200"/>
            <a:ext cx="8229600" cy="4709160"/>
          </a:xfrm>
          <a:prstGeom prst="rect">
            <a:avLst/>
          </a:prstGeom>
        </p:spPr>
        <p:txBody>
          <a:bodyPr/>
          <a:lstStyle/>
          <a:p>
            <a:pPr marL="510235" indent="-382676" defTabSz="850391">
              <a:defRPr sz="2604"/>
            </a:pPr>
            <a:r>
              <a:t>It is much less common then DTH.</a:t>
            </a:r>
          </a:p>
          <a:p>
            <a:pPr marL="510235" indent="-382676" defTabSz="850391">
              <a:defRPr sz="2604"/>
            </a:pPr>
            <a:r>
              <a:t>Posterior fossa mass although neoplasm are more common cause than trauma.</a:t>
            </a:r>
          </a:p>
          <a:p>
            <a:pPr marL="510235" indent="-382676" defTabSz="850391">
              <a:defRPr sz="2604"/>
            </a:pPr>
            <a:r>
              <a:t>In this the cerebellar vermis and hemispheres are pushed upward through the tentorial incisura into the supratentorial compartment.</a:t>
            </a:r>
          </a:p>
          <a:p>
            <a:pPr marL="510235" indent="-382676" defTabSz="850391">
              <a:defRPr sz="2604"/>
            </a:pPr>
            <a:r>
              <a:t>The superiorly herniating cerebellum initially flattens and displaces , then effaces the quadrigeminal cistern and compresses the midbrain.</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10" name="Shape 210"/>
          <p:cNvSpPr/>
          <p:nvPr>
            <p:ph type="body" idx="1"/>
          </p:nvPr>
        </p:nvSpPr>
        <p:spPr>
          <a:xfrm>
            <a:off x="457200" y="214289"/>
            <a:ext cx="8229600" cy="6095072"/>
          </a:xfrm>
          <a:prstGeom prst="rect">
            <a:avLst/>
          </a:prstGeom>
        </p:spPr>
        <p:txBody>
          <a:bodyPr/>
          <a:lstStyle/>
          <a:p>
            <a:pPr/>
            <a:r>
              <a:t>Axial NECT scans show CSF in superior vermian cistern and cerebellar sulci is effaced.</a:t>
            </a:r>
          </a:p>
          <a:p>
            <a:pPr/>
            <a:r>
              <a:t>Quadrigeminal cistern is first compressed and then obliterated by upwardly herniating cerebellum.</a:t>
            </a:r>
          </a:p>
          <a:p>
            <a:pPr/>
            <a:r>
              <a:t>Later on tectal plate becomes compressed and flattened.</a:t>
            </a:r>
          </a:p>
          <a:p>
            <a:pPr/>
            <a:r>
              <a:t>In severe cases the dorsal midbrain may appear concave instead of convex.</a:t>
            </a:r>
          </a:p>
          <a:p>
            <a:pPr/>
            <a:r>
              <a:t>The most common complication of ATH is acute intraventricular obstructive hydrocephalus caused by compression of cerebral aqueduct.</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13" name="image10.jpeg" descr="20150612_094710-1.jpg"/>
          <p:cNvPicPr>
            <a:picLocks noChangeAspect="1"/>
          </p:cNvPicPr>
          <p:nvPr/>
        </p:nvPicPr>
        <p:blipFill>
          <a:blip r:embed="rId2">
            <a:extLst/>
          </a:blip>
          <a:stretch>
            <a:fillRect/>
          </a:stretch>
        </p:blipFill>
        <p:spPr>
          <a:xfrm>
            <a:off x="2529002" y="785793"/>
            <a:ext cx="4543327" cy="5522933"/>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500034" y="0"/>
            <a:ext cx="8229601" cy="1143000"/>
          </a:xfrm>
          <a:prstGeom prst="rect">
            <a:avLst/>
          </a:prstGeom>
        </p:spPr>
        <p:txBody>
          <a:bodyPr/>
          <a:lstStyle/>
          <a:p>
            <a:pPr/>
            <a:r>
              <a:t>TONSILLAR HERNIATION</a:t>
            </a:r>
          </a:p>
        </p:txBody>
      </p:sp>
      <p:sp>
        <p:nvSpPr>
          <p:cNvPr id="216" name="Shape 216"/>
          <p:cNvSpPr/>
          <p:nvPr>
            <p:ph type="body" idx="1"/>
          </p:nvPr>
        </p:nvSpPr>
        <p:spPr>
          <a:xfrm>
            <a:off x="428595" y="1214422"/>
            <a:ext cx="8229601" cy="4786346"/>
          </a:xfrm>
          <a:prstGeom prst="rect">
            <a:avLst/>
          </a:prstGeom>
        </p:spPr>
        <p:txBody>
          <a:bodyPr/>
          <a:lstStyle/>
          <a:p>
            <a:pPr/>
            <a:r>
              <a:t>In this cerebellar tonsils are displaced inferiorly and are impacted in foramen magnum.</a:t>
            </a:r>
          </a:p>
          <a:p>
            <a:pPr/>
            <a:r>
              <a:t>MC cause is posterior fossa mass pushing tonsils downwards.</a:t>
            </a:r>
          </a:p>
          <a:p>
            <a:pPr/>
            <a:r>
              <a:t>On imaging herniation of tonsils causes obliteration of CSF in cisterna magna.</a:t>
            </a:r>
          </a:p>
          <a:p>
            <a:pPr/>
            <a:r>
              <a:t>On sagittal images , tonsils more than 5mm below the foramen magnum are generally abnormal especially if they are peg like. </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19" name="image11.jpeg" descr="20150612_094604-1.jpg"/>
          <p:cNvPicPr>
            <a:picLocks noChangeAspect="1"/>
          </p:cNvPicPr>
          <p:nvPr/>
        </p:nvPicPr>
        <p:blipFill>
          <a:blip r:embed="rId2">
            <a:extLst/>
          </a:blip>
          <a:stretch>
            <a:fillRect/>
          </a:stretch>
        </p:blipFill>
        <p:spPr>
          <a:xfrm>
            <a:off x="2428861" y="0"/>
            <a:ext cx="5072099" cy="6858000"/>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500034" y="0"/>
            <a:ext cx="8229601" cy="1143000"/>
          </a:xfrm>
          <a:prstGeom prst="rect">
            <a:avLst/>
          </a:prstGeom>
        </p:spPr>
        <p:txBody>
          <a:bodyPr/>
          <a:lstStyle/>
          <a:p>
            <a:pPr/>
            <a:r>
              <a:t>TRANS ALAR HERNIATION</a:t>
            </a:r>
          </a:p>
        </p:txBody>
      </p:sp>
      <p:sp>
        <p:nvSpPr>
          <p:cNvPr id="222" name="Shape 222"/>
          <p:cNvSpPr/>
          <p:nvPr>
            <p:ph type="body" idx="1"/>
          </p:nvPr>
        </p:nvSpPr>
        <p:spPr>
          <a:xfrm>
            <a:off x="457200" y="785794"/>
            <a:ext cx="8229600" cy="5523566"/>
          </a:xfrm>
          <a:prstGeom prst="rect">
            <a:avLst/>
          </a:prstGeom>
        </p:spPr>
        <p:txBody>
          <a:bodyPr/>
          <a:lstStyle/>
          <a:p>
            <a:pPr>
              <a:lnSpc>
                <a:spcPct val="80000"/>
              </a:lnSpc>
              <a:defRPr sz="2500"/>
            </a:pPr>
          </a:p>
          <a:p>
            <a:pPr>
              <a:lnSpc>
                <a:spcPct val="80000"/>
              </a:lnSpc>
              <a:defRPr sz="2500"/>
            </a:pPr>
            <a:r>
              <a:t>It occurs when brain herniates across the greater wing of sphenoid .</a:t>
            </a:r>
          </a:p>
          <a:p>
            <a:pPr>
              <a:lnSpc>
                <a:spcPct val="80000"/>
              </a:lnSpc>
              <a:defRPr sz="2500"/>
            </a:pPr>
            <a:r>
              <a:t>It can be either ascending or descending.</a:t>
            </a:r>
          </a:p>
          <a:p>
            <a:pPr>
              <a:lnSpc>
                <a:spcPct val="80000"/>
              </a:lnSpc>
              <a:defRPr sz="2500"/>
            </a:pPr>
            <a:r>
              <a:t>Ascending trans alar herniation is caused by large middle cranial fossa mass.</a:t>
            </a:r>
          </a:p>
          <a:p>
            <a:pPr>
              <a:lnSpc>
                <a:spcPct val="80000"/>
              </a:lnSpc>
              <a:defRPr sz="2500"/>
            </a:pPr>
            <a:r>
              <a:t>An intratemporal or large extra axial mass displaces part of temporal lobe together with sylvian fissure and middle cerebral artery over the greater sphenoid wing.</a:t>
            </a:r>
          </a:p>
          <a:p>
            <a:pPr>
              <a:lnSpc>
                <a:spcPct val="80000"/>
              </a:lnSpc>
              <a:defRPr sz="2500"/>
            </a:pPr>
            <a:r>
              <a:t>It is best depicted on sagittal MRI.</a:t>
            </a:r>
          </a:p>
          <a:p>
            <a:pPr>
              <a:lnSpc>
                <a:spcPct val="80000"/>
              </a:lnSpc>
              <a:defRPr sz="2500"/>
            </a:pPr>
            <a:r>
              <a:t>MCA branches and sylvian fissure are elevated and superior temporal gyrus is pushed above greater sphenoidal wing .</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25" name="Shape 225"/>
          <p:cNvSpPr/>
          <p:nvPr>
            <p:ph type="body" idx="1"/>
          </p:nvPr>
        </p:nvSpPr>
        <p:spPr>
          <a:xfrm>
            <a:off x="457200" y="500041"/>
            <a:ext cx="8229600" cy="5809320"/>
          </a:xfrm>
          <a:prstGeom prst="rect">
            <a:avLst/>
          </a:prstGeom>
        </p:spPr>
        <p:txBody>
          <a:bodyPr/>
          <a:lstStyle/>
          <a:p>
            <a:pPr marL="532180" indent="-399135" defTabSz="886968">
              <a:lnSpc>
                <a:spcPct val="90000"/>
              </a:lnSpc>
              <a:defRPr sz="2716"/>
            </a:pPr>
            <a:r>
              <a:t>In descending trans alar herniation usually there is a large anterior cranial fossa mass.</a:t>
            </a:r>
          </a:p>
          <a:p>
            <a:pPr marL="532180" indent="-399135" defTabSz="886968">
              <a:lnSpc>
                <a:spcPct val="90000"/>
              </a:lnSpc>
              <a:defRPr sz="2716"/>
            </a:pPr>
            <a:r>
              <a:t>Gyrus rectus is forced posteroinferiorly over the greater wing of sphenoid displacing sylvian fissure and MCA backward.</a:t>
            </a:r>
          </a:p>
          <a:p>
            <a:pPr marL="532180" indent="-399135" defTabSz="886968">
              <a:lnSpc>
                <a:spcPct val="90000"/>
              </a:lnSpc>
              <a:defRPr sz="2716"/>
            </a:pPr>
            <a:r>
              <a:t>Posterior displacement of frontal lobe can cause compression of MCA against sphenoidal ridge resulting in MCA territory infarction.</a:t>
            </a:r>
          </a:p>
          <a:p>
            <a:pPr marL="532180" indent="-399135" defTabSz="886968">
              <a:lnSpc>
                <a:spcPct val="90000"/>
              </a:lnSpc>
              <a:defRPr sz="2716"/>
            </a:pPr>
            <a:r>
              <a:t>Superior displacement of temporal lobe can compress supra-clinoid internal carotid artery against anterior clinoid process resulting in infarction of anterior and middle cerebral artery territories.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19" name="Table 119"/>
          <p:cNvGraphicFramePr/>
          <p:nvPr/>
        </p:nvGraphicFramePr>
        <p:xfrm>
          <a:off x="0" y="-285778"/>
          <a:ext cx="9144000" cy="69076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71604"/>
                <a:gridCol w="976724"/>
                <a:gridCol w="2523738"/>
                <a:gridCol w="2071702"/>
                <a:gridCol w="2000232"/>
              </a:tblGrid>
              <a:tr h="101600">
                <a:tc rowSpan="2">
                  <a:txBody>
                    <a:bodyPr/>
                    <a:lstStyle/>
                    <a:p>
                      <a:pPr algn="l">
                        <a:defRPr sz="1800"/>
                      </a:pPr>
                      <a:r>
                        <a:rPr b="1" sz="2000">
                          <a:solidFill>
                            <a:srgbClr val="FFFFFF"/>
                          </a:solidFill>
                        </a:rPr>
                        <a:t>Phase</a:t>
                      </a:r>
                    </a:p>
                  </a:txBody>
                  <a:tcPr marL="8538" marR="8538" marT="8538" marB="8538" anchor="b" anchorCtr="0" horzOverflow="overflow">
                    <a:lnL w="12700">
                      <a:miter lim="400000"/>
                    </a:lnL>
                    <a:lnR w="12700">
                      <a:miter lim="400000"/>
                    </a:lnR>
                    <a:lnT w="12700">
                      <a:miter lim="400000"/>
                    </a:lnT>
                    <a:lnB w="12700">
                      <a:miter lim="400000"/>
                    </a:lnB>
                    <a:noFill/>
                  </a:tcPr>
                </a:tc>
                <a:tc rowSpan="2">
                  <a:txBody>
                    <a:bodyPr/>
                    <a:lstStyle/>
                    <a:p>
                      <a:pPr algn="l">
                        <a:defRPr sz="1800"/>
                      </a:pPr>
                      <a:r>
                        <a:rPr b="1" sz="2000">
                          <a:solidFill>
                            <a:srgbClr val="FFFFFF"/>
                          </a:solidFill>
                        </a:rPr>
                        <a:t>Time</a:t>
                      </a:r>
                    </a:p>
                  </a:txBody>
                  <a:tcPr marL="8538" marR="8538" marT="8538" marB="8538" anchor="b" anchorCtr="0" horzOverflow="overflow">
                    <a:lnL w="12700">
                      <a:miter lim="400000"/>
                    </a:lnL>
                    <a:lnR w="12700">
                      <a:miter lim="400000"/>
                    </a:lnR>
                    <a:lnT w="12700">
                      <a:miter lim="400000"/>
                    </a:lnT>
                    <a:lnB w="12700">
                      <a:miter lim="400000"/>
                    </a:lnB>
                    <a:noFill/>
                  </a:tcPr>
                </a:tc>
                <a:tc rowSpan="2">
                  <a:txBody>
                    <a:bodyPr/>
                    <a:lstStyle/>
                    <a:p>
                      <a:pPr algn="l">
                        <a:defRPr sz="1800"/>
                      </a:pPr>
                      <a:r>
                        <a:rPr b="1" sz="2000">
                          <a:solidFill>
                            <a:srgbClr val="FFFFFF"/>
                          </a:solidFill>
                        </a:rPr>
                        <a:t>Haemoglobin, Location</a:t>
                      </a:r>
                    </a:p>
                  </a:txBody>
                  <a:tcPr marL="8538" marR="8538" marT="8538" marB="8538" anchor="b" anchorCtr="0" horzOverflow="overflow">
                    <a:lnL w="12700">
                      <a:miter lim="400000"/>
                    </a:lnL>
                    <a:lnR w="12700">
                      <a:miter lim="400000"/>
                    </a:lnR>
                    <a:lnT w="12700">
                      <a:miter lim="400000"/>
                    </a:lnT>
                    <a:lnB w="12700">
                      <a:miter lim="400000"/>
                    </a:lnB>
                    <a:noFill/>
                  </a:tcPr>
                </a:tc>
                <a:tc gridSpan="2">
                  <a:txBody>
                    <a:bodyPr/>
                    <a:lstStyle/>
                    <a:p>
                      <a:pPr algn="l">
                        <a:defRPr sz="1800"/>
                      </a:pPr>
                      <a:r>
                        <a:rPr sz="300">
                          <a:solidFill>
                            <a:srgbClr val="FFFFFF"/>
                          </a:solidFill>
                        </a:rPr>
                        <a:t>Appearance</a:t>
                      </a:r>
                    </a:p>
                  </a:txBody>
                  <a:tcPr marL="8538" marR="8538" marT="8538" marB="8538" anchor="b" anchorCtr="0" horzOverflow="overflow">
                    <a:lnL w="12700">
                      <a:miter lim="400000"/>
                    </a:lnL>
                    <a:lnR w="12700">
                      <a:miter lim="400000"/>
                    </a:lnR>
                    <a:lnT w="12700">
                      <a:miter lim="400000"/>
                    </a:lnT>
                    <a:lnB w="12700">
                      <a:miter lim="400000"/>
                    </a:lnB>
                    <a:noFill/>
                  </a:tcPr>
                </a:tc>
                <a:tc hMerge="1">
                  <a:tcPr/>
                </a:tc>
              </a:tr>
              <a:tr h="1453520">
                <a:tc vMerge="1">
                  <a:tcPr/>
                </a:tc>
                <a:tc vMerge="1">
                  <a:tcPr/>
                </a:tc>
                <a:tc vMerge="1">
                  <a:tcPr/>
                </a:tc>
                <a:tc>
                  <a:txBody>
                    <a:bodyPr/>
                    <a:lstStyle/>
                    <a:p>
                      <a:pPr algn="l">
                        <a:defRPr sz="1800"/>
                      </a:pPr>
                      <a:r>
                        <a:rPr b="1" sz="2000">
                          <a:solidFill>
                            <a:srgbClr val="FFFFFF"/>
                          </a:solidFill>
                        </a:rPr>
                        <a:t>T1-Weighted MRI</a:t>
                      </a:r>
                    </a:p>
                  </a:txBody>
                  <a:tcPr marL="8538" marR="8538" marT="8538" marB="8538" anchor="b"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T2-Weighted MRI</a:t>
                      </a:r>
                    </a:p>
                  </a:txBody>
                  <a:tcPr marL="8538" marR="8538" marT="8538" marB="8538" anchor="b" anchorCtr="0" horzOverflow="overflow">
                    <a:lnL w="12700">
                      <a:miter lim="400000"/>
                    </a:lnL>
                    <a:lnR w="12700">
                      <a:miter lim="400000"/>
                    </a:lnR>
                    <a:lnT w="12700">
                      <a:miter lim="400000"/>
                    </a:lnT>
                    <a:lnB w="12700">
                      <a:miter lim="400000"/>
                    </a:lnB>
                    <a:noFill/>
                  </a:tcPr>
                </a:tc>
              </a:tr>
              <a:tr h="975392">
                <a:tc>
                  <a:txBody>
                    <a:bodyPr/>
                    <a:lstStyle/>
                    <a:p>
                      <a:pPr algn="l">
                        <a:defRPr sz="1800"/>
                      </a:pPr>
                      <a:r>
                        <a:rPr b="1" sz="2000">
                          <a:solidFill>
                            <a:srgbClr val="FFFFFF"/>
                          </a:solidFill>
                        </a:rPr>
                        <a:t>Hyper acute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ctr">
                        <a:defRPr sz="1800"/>
                      </a:pPr>
                      <a:r>
                        <a:rPr b="1" sz="2000">
                          <a:solidFill>
                            <a:srgbClr val="FFFFFF"/>
                          </a:solidFill>
                        </a:rPr>
                        <a:t>&lt;24 h</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Oxyhemoglobin, intracellular</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Isointense or hypointense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Hyperintense</a:t>
                      </a:r>
                    </a:p>
                  </a:txBody>
                  <a:tcPr marL="8538" marR="8538" marT="8538" marB="8538" anchor="t" anchorCtr="0" horzOverflow="overflow">
                    <a:lnL w="12700">
                      <a:miter lim="400000"/>
                    </a:lnL>
                    <a:lnR w="12700">
                      <a:miter lim="400000"/>
                    </a:lnR>
                    <a:lnT w="12700">
                      <a:miter lim="400000"/>
                    </a:lnT>
                    <a:lnB w="12700">
                      <a:miter lim="400000"/>
                    </a:lnB>
                    <a:noFill/>
                  </a:tcPr>
                </a:tc>
              </a:tr>
              <a:tr h="858314">
                <a:tc>
                  <a:txBody>
                    <a:bodyPr/>
                    <a:lstStyle/>
                    <a:p>
                      <a:pPr algn="l">
                        <a:defRPr sz="1800"/>
                      </a:pPr>
                      <a:r>
                        <a:rPr b="1" sz="2000">
                          <a:solidFill>
                            <a:srgbClr val="FFFFFF"/>
                          </a:solidFill>
                        </a:rPr>
                        <a:t>Acute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ctr">
                        <a:defRPr sz="1800"/>
                      </a:pPr>
                      <a:r>
                        <a:rPr b="1" sz="2000">
                          <a:solidFill>
                            <a:srgbClr val="FFFFFF"/>
                          </a:solidFill>
                        </a:rPr>
                        <a:t>1-3 d</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Deoxyhemoglobin, intracellular</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Isointense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Hypointense</a:t>
                      </a:r>
                    </a:p>
                  </a:txBody>
                  <a:tcPr marL="8538" marR="8538" marT="8538" marB="8538" anchor="t" anchorCtr="0" horzOverflow="overflow">
                    <a:lnL w="12700">
                      <a:miter lim="400000"/>
                    </a:lnL>
                    <a:lnR w="12700">
                      <a:miter lim="400000"/>
                    </a:lnR>
                    <a:lnT w="12700">
                      <a:miter lim="400000"/>
                    </a:lnT>
                    <a:lnB w="12700">
                      <a:miter lim="400000"/>
                    </a:lnB>
                    <a:noFill/>
                  </a:tcPr>
                </a:tc>
              </a:tr>
              <a:tr h="975392">
                <a:tc>
                  <a:txBody>
                    <a:bodyPr/>
                    <a:lstStyle/>
                    <a:p>
                      <a:pPr algn="l">
                        <a:defRPr sz="1800"/>
                      </a:pPr>
                      <a:r>
                        <a:rPr b="1" sz="2000">
                          <a:solidFill>
                            <a:srgbClr val="FFFFFF"/>
                          </a:solidFill>
                        </a:rPr>
                        <a:t>Early subacute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ctr">
                        <a:defRPr sz="1800"/>
                      </a:pPr>
                      <a:r>
                        <a:rPr b="1" sz="2000">
                          <a:solidFill>
                            <a:srgbClr val="FFFFFF"/>
                          </a:solidFill>
                        </a:rPr>
                        <a:t>&gt;3 d</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Methemoglobin, intracellular</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Hyperintense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Hypointense</a:t>
                      </a:r>
                    </a:p>
                  </a:txBody>
                  <a:tcPr marL="8538" marR="8538" marT="8538" marB="8538" anchor="t" anchorCtr="0" horzOverflow="overflow">
                    <a:lnL w="12700">
                      <a:miter lim="400000"/>
                    </a:lnL>
                    <a:lnR w="12700">
                      <a:miter lim="400000"/>
                    </a:lnR>
                    <a:lnT w="12700">
                      <a:miter lim="400000"/>
                    </a:lnT>
                    <a:lnB w="12700">
                      <a:miter lim="400000"/>
                    </a:lnB>
                    <a:noFill/>
                  </a:tcPr>
                </a:tc>
              </a:tr>
              <a:tr h="1121116">
                <a:tc>
                  <a:txBody>
                    <a:bodyPr/>
                    <a:lstStyle/>
                    <a:p>
                      <a:pPr algn="l">
                        <a:defRPr sz="1800"/>
                      </a:pPr>
                      <a:r>
                        <a:rPr b="1" sz="2000">
                          <a:solidFill>
                            <a:srgbClr val="FFFFFF"/>
                          </a:solidFill>
                        </a:rPr>
                        <a:t>Late subacute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ctr">
                        <a:defRPr sz="1800"/>
                      </a:pPr>
                      <a:r>
                        <a:rPr b="1" sz="2000">
                          <a:solidFill>
                            <a:srgbClr val="FFFFFF"/>
                          </a:solidFill>
                        </a:rPr>
                        <a:t>&gt;7 d</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Methemoglobin, extracellular</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Hyperintense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Hyperintense</a:t>
                      </a:r>
                    </a:p>
                  </a:txBody>
                  <a:tcPr marL="8538" marR="8538" marT="8538" marB="8538" anchor="t" anchorCtr="0" horzOverflow="overflow">
                    <a:lnL w="12700">
                      <a:miter lim="400000"/>
                    </a:lnL>
                    <a:lnR w="12700">
                      <a:miter lim="400000"/>
                    </a:lnR>
                    <a:lnT w="12700">
                      <a:miter lim="400000"/>
                    </a:lnT>
                    <a:lnB w="12700">
                      <a:miter lim="400000"/>
                    </a:lnB>
                    <a:noFill/>
                  </a:tcPr>
                </a:tc>
              </a:tr>
              <a:tr h="1453520">
                <a:tc>
                  <a:txBody>
                    <a:bodyPr/>
                    <a:lstStyle/>
                    <a:p>
                      <a:pPr algn="l">
                        <a:defRPr sz="1800"/>
                      </a:pPr>
                      <a:r>
                        <a:rPr b="1" sz="2000">
                          <a:solidFill>
                            <a:srgbClr val="FFFFFF"/>
                          </a:solidFill>
                        </a:rPr>
                        <a:t>Chronic (oedema and ME </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ctr">
                        <a:defRPr sz="1800"/>
                      </a:pPr>
                      <a:r>
                        <a:rPr b="1" sz="2000">
                          <a:solidFill>
                            <a:srgbClr val="FFFFFF"/>
                          </a:solidFill>
                        </a:rPr>
                        <a:t>&gt;14 d</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Ferritin and hemosiderin, extracellular</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Hypointense</a:t>
                      </a:r>
                    </a:p>
                  </a:txBody>
                  <a:tcPr marL="8538" marR="8538" marT="8538" marB="8538" anchor="t" anchorCtr="0" horzOverflow="overflow">
                    <a:lnL w="12700">
                      <a:miter lim="400000"/>
                    </a:lnL>
                    <a:lnR w="12700">
                      <a:miter lim="400000"/>
                    </a:lnR>
                    <a:lnT w="12700">
                      <a:miter lim="400000"/>
                    </a:lnT>
                    <a:lnB w="12700">
                      <a:miter lim="400000"/>
                    </a:lnB>
                    <a:noFill/>
                  </a:tcPr>
                </a:tc>
                <a:tc>
                  <a:txBody>
                    <a:bodyPr/>
                    <a:lstStyle/>
                    <a:p>
                      <a:pPr algn="l">
                        <a:defRPr sz="1800"/>
                      </a:pPr>
                      <a:r>
                        <a:rPr b="1" sz="2000">
                          <a:solidFill>
                            <a:srgbClr val="FFFFFF"/>
                          </a:solidFill>
                        </a:rPr>
                        <a:t>Hypointense</a:t>
                      </a:r>
                    </a:p>
                  </a:txBody>
                  <a:tcPr marL="8538" marR="8538" marT="8538" marB="8538" anchor="t" anchorCtr="0" horzOverflow="overflow">
                    <a:lnL w="12700">
                      <a:miter lim="400000"/>
                    </a:lnL>
                    <a:lnR w="12700">
                      <a:miter lim="400000"/>
                    </a:lnR>
                    <a:lnT w="12700">
                      <a:miter lim="400000"/>
                    </a:lnT>
                    <a:lnB w="12700">
                      <a:miter lim="400000"/>
                    </a:lnB>
                    <a:noFill/>
                  </a:tcPr>
                </a:tc>
              </a:tr>
            </a:tbl>
          </a:graphicData>
        </a:graphic>
      </p:graphicFrame>
      <p:sp>
        <p:nvSpPr>
          <p:cNvPr id="120" name="Shape 120"/>
          <p:cNvSpPr/>
          <p:nvPr/>
        </p:nvSpPr>
        <p:spPr>
          <a:xfrm>
            <a:off x="1142975" y="6429395"/>
            <a:ext cx="285753" cy="428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5400" y="14400"/>
                </a:lnTo>
                <a:lnTo>
                  <a:pt x="5400" y="0"/>
                </a:lnTo>
                <a:lnTo>
                  <a:pt x="16200" y="0"/>
                </a:lnTo>
                <a:lnTo>
                  <a:pt x="16200" y="14400"/>
                </a:lnTo>
                <a:lnTo>
                  <a:pt x="21600" y="14400"/>
                </a:lnTo>
                <a:lnTo>
                  <a:pt x="10800" y="21600"/>
                </a:lnTo>
                <a:close/>
              </a:path>
            </a:pathLst>
          </a:custGeom>
          <a:solidFill>
            <a:schemeClr val="accent1"/>
          </a:solidFill>
          <a:ln w="25400">
            <a:solidFill>
              <a:srgbClr val="96874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28" name="image12.jpeg" descr="20150612_094835-1.jpg"/>
          <p:cNvPicPr>
            <a:picLocks noChangeAspect="1"/>
          </p:cNvPicPr>
          <p:nvPr/>
        </p:nvPicPr>
        <p:blipFill>
          <a:blip r:embed="rId2">
            <a:extLst/>
          </a:blip>
          <a:stretch>
            <a:fillRect/>
          </a:stretch>
        </p:blipFill>
        <p:spPr>
          <a:xfrm>
            <a:off x="2145859" y="1600200"/>
            <a:ext cx="4852282" cy="4708525"/>
          </a:xfrm>
          <a:prstGeom prst="rect">
            <a:avLst/>
          </a:prstGeom>
          <a:ln w="12700">
            <a:miter lim="400000"/>
          </a:ln>
        </p:spPr>
      </p:pic>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TRANS DURAL/TRANS CRANIAL HERNIATION</a:t>
            </a:r>
          </a:p>
        </p:txBody>
      </p:sp>
      <p:sp>
        <p:nvSpPr>
          <p:cNvPr id="231" name="Shape 231"/>
          <p:cNvSpPr/>
          <p:nvPr>
            <p:ph type="body" idx="1"/>
          </p:nvPr>
        </p:nvSpPr>
        <p:spPr>
          <a:xfrm>
            <a:off x="457200" y="1600200"/>
            <a:ext cx="8229600" cy="4709160"/>
          </a:xfrm>
          <a:prstGeom prst="rect">
            <a:avLst/>
          </a:prstGeom>
        </p:spPr>
        <p:txBody>
          <a:bodyPr/>
          <a:lstStyle/>
          <a:p>
            <a:pPr marL="543153" indent="-407365" defTabSz="905255">
              <a:lnSpc>
                <a:spcPct val="90000"/>
              </a:lnSpc>
              <a:defRPr sz="2772"/>
            </a:pPr>
            <a:r>
              <a:t>For this herniation to occur the dura must be lacerated, a skull defect(fracture or craniotomy) must be present and intracranial pressure must be elevated.</a:t>
            </a:r>
          </a:p>
          <a:p>
            <a:pPr marL="543153" indent="-407365" defTabSz="905255">
              <a:lnSpc>
                <a:spcPct val="90000"/>
              </a:lnSpc>
              <a:defRPr sz="2772"/>
            </a:pPr>
            <a:r>
              <a:t>Traumatic herniations are common in infants and young children with comminuted displaced fracture lacerating dura and arachnoid.</a:t>
            </a:r>
          </a:p>
          <a:p>
            <a:pPr marL="543153" indent="-407365" defTabSz="905255">
              <a:lnSpc>
                <a:spcPct val="90000"/>
              </a:lnSpc>
              <a:defRPr sz="2772"/>
            </a:pPr>
            <a:r>
              <a:t>When intracranial pressure increases brain can herniate through the torn dura and across the skull fracture into subgaleal space.</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34" name="Shape 234"/>
          <p:cNvSpPr/>
          <p:nvPr>
            <p:ph type="body" idx="1"/>
          </p:nvPr>
        </p:nvSpPr>
        <p:spPr>
          <a:xfrm>
            <a:off x="457200" y="285728"/>
            <a:ext cx="8229600" cy="6023632"/>
          </a:xfrm>
          <a:prstGeom prst="rect">
            <a:avLst/>
          </a:prstGeom>
        </p:spPr>
        <p:txBody>
          <a:bodyPr/>
          <a:lstStyle/>
          <a:p>
            <a:pPr/>
            <a:r>
              <a:t>Iatrogenic herniations occur when burr hole or craniotomy is performed in a patient with severely elevated intracranial pressure.</a:t>
            </a:r>
          </a:p>
          <a:p>
            <a:pPr/>
            <a:r>
              <a:t>When dura is opened brain under pressure extrudes out of the defect.</a:t>
            </a:r>
          </a:p>
          <a:p>
            <a:pPr/>
            <a:r>
              <a:t>MR best shows these defects.</a:t>
            </a:r>
          </a:p>
          <a:p>
            <a:pPr/>
            <a:r>
              <a:t>Disrupted dura is seen as black line on T2W images.</a:t>
            </a:r>
          </a:p>
          <a:p>
            <a:pPr/>
            <a:r>
              <a:t>Brain tissue, together with accompanying blood vessels and CSF is extruded through the dural and calvarial defects into subgaleal space. </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lvl1pPr>
              <a:defRPr sz="3600"/>
            </a:lvl1pPr>
          </a:lstStyle>
          <a:p>
            <a:pPr/>
            <a:r>
              <a:t>POSTTRAUMATIC BRAIN SWELLING</a:t>
            </a:r>
          </a:p>
        </p:txBody>
      </p:sp>
      <p:sp>
        <p:nvSpPr>
          <p:cNvPr id="237" name="Shape 237"/>
          <p:cNvSpPr/>
          <p:nvPr>
            <p:ph type="body" idx="1"/>
          </p:nvPr>
        </p:nvSpPr>
        <p:spPr>
          <a:xfrm>
            <a:off x="457200" y="1600200"/>
            <a:ext cx="8229600" cy="4709160"/>
          </a:xfrm>
          <a:prstGeom prst="rect">
            <a:avLst/>
          </a:prstGeom>
        </p:spPr>
        <p:txBody>
          <a:bodyPr/>
          <a:lstStyle/>
          <a:p>
            <a:pPr>
              <a:lnSpc>
                <a:spcPct val="90000"/>
              </a:lnSpc>
              <a:defRPr sz="2500"/>
            </a:pPr>
            <a:r>
              <a:t>It  is one of the serious secondary traumatic lesion.</a:t>
            </a:r>
          </a:p>
          <a:p>
            <a:pPr>
              <a:lnSpc>
                <a:spcPct val="90000"/>
              </a:lnSpc>
              <a:defRPr sz="2500"/>
            </a:pPr>
            <a:r>
              <a:t>It may be focal, regional or diffuse.</a:t>
            </a:r>
          </a:p>
          <a:p>
            <a:pPr>
              <a:lnSpc>
                <a:spcPct val="90000"/>
              </a:lnSpc>
              <a:defRPr sz="2500"/>
            </a:pPr>
            <a:r>
              <a:t>It may be caused by increased tissue fluids (cerebral edema) or elevated blood volume (cerebral hyperaemia) secondary to vascular dysregulation.</a:t>
            </a:r>
          </a:p>
          <a:p>
            <a:pPr>
              <a:lnSpc>
                <a:spcPct val="90000"/>
              </a:lnSpc>
              <a:defRPr sz="2500"/>
            </a:pPr>
            <a:r>
              <a:t>Children and young adults are more commonly affected.</a:t>
            </a:r>
          </a:p>
          <a:p>
            <a:pPr>
              <a:lnSpc>
                <a:spcPct val="90000"/>
              </a:lnSpc>
              <a:defRPr sz="2500"/>
            </a:pPr>
            <a:r>
              <a:t>Delayed onset is typical. </a:t>
            </a:r>
          </a:p>
          <a:p>
            <a:pPr>
              <a:lnSpc>
                <a:spcPct val="90000"/>
              </a:lnSpc>
              <a:defRPr sz="2500"/>
            </a:pPr>
            <a:r>
              <a:t>Severe cerebral edema generally takes between 24 and 48 hours to develop.</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40" name="Shape 240"/>
          <p:cNvSpPr/>
          <p:nvPr>
            <p:ph type="body" idx="1"/>
          </p:nvPr>
        </p:nvSpPr>
        <p:spPr>
          <a:xfrm>
            <a:off x="457200" y="428603"/>
            <a:ext cx="8229600" cy="5880758"/>
          </a:xfrm>
          <a:prstGeom prst="rect">
            <a:avLst/>
          </a:prstGeom>
        </p:spPr>
        <p:txBody>
          <a:bodyPr/>
          <a:lstStyle/>
          <a:p>
            <a:pPr marL="543153" indent="-407365" defTabSz="905255">
              <a:spcBef>
                <a:spcPts val="500"/>
              </a:spcBef>
              <a:defRPr sz="2475"/>
            </a:pPr>
            <a:r>
              <a:t>Initially mild hemispheric mass effect with sulcal/cisternal compression is seen on NECT.</a:t>
            </a:r>
          </a:p>
          <a:p>
            <a:pPr marL="543153" indent="-407365" defTabSz="905255">
              <a:spcBef>
                <a:spcPts val="500"/>
              </a:spcBef>
              <a:defRPr sz="2475"/>
            </a:pPr>
            <a:r>
              <a:t>In the early stages grey-white matter differentiation may be preserved with minimal effacement of ventricles.</a:t>
            </a:r>
          </a:p>
          <a:p>
            <a:pPr marL="543153" indent="-407365" defTabSz="905255">
              <a:spcBef>
                <a:spcPts val="500"/>
              </a:spcBef>
              <a:defRPr sz="2475"/>
            </a:pPr>
            <a:r>
              <a:t>MRI show swollen gyri that are hypointense on T1W images and hyperintense on T2W images.</a:t>
            </a:r>
          </a:p>
          <a:p>
            <a:pPr marL="543153" indent="-407365" defTabSz="905255">
              <a:spcBef>
                <a:spcPts val="500"/>
              </a:spcBef>
              <a:defRPr sz="2475"/>
            </a:pPr>
            <a:r>
              <a:t>Restricted diffusion may be seen on DW images.</a:t>
            </a:r>
          </a:p>
          <a:p>
            <a:pPr marL="543153" indent="-407365" defTabSz="905255">
              <a:spcBef>
                <a:spcPts val="500"/>
              </a:spcBef>
              <a:defRPr sz="2475"/>
            </a:pPr>
            <a:r>
              <a:t>As the swelling progresses demarcation between cortex and underlying white matter becomes indistinct.</a:t>
            </a:r>
          </a:p>
          <a:p>
            <a:pPr marL="543153" indent="-407365" defTabSz="905255">
              <a:spcBef>
                <a:spcPts val="500"/>
              </a:spcBef>
              <a:defRPr sz="2475"/>
            </a:pPr>
            <a:r>
              <a:t>Lateral ventricles appear smaller than normal and superficial sulci are no longer visible.</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43" name="image13.jpeg" descr="20150612_094951-1.jpg"/>
          <p:cNvPicPr>
            <a:picLocks noChangeAspect="1"/>
          </p:cNvPicPr>
          <p:nvPr/>
        </p:nvPicPr>
        <p:blipFill>
          <a:blip r:embed="rId2">
            <a:extLst/>
          </a:blip>
          <a:stretch>
            <a:fillRect/>
          </a:stretch>
        </p:blipFill>
        <p:spPr>
          <a:xfrm>
            <a:off x="457200" y="1826254"/>
            <a:ext cx="8229600" cy="4256417"/>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xfrm>
            <a:off x="500034" y="0"/>
            <a:ext cx="8229601" cy="1143000"/>
          </a:xfrm>
          <a:prstGeom prst="rect">
            <a:avLst/>
          </a:prstGeom>
        </p:spPr>
        <p:txBody>
          <a:bodyPr/>
          <a:lstStyle>
            <a:lvl1pPr>
              <a:defRPr sz="2800"/>
            </a:lvl1pPr>
          </a:lstStyle>
          <a:p>
            <a:pPr/>
            <a:r>
              <a:t>POST TRAUMATIC CEREBRAL ISCHAEMIA AND INFARCTS</a:t>
            </a:r>
          </a:p>
        </p:txBody>
      </p:sp>
      <p:sp>
        <p:nvSpPr>
          <p:cNvPr id="246" name="Shape 246"/>
          <p:cNvSpPr/>
          <p:nvPr>
            <p:ph type="body" idx="1"/>
          </p:nvPr>
        </p:nvSpPr>
        <p:spPr>
          <a:xfrm>
            <a:off x="457200" y="1071546"/>
            <a:ext cx="8229600" cy="5643603"/>
          </a:xfrm>
          <a:prstGeom prst="rect">
            <a:avLst/>
          </a:prstGeom>
        </p:spPr>
        <p:txBody>
          <a:bodyPr/>
          <a:lstStyle/>
          <a:p>
            <a:pPr>
              <a:lnSpc>
                <a:spcPct val="80000"/>
              </a:lnSpc>
              <a:spcBef>
                <a:spcPts val="500"/>
              </a:spcBef>
              <a:defRPr sz="2100"/>
            </a:pPr>
            <a:r>
              <a:t>The most common  brain herniation that causes secondary cerebral infarction is descending transtentorial herniation.</a:t>
            </a:r>
          </a:p>
          <a:p>
            <a:pPr>
              <a:lnSpc>
                <a:spcPct val="80000"/>
              </a:lnSpc>
              <a:spcBef>
                <a:spcPts val="500"/>
              </a:spcBef>
              <a:defRPr sz="2100"/>
            </a:pPr>
            <a:r>
              <a:t>DTH displaces PCA inferiorly into tentorial insicura and may cause occlusion leasing to occipital lobe infarction.</a:t>
            </a:r>
          </a:p>
          <a:p>
            <a:pPr>
              <a:lnSpc>
                <a:spcPct val="80000"/>
              </a:lnSpc>
              <a:spcBef>
                <a:spcPts val="500"/>
              </a:spcBef>
              <a:defRPr sz="2100"/>
            </a:pPr>
            <a:r>
              <a:t>Cingulate gyrus infarction may be seen after occlusion f callosomarginal branch of ACA due to subfalcine herniation.</a:t>
            </a:r>
          </a:p>
          <a:p>
            <a:pPr>
              <a:lnSpc>
                <a:spcPct val="80000"/>
              </a:lnSpc>
              <a:spcBef>
                <a:spcPts val="500"/>
              </a:spcBef>
              <a:defRPr sz="2100"/>
            </a:pPr>
            <a:r>
              <a:t>Basal ganglia and hypothalamic infarcts are seen with complete bilateral DTH compromising penetrating arteries arising from circle ofwillis.</a:t>
            </a:r>
          </a:p>
          <a:p>
            <a:pPr>
              <a:lnSpc>
                <a:spcPct val="80000"/>
              </a:lnSpc>
              <a:spcBef>
                <a:spcPts val="500"/>
              </a:spcBef>
              <a:defRPr sz="2100"/>
            </a:pPr>
            <a:r>
              <a:t>Cerebral ischaemia may also occur because of reduced arterial perfusion because of mass effect of extra axial hematomas.</a:t>
            </a:r>
          </a:p>
          <a:p>
            <a:pPr>
              <a:lnSpc>
                <a:spcPct val="80000"/>
              </a:lnSpc>
              <a:spcBef>
                <a:spcPts val="500"/>
              </a:spcBef>
              <a:defRPr sz="2100"/>
            </a:pPr>
            <a:r>
              <a:t>NECT cans show hypo density with  loss of grey white matter differentiation .</a:t>
            </a:r>
          </a:p>
          <a:p>
            <a:pPr>
              <a:lnSpc>
                <a:spcPct val="80000"/>
              </a:lnSpc>
              <a:spcBef>
                <a:spcPts val="500"/>
              </a:spcBef>
              <a:defRPr sz="2100"/>
            </a:pPr>
            <a:r>
              <a:t>CT perfusion may show decreased CBF.</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49" name="image14.jpeg" descr="20150612_095104-1.jpg"/>
          <p:cNvPicPr>
            <a:picLocks noChangeAspect="1"/>
          </p:cNvPicPr>
          <p:nvPr/>
        </p:nvPicPr>
        <p:blipFill>
          <a:blip r:embed="rId2">
            <a:extLst/>
          </a:blip>
          <a:stretch>
            <a:fillRect/>
          </a:stretch>
        </p:blipFill>
        <p:spPr>
          <a:xfrm>
            <a:off x="2000231" y="1142984"/>
            <a:ext cx="5072100" cy="5165741"/>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a:r>
              <a:t>BRAIN DEATH</a:t>
            </a:r>
          </a:p>
        </p:txBody>
      </p:sp>
      <p:sp>
        <p:nvSpPr>
          <p:cNvPr id="252" name="Shape 252"/>
          <p:cNvSpPr/>
          <p:nvPr>
            <p:ph type="body" idx="1"/>
          </p:nvPr>
        </p:nvSpPr>
        <p:spPr>
          <a:xfrm>
            <a:off x="457200" y="1600200"/>
            <a:ext cx="8229600" cy="4709160"/>
          </a:xfrm>
          <a:prstGeom prst="rect">
            <a:avLst/>
          </a:prstGeom>
        </p:spPr>
        <p:txBody>
          <a:bodyPr/>
          <a:lstStyle/>
          <a:p>
            <a:pPr/>
            <a:r>
              <a:t>It is defined patho-physiologically as complete, irreversible cessation of brain function.</a:t>
            </a:r>
          </a:p>
          <a:p>
            <a:pPr/>
            <a:r>
              <a:t>Three clinical findings are necessary to confirm irreversible cessation of brain function- coma, absence of brain stem reflexes and apnoea.</a:t>
            </a:r>
          </a:p>
          <a:p>
            <a:pPr/>
            <a:r>
              <a:t>Imaging findings may be helpful in confirming brain death but neither replace or substitute for clinical diagnosis. </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55" name="Shape 255"/>
          <p:cNvSpPr/>
          <p:nvPr>
            <p:ph type="body" idx="1"/>
          </p:nvPr>
        </p:nvSpPr>
        <p:spPr>
          <a:xfrm>
            <a:off x="457200" y="214289"/>
            <a:ext cx="8229600" cy="6095072"/>
          </a:xfrm>
          <a:prstGeom prst="rect">
            <a:avLst/>
          </a:prstGeom>
        </p:spPr>
        <p:txBody>
          <a:bodyPr/>
          <a:lstStyle/>
          <a:p>
            <a:pPr/>
            <a:r>
              <a:t>NECT scans in brain death show diffuse, severe cerebral edema.</a:t>
            </a:r>
          </a:p>
          <a:p>
            <a:pPr/>
            <a:r>
              <a:t>The normal attenuation relationship between grey and white matter is inverted with grey matter becoming hypodense relative to white matter (Reversal sign).</a:t>
            </a:r>
          </a:p>
          <a:p>
            <a:pPr/>
            <a:r>
              <a:t>The cerebellum appears normal in density whereas supratentorial structures appear hypodense this is called as white cerebellum sign. </a:t>
            </a:r>
          </a:p>
          <a:p>
            <a:pPr/>
            <a:r>
              <a:t>All the sulcal spaces, sylvian fissure and basal cisterns appear effaced.</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23" name="Shape 123"/>
          <p:cNvSpPr/>
          <p:nvPr>
            <p:ph type="body" idx="1"/>
          </p:nvPr>
        </p:nvSpPr>
        <p:spPr>
          <a:xfrm>
            <a:off x="457200" y="1600200"/>
            <a:ext cx="8229600" cy="4709160"/>
          </a:xfrm>
          <a:prstGeom prst="rect">
            <a:avLst/>
          </a:prstGeom>
        </p:spPr>
        <p:txBody>
          <a:bodyPr/>
          <a:lstStyle/>
          <a:p>
            <a:pPr/>
            <a:r>
              <a:t>The main differential diagnosis to be considered is of DAI. </a:t>
            </a:r>
          </a:p>
          <a:p>
            <a:pPr/>
            <a:r>
              <a:t>DAI is also associated with contusions but it is most commonly found in the corona radiata and along compact white matter tracts such as internal capsule and corpus callosum.</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58" name="Shape 258"/>
          <p:cNvSpPr/>
          <p:nvPr>
            <p:ph type="body" idx="1"/>
          </p:nvPr>
        </p:nvSpPr>
        <p:spPr>
          <a:xfrm>
            <a:off x="457200" y="428603"/>
            <a:ext cx="8229600" cy="5880758"/>
          </a:xfrm>
          <a:prstGeom prst="rect">
            <a:avLst/>
          </a:prstGeom>
        </p:spPr>
        <p:txBody>
          <a:bodyPr/>
          <a:lstStyle/>
          <a:p>
            <a:pPr marL="532180" indent="-399135" defTabSz="886968">
              <a:lnSpc>
                <a:spcPct val="90000"/>
              </a:lnSpc>
              <a:defRPr sz="2716"/>
            </a:pPr>
            <a:r>
              <a:t>On T1W images complete descending central herniation is noted with buckling of midbrain through tentorial incisura.</a:t>
            </a:r>
          </a:p>
          <a:p>
            <a:pPr marL="532180" indent="-399135" defTabSz="886968">
              <a:lnSpc>
                <a:spcPct val="90000"/>
              </a:lnSpc>
              <a:defRPr sz="2716"/>
            </a:pPr>
            <a:r>
              <a:t>T2W images show swollen gyri with hyperintense cortex.</a:t>
            </a:r>
          </a:p>
          <a:p>
            <a:pPr marL="532180" indent="-399135" defTabSz="886968">
              <a:lnSpc>
                <a:spcPct val="90000"/>
              </a:lnSpc>
              <a:defRPr sz="2716"/>
            </a:pPr>
            <a:r>
              <a:t>DWI may show restricted diffusion in both cerebral cortex and white matter.</a:t>
            </a:r>
          </a:p>
          <a:p>
            <a:pPr marL="532180" indent="-399135" defTabSz="886968">
              <a:lnSpc>
                <a:spcPct val="90000"/>
              </a:lnSpc>
              <a:defRPr sz="2716"/>
            </a:pPr>
            <a:r>
              <a:t>On CTA lack of opacification of cortical segments of MCA  and internal veins is an efficient method for demonstrating Brain death.</a:t>
            </a:r>
          </a:p>
          <a:p>
            <a:pPr marL="532180" indent="-399135" defTabSz="886968">
              <a:lnSpc>
                <a:spcPct val="90000"/>
              </a:lnSpc>
              <a:defRPr sz="2716"/>
            </a:pPr>
            <a:r>
              <a:t>Tc-99m Scintigraphy shows scalp uptake but absent brain activity which is called as light bulb sign.</a:t>
            </a:r>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61" name="image15.jpeg" descr="20150612_095205-1.jpg"/>
          <p:cNvPicPr>
            <a:picLocks noChangeAspect="1"/>
          </p:cNvPicPr>
          <p:nvPr/>
        </p:nvPicPr>
        <p:blipFill>
          <a:blip r:embed="rId2">
            <a:extLst/>
          </a:blip>
          <a:stretch>
            <a:fillRect/>
          </a:stretch>
        </p:blipFill>
        <p:spPr>
          <a:xfrm>
            <a:off x="2143107" y="0"/>
            <a:ext cx="4357718" cy="6858000"/>
          </a:xfrm>
          <a:prstGeom prst="rect">
            <a:avLst/>
          </a:prstGeom>
          <a:ln w="12700">
            <a:miter lim="400000"/>
          </a:ln>
        </p:spPr>
      </p:pic>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64" name="image16.jpeg" descr="20150612_095349-1.jpg"/>
          <p:cNvPicPr>
            <a:picLocks noChangeAspect="1"/>
          </p:cNvPicPr>
          <p:nvPr/>
        </p:nvPicPr>
        <p:blipFill>
          <a:blip r:embed="rId2">
            <a:extLst/>
          </a:blip>
          <a:stretch>
            <a:fillRect/>
          </a:stretch>
        </p:blipFill>
        <p:spPr>
          <a:xfrm>
            <a:off x="457200" y="1975530"/>
            <a:ext cx="8229600" cy="3957865"/>
          </a:xfrm>
          <a:prstGeom prst="rect">
            <a:avLst/>
          </a:prstGeom>
          <a:ln w="12700">
            <a:miter lim="400000"/>
          </a:ln>
        </p:spPr>
      </p:pic>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body" idx="1"/>
          </p:nvPr>
        </p:nvSpPr>
        <p:spPr>
          <a:xfrm>
            <a:off x="457200" y="1428735"/>
            <a:ext cx="8229600" cy="4880626"/>
          </a:xfrm>
          <a:prstGeom prst="rect">
            <a:avLst/>
          </a:prstGeom>
        </p:spPr>
        <p:txBody>
          <a:bodyPr/>
          <a:lstStyle/>
          <a:p>
            <a:pPr marL="543153" indent="-407365" defTabSz="905255">
              <a:lnSpc>
                <a:spcPct val="80000"/>
              </a:lnSpc>
              <a:spcBef>
                <a:spcPts val="500"/>
              </a:spcBef>
              <a:defRPr sz="2475"/>
            </a:pPr>
            <a:r>
              <a:t>It is chronic effect of CNS trauma.</a:t>
            </a:r>
          </a:p>
          <a:p>
            <a:pPr marL="543153" indent="-407365" defTabSz="905255">
              <a:lnSpc>
                <a:spcPct val="80000"/>
              </a:lnSpc>
              <a:spcBef>
                <a:spcPts val="500"/>
              </a:spcBef>
              <a:defRPr sz="2475"/>
            </a:pPr>
            <a:r>
              <a:t>Focal areas of encephalomalacia are more commonly found in areas with high incidence of cortical contusions i.e. anteroinferior frontal lobes and anterior temporal lobes.</a:t>
            </a:r>
          </a:p>
          <a:p>
            <a:pPr marL="543153" indent="-407365" defTabSz="905255">
              <a:lnSpc>
                <a:spcPct val="80000"/>
              </a:lnSpc>
              <a:spcBef>
                <a:spcPts val="500"/>
              </a:spcBef>
              <a:defRPr sz="2475"/>
            </a:pPr>
            <a:r>
              <a:t>Encephalomalacic changes appear low density foci on NECT.</a:t>
            </a:r>
          </a:p>
          <a:p>
            <a:pPr marL="543153" indent="-407365" defTabSz="905255">
              <a:lnSpc>
                <a:spcPct val="80000"/>
              </a:lnSpc>
              <a:spcBef>
                <a:spcPts val="500"/>
              </a:spcBef>
              <a:defRPr sz="2475"/>
            </a:pPr>
            <a:r>
              <a:t>On MRI, Hypointense areas on T1W images that appear hyperintense on T2W and FLAIR are typical. T2* sequences may  show hemorrhagic residua around encephalomalacic foci.</a:t>
            </a:r>
          </a:p>
          <a:p>
            <a:pPr marL="543153" indent="-407365" defTabSz="905255">
              <a:lnSpc>
                <a:spcPct val="80000"/>
              </a:lnSpc>
              <a:spcBef>
                <a:spcPts val="500"/>
              </a:spcBef>
              <a:defRPr sz="2475"/>
            </a:pPr>
            <a:r>
              <a:t>Sulcal spaces appear prominent with increased ventricular size due to generalised cerebral atrophy.</a:t>
            </a:r>
          </a:p>
        </p:txBody>
      </p:sp>
      <p:sp>
        <p:nvSpPr>
          <p:cNvPr id="267" name="Shape 267"/>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POST TRAUMATIC ENCEPHALOMALACIA</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270" name="Shape 270"/>
          <p:cNvSpPr/>
          <p:nvPr>
            <p:ph type="body" idx="1"/>
          </p:nvPr>
        </p:nvSpPr>
        <p:spPr>
          <a:xfrm>
            <a:off x="500034" y="571479"/>
            <a:ext cx="8229601" cy="5072100"/>
          </a:xfrm>
          <a:prstGeom prst="rect">
            <a:avLst/>
          </a:prstGeom>
        </p:spPr>
        <p:txBody>
          <a:bodyPr/>
          <a:lstStyle/>
          <a:p>
            <a:pPr>
              <a:spcBef>
                <a:spcPts val="700"/>
              </a:spcBef>
              <a:defRPr sz="3200"/>
            </a:pPr>
            <a:r>
              <a:t>Reduced cerebellar volume may also be seen.</a:t>
            </a:r>
          </a:p>
          <a:p>
            <a:pPr>
              <a:spcBef>
                <a:spcPts val="700"/>
              </a:spcBef>
              <a:defRPr sz="3200"/>
            </a:pPr>
            <a:r>
              <a:t>On MR spectroscopy reduced levels f neurometabolities is seen. NAA levels are low even in normal appearing brain.</a:t>
            </a:r>
          </a:p>
          <a:p>
            <a:pPr>
              <a:spcBef>
                <a:spcPts val="700"/>
              </a:spcBef>
              <a:defRPr sz="3200"/>
            </a:pPr>
            <a:r>
              <a:t>FDG PET may show focal areas of glucose hypo metabolism.</a:t>
            </a: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r>
              <a:t>POST TRAUMATC PITUITARY DYSFUNCTION</a:t>
            </a:r>
          </a:p>
        </p:txBody>
      </p:sp>
      <p:sp>
        <p:nvSpPr>
          <p:cNvPr id="273" name="Shape 273"/>
          <p:cNvSpPr/>
          <p:nvPr>
            <p:ph type="body" idx="1"/>
          </p:nvPr>
        </p:nvSpPr>
        <p:spPr>
          <a:xfrm>
            <a:off x="457200" y="1600200"/>
            <a:ext cx="8229600" cy="4709160"/>
          </a:xfrm>
          <a:prstGeom prst="rect">
            <a:avLst/>
          </a:prstGeom>
        </p:spPr>
        <p:txBody>
          <a:bodyPr/>
          <a:lstStyle/>
          <a:p>
            <a:pPr marL="515721" indent="-386791" defTabSz="859536">
              <a:lnSpc>
                <a:spcPct val="90000"/>
              </a:lnSpc>
              <a:spcBef>
                <a:spcPts val="500"/>
              </a:spcBef>
              <a:defRPr sz="2350"/>
            </a:pPr>
            <a:r>
              <a:t>Between 25-40% of traumatic brain injury survivors develop hormonal deficiencies within 6-12 months after injury.</a:t>
            </a:r>
          </a:p>
          <a:p>
            <a:pPr marL="515721" indent="-386791" defTabSz="859536">
              <a:lnSpc>
                <a:spcPct val="90000"/>
              </a:lnSpc>
              <a:spcBef>
                <a:spcPts val="500"/>
              </a:spcBef>
              <a:defRPr sz="2350"/>
            </a:pPr>
            <a:r>
              <a:t>Diagnosis is based on clinical evaluations, lab testing and neuroimaging.</a:t>
            </a:r>
          </a:p>
          <a:p>
            <a:pPr marL="515721" indent="-386791" defTabSz="859536">
              <a:lnSpc>
                <a:spcPct val="90000"/>
              </a:lnSpc>
              <a:spcBef>
                <a:spcPts val="500"/>
              </a:spcBef>
              <a:defRPr sz="2350"/>
            </a:pPr>
            <a:r>
              <a:t>MRI findings include hypothalamic or posterior pituitary haemorrhage, anterior pituitary lobe infarction and stalk transection.</a:t>
            </a:r>
          </a:p>
          <a:p>
            <a:pPr marL="515721" indent="-386791" defTabSz="859536">
              <a:lnSpc>
                <a:spcPct val="90000"/>
              </a:lnSpc>
              <a:spcBef>
                <a:spcPts val="500"/>
              </a:spcBef>
              <a:defRPr sz="2350"/>
            </a:pPr>
            <a:r>
              <a:t>Traumatic pituitary stalk interruption shows partially empty sella with thin or transected stalk.</a:t>
            </a:r>
          </a:p>
          <a:p>
            <a:pPr marL="515721" indent="-386791" defTabSz="859536">
              <a:lnSpc>
                <a:spcPct val="90000"/>
              </a:lnSpc>
              <a:spcBef>
                <a:spcPts val="500"/>
              </a:spcBef>
              <a:defRPr sz="2350"/>
            </a:pPr>
            <a:r>
              <a:t>Decreased vascularisation on dynamic contrast enhanced scans may be present.</a:t>
            </a:r>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276" name="image17.jpeg" descr="20150612_095521-1.jpg"/>
          <p:cNvPicPr>
            <a:picLocks noChangeAspect="1"/>
          </p:cNvPicPr>
          <p:nvPr/>
        </p:nvPicPr>
        <p:blipFill>
          <a:blip r:embed="rId2">
            <a:extLst/>
          </a:blip>
          <a:stretch>
            <a:fillRect/>
          </a:stretch>
        </p:blipFill>
        <p:spPr>
          <a:xfrm>
            <a:off x="1714480" y="785793"/>
            <a:ext cx="4797900" cy="5522933"/>
          </a:xfrm>
          <a:prstGeom prst="rect">
            <a:avLst/>
          </a:prstGeom>
          <a:ln w="12700">
            <a:miter lim="400000"/>
          </a:ln>
        </p:spPr>
      </p:pic>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285720" y="2214553"/>
            <a:ext cx="8229601" cy="1928818"/>
          </a:xfrm>
          <a:prstGeom prst="rect">
            <a:avLst/>
          </a:prstGeom>
        </p:spPr>
        <p:txBody>
          <a:bodyPr/>
          <a:lstStyle>
            <a:lvl1pPr>
              <a:defRPr sz="4800"/>
            </a:lvl1pPr>
          </a:lstStyle>
          <a:p>
            <a:pPr/>
            <a:r>
              <a:t>THANK YOU!!!</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image2.jpeg" descr="Evolution of an acute brain contusion. (A) Axial ..."/>
          <p:cNvPicPr>
            <a:picLocks noChangeAspect="1"/>
          </p:cNvPicPr>
          <p:nvPr/>
        </p:nvPicPr>
        <p:blipFill>
          <a:blip r:embed="rId2">
            <a:extLst/>
          </a:blip>
          <a:stretch>
            <a:fillRect/>
          </a:stretch>
        </p:blipFill>
        <p:spPr>
          <a:xfrm>
            <a:off x="428595" y="500042"/>
            <a:ext cx="7100488" cy="4686326"/>
          </a:xfrm>
          <a:prstGeom prst="rect">
            <a:avLst/>
          </a:prstGeom>
          <a:ln w="12700">
            <a:miter lim="400000"/>
          </a:ln>
        </p:spPr>
      </p:pic>
      <p:sp>
        <p:nvSpPr>
          <p:cNvPr id="126" name="Shape 126"/>
          <p:cNvSpPr/>
          <p:nvPr/>
        </p:nvSpPr>
        <p:spPr>
          <a:xfrm>
            <a:off x="500034" y="5286388"/>
            <a:ext cx="8215370"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Evolution of an acute brain contusion. (A) Axial CT scan obtained immediately following severe blunt trauma to the head shows a small, left frontal epidural hematoma (arrow). Note that the previously isoattenuating contusion in the right posterior temporal area is now evident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pic>
        <p:nvPicPr>
          <p:cNvPr id="129" name="image3.jpeg" descr="20150605_191050-1.jpg"/>
          <p:cNvPicPr>
            <a:picLocks noChangeAspect="1"/>
          </p:cNvPicPr>
          <p:nvPr/>
        </p:nvPicPr>
        <p:blipFill>
          <a:blip r:embed="rId2">
            <a:extLst/>
          </a:blip>
          <a:stretch>
            <a:fillRect/>
          </a:stretch>
        </p:blipFill>
        <p:spPr>
          <a:xfrm>
            <a:off x="2357421" y="500042"/>
            <a:ext cx="4714909" cy="5808684"/>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a:r>
              <a:t>DIFFUSE AXONAL INJURY</a:t>
            </a:r>
          </a:p>
        </p:txBody>
      </p:sp>
      <p:sp>
        <p:nvSpPr>
          <p:cNvPr id="132" name="Shape 132"/>
          <p:cNvSpPr/>
          <p:nvPr>
            <p:ph type="body" idx="1"/>
          </p:nvPr>
        </p:nvSpPr>
        <p:spPr>
          <a:xfrm>
            <a:off x="457200" y="1600200"/>
            <a:ext cx="8229600" cy="4709160"/>
          </a:xfrm>
          <a:prstGeom prst="rect">
            <a:avLst/>
          </a:prstGeom>
        </p:spPr>
        <p:txBody>
          <a:bodyPr/>
          <a:lstStyle/>
          <a:p>
            <a:pPr marL="526694" indent="-395020" defTabSz="877823">
              <a:defRPr sz="2688"/>
            </a:pPr>
            <a:r>
              <a:t>It is also known as traumatic axonal stretch injury.</a:t>
            </a:r>
          </a:p>
          <a:p>
            <a:pPr marL="526694" indent="-395020" defTabSz="877823">
              <a:defRPr sz="2688"/>
            </a:pPr>
            <a:r>
              <a:t>It is the second most common parenchymal lesion seen after contusions.</a:t>
            </a:r>
          </a:p>
          <a:p>
            <a:pPr marL="526694" indent="-395020" defTabSz="877823">
              <a:defRPr sz="2688"/>
            </a:pPr>
            <a:r>
              <a:t>Patients with DAI exhibit severe discrepancy between clinical status and initial imaging findings.</a:t>
            </a:r>
          </a:p>
          <a:p>
            <a:pPr marL="526694" indent="-395020" defTabSz="877823">
              <a:defRPr sz="2688"/>
            </a:pPr>
            <a:r>
              <a:t>They result from inertial forces of rotation generated by sudden changes of acceleration and deceleration.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defTabSz="868680">
              <a:defRPr sz="3420">
                <a:effectLst>
                  <a:outerShdw sx="100000" sy="100000" kx="0" ky="0" algn="b" rotWithShape="0" blurRad="108585" dist="96520" dir="2700000">
                    <a:srgbClr val="000000">
                      <a:alpha val="40000"/>
                    </a:srgbClr>
                  </a:outerShdw>
                </a:effectLst>
              </a:defRPr>
            </a:lvl1pPr>
          </a:lstStyle>
          <a:p>
            <a:pPr/>
            <a:br/>
          </a:p>
        </p:txBody>
      </p:sp>
      <p:sp>
        <p:nvSpPr>
          <p:cNvPr id="135" name="Shape 135"/>
          <p:cNvSpPr/>
          <p:nvPr>
            <p:ph type="body" idx="1"/>
          </p:nvPr>
        </p:nvSpPr>
        <p:spPr>
          <a:xfrm>
            <a:off x="457200" y="428603"/>
            <a:ext cx="8229600" cy="5880758"/>
          </a:xfrm>
          <a:prstGeom prst="rect">
            <a:avLst/>
          </a:prstGeom>
        </p:spPr>
        <p:txBody>
          <a:bodyPr/>
          <a:lstStyle/>
          <a:p>
            <a:pPr/>
            <a:r>
              <a:t>Cortex moves at different speed in relationship to underlying deep brain structures.</a:t>
            </a:r>
          </a:p>
          <a:p>
            <a:pPr/>
            <a:r>
              <a:t>This results in axonal stretching especially where brain tissues of different density intersect(at grey-white matter interface).</a:t>
            </a:r>
          </a:p>
          <a:p>
            <a:pPr/>
            <a:r>
              <a:t>Traumatic axonal stretching causes impaired axoplasmic transport, depolarisation, ion flux and release of excitatory amino acids with resultant development of cellular swelling and cytotoxic edema.</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190500" dist="228600" dir="2700000">
            <a:srgbClr val="000000">
              <a:alpha val="255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127000" dist="101600" dir="27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190500" dist="228600" dir="2700000">
            <a:srgbClr val="000000">
              <a:alpha val="255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127000" dist="101600" dir="27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