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313" r:id="rId2"/>
    <p:sldId id="316" r:id="rId3"/>
    <p:sldId id="317" r:id="rId4"/>
    <p:sldId id="331" r:id="rId5"/>
    <p:sldId id="338" r:id="rId6"/>
    <p:sldId id="339" r:id="rId7"/>
    <p:sldId id="340" r:id="rId8"/>
    <p:sldId id="341" r:id="rId9"/>
    <p:sldId id="285" r:id="rId10"/>
    <p:sldId id="286" r:id="rId11"/>
    <p:sldId id="287" r:id="rId12"/>
    <p:sldId id="342" r:id="rId13"/>
    <p:sldId id="319" r:id="rId14"/>
    <p:sldId id="274" r:id="rId15"/>
    <p:sldId id="291" r:id="rId16"/>
    <p:sldId id="284" r:id="rId17"/>
    <p:sldId id="330" r:id="rId18"/>
    <p:sldId id="334" r:id="rId19"/>
    <p:sldId id="292" r:id="rId20"/>
    <p:sldId id="320" r:id="rId21"/>
    <p:sldId id="275" r:id="rId22"/>
    <p:sldId id="309" r:id="rId23"/>
    <p:sldId id="277" r:id="rId24"/>
    <p:sldId id="321" r:id="rId25"/>
    <p:sldId id="279" r:id="rId26"/>
    <p:sldId id="332" r:id="rId27"/>
    <p:sldId id="297" r:id="rId28"/>
    <p:sldId id="298" r:id="rId29"/>
    <p:sldId id="280" r:id="rId30"/>
    <p:sldId id="333" r:id="rId31"/>
    <p:sldId id="296" r:id="rId32"/>
    <p:sldId id="326" r:id="rId33"/>
    <p:sldId id="325" r:id="rId34"/>
    <p:sldId id="288" r:id="rId35"/>
    <p:sldId id="314" r:id="rId36"/>
    <p:sldId id="290" r:id="rId37"/>
    <p:sldId id="289" r:id="rId38"/>
    <p:sldId id="322" r:id="rId39"/>
    <p:sldId id="323" r:id="rId40"/>
    <p:sldId id="324" r:id="rId41"/>
    <p:sldId id="293" r:id="rId42"/>
    <p:sldId id="312" r:id="rId43"/>
    <p:sldId id="294" r:id="rId44"/>
    <p:sldId id="295" r:id="rId45"/>
    <p:sldId id="335" r:id="rId46"/>
    <p:sldId id="310" r:id="rId47"/>
    <p:sldId id="343" r:id="rId48"/>
    <p:sldId id="311" r:id="rId49"/>
    <p:sldId id="303" r:id="rId50"/>
    <p:sldId id="304" r:id="rId51"/>
    <p:sldId id="327" r:id="rId52"/>
    <p:sldId id="328" r:id="rId53"/>
    <p:sldId id="299" r:id="rId54"/>
    <p:sldId id="300" r:id="rId55"/>
    <p:sldId id="305" r:id="rId56"/>
    <p:sldId id="301" r:id="rId57"/>
    <p:sldId id="337" r:id="rId58"/>
    <p:sldId id="306" r:id="rId59"/>
    <p:sldId id="315" r:id="rId60"/>
    <p:sldId id="336" r:id="rId61"/>
    <p:sldId id="308" r:id="rId62"/>
    <p:sldId id="329" r:id="rId63"/>
    <p:sldId id="263" r:id="rId64"/>
    <p:sldId id="258" r:id="rId65"/>
    <p:sldId id="344" r:id="rId66"/>
    <p:sldId id="270" r:id="rId67"/>
    <p:sldId id="318" r:id="rId68"/>
    <p:sldId id="27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2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3817A-8CA4-D544-BE9C-8536D90E10AD}" type="datetimeFigureOut">
              <a:rPr lang="en-US" smtClean="0"/>
              <a:t>4/19/2017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DB946-2AEC-2C40-A84E-8693025F3A9D}" type="slidenum">
              <a:rPr lang="en-US" smtClean="0"/>
              <a:t>‹#›</a:t>
            </a:fld>
            <a:endParaRPr lang="en-US"/>
          </a:p>
        </p:txBody>
      </p:sp>
    </p:spTree>
    <p:extLst>
      <p:ext uri="{BB962C8B-B14F-4D97-AF65-F5344CB8AC3E}">
        <p14:creationId xmlns:p14="http://schemas.microsoft.com/office/powerpoint/2010/main" val="91513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teeth are embedded in a horseshoe-shaped bony ridge called the alveolar process of the mandible or maxilla. The dense cortical lining of the bony socket for the tooth is called the lamina dura, and the dense outer surface of the root of the tooth is called the cementum. Between the lamina dura and cementum, and attached to both, is the periodontal ligament, which is responsible for holding the tooth in its bony socket. The cementum continues over the crown of the tooth and thickens to become the dense enamel. Beneath the enamel and cementum is the softer dentine, and, </a:t>
            </a:r>
            <a:r>
              <a:rPr lang="en-GB" smtClean="0"/>
              <a:t>fi</a:t>
            </a:r>
            <a:r>
              <a:rPr lang="en-US" smtClean="0"/>
              <a:t>nally, in the center of the tooth are the pulp chamber and root canal, which contain the neurovascular bundle. The neurovascular bundle enters the tooth at the root apex via the apical foramen</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3</a:t>
            </a:fld>
            <a:endParaRPr lang="en-US"/>
          </a:p>
        </p:txBody>
      </p:sp>
    </p:spTree>
    <p:extLst>
      <p:ext uri="{BB962C8B-B14F-4D97-AF65-F5344CB8AC3E}">
        <p14:creationId xmlns:p14="http://schemas.microsoft.com/office/powerpoint/2010/main" val="189817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 lesions are typically found in </a:t>
            </a:r>
            <a:r>
              <a:rPr lang="en-GB" smtClean="0"/>
              <a:t>a</a:t>
            </a:r>
            <a:r>
              <a:rPr lang="en-US" smtClean="0"/>
              <a:t>dults in the second to fourth decades of life and represent </a:t>
            </a:r>
          </a:p>
          <a:p>
            <a:r>
              <a:rPr lang="en-US" smtClean="0"/>
              <a:t>5–17% of all jaw cysts</a:t>
            </a:r>
            <a:endParaRPr lang="en-GB" smtClean="0"/>
          </a:p>
          <a:p>
            <a:r>
              <a:rPr lang="en-GB" smtClean="0"/>
              <a:t>High post operative recurrence rate daughter cysts are present outside the lesion</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27</a:t>
            </a:fld>
            <a:endParaRPr lang="en-US"/>
          </a:p>
        </p:txBody>
      </p:sp>
    </p:spTree>
    <p:extLst>
      <p:ext uri="{BB962C8B-B14F-4D97-AF65-F5344CB8AC3E}">
        <p14:creationId xmlns:p14="http://schemas.microsoft.com/office/powerpoint/2010/main" val="308954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Rare cases malignant transformation into scc occurs</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28</a:t>
            </a:fld>
            <a:endParaRPr lang="en-US"/>
          </a:p>
        </p:txBody>
      </p:sp>
    </p:spTree>
    <p:extLst>
      <p:ext uri="{BB962C8B-B14F-4D97-AF65-F5344CB8AC3E}">
        <p14:creationId xmlns:p14="http://schemas.microsoft.com/office/powerpoint/2010/main" val="348243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mtClean="0"/>
              <a:t>solitary, lucent unilocular lesion with smooth corticated</a:t>
            </a:r>
            <a:r>
              <a:rPr lang="en-GB" smtClean="0"/>
              <a:t> and scalloped </a:t>
            </a:r>
            <a:r>
              <a:rPr lang="en-IN" smtClean="0"/>
              <a:t> borders</a:t>
            </a:r>
            <a:r>
              <a:rPr lang="en-GB" smtClean="0"/>
              <a:t> involving impacted third molar tooth</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29</a:t>
            </a:fld>
            <a:endParaRPr lang="en-US"/>
          </a:p>
        </p:txBody>
      </p:sp>
    </p:spTree>
    <p:extLst>
      <p:ext uri="{BB962C8B-B14F-4D97-AF65-F5344CB8AC3E}">
        <p14:creationId xmlns:p14="http://schemas.microsoft.com/office/powerpoint/2010/main" val="7690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Type of odontogenic epithelium </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34</a:t>
            </a:fld>
            <a:endParaRPr lang="en-US"/>
          </a:p>
        </p:txBody>
      </p:sp>
    </p:spTree>
    <p:extLst>
      <p:ext uri="{BB962C8B-B14F-4D97-AF65-F5344CB8AC3E}">
        <p14:creationId xmlns:p14="http://schemas.microsoft.com/office/powerpoint/2010/main" val="1781885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“Malignant ameloblastoma” is a term given to tumors </a:t>
            </a:r>
          </a:p>
          <a:p>
            <a:r>
              <a:rPr lang="en-US" smtClean="0"/>
              <a:t>with metastasis, even those with a histologically benign ap-</a:t>
            </a:r>
          </a:p>
          <a:p>
            <a:r>
              <a:rPr lang="en-US" smtClean="0"/>
              <a:t>pearance, and “ameloblastic carcinoma” is a term given to </a:t>
            </a:r>
          </a:p>
          <a:p>
            <a:r>
              <a:rPr lang="en-US" smtClean="0"/>
              <a:t>tumors that display histologically malignant features with </a:t>
            </a:r>
          </a:p>
          <a:p>
            <a:r>
              <a:rPr lang="en-US" smtClean="0"/>
              <a:t>or without metastasis</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36</a:t>
            </a:fld>
            <a:endParaRPr lang="en-US"/>
          </a:p>
        </p:txBody>
      </p:sp>
    </p:spTree>
    <p:extLst>
      <p:ext uri="{BB962C8B-B14F-4D97-AF65-F5344CB8AC3E}">
        <p14:creationId xmlns:p14="http://schemas.microsoft.com/office/powerpoint/2010/main" val="4289572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Pseudo cysts as these lack epithelial lining</a:t>
            </a:r>
          </a:p>
          <a:p>
            <a:r>
              <a:rPr lang="en-US" smtClean="0"/>
              <a:t>Radiologically simple bone cysts  are  typically  unilocular  with  well-defined  borders,  causing a scalloped appearance of  the cyst between the tooth roots [28]  (Fig.  10).  A  simple  bone  cyst  is  a  simple  cavity  and  should not be associated with  root resorption or tooth displacement [8]. Large cysts can extend into the interdental space</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49</a:t>
            </a:fld>
            <a:endParaRPr lang="en-US"/>
          </a:p>
        </p:txBody>
      </p:sp>
    </p:spTree>
    <p:extLst>
      <p:ext uri="{BB962C8B-B14F-4D97-AF65-F5344CB8AC3E}">
        <p14:creationId xmlns:p14="http://schemas.microsoft.com/office/powerpoint/2010/main" val="3830216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Midline with tendency to cross Midline. </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53</a:t>
            </a:fld>
            <a:endParaRPr lang="en-US"/>
          </a:p>
        </p:txBody>
      </p:sp>
    </p:spTree>
    <p:extLst>
      <p:ext uri="{BB962C8B-B14F-4D97-AF65-F5344CB8AC3E}">
        <p14:creationId xmlns:p14="http://schemas.microsoft.com/office/powerpoint/2010/main" val="1647736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Affected  children come  to  resemble  winged angelscherubs-with the chubby faces seen in  classical  paintings. Agenesis of  the  teeth occurs  in the  involved areas, and the  teeth that do  form  become  displaced,  separated  from  each  other,  and unerupted </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58</a:t>
            </a:fld>
            <a:endParaRPr lang="en-US"/>
          </a:p>
        </p:txBody>
      </p:sp>
    </p:spTree>
    <p:extLst>
      <p:ext uri="{BB962C8B-B14F-4D97-AF65-F5344CB8AC3E}">
        <p14:creationId xmlns:p14="http://schemas.microsoft.com/office/powerpoint/2010/main" val="156479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This technique has small voxel  size and high resolution.</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5</a:t>
            </a:fld>
            <a:endParaRPr lang="en-US"/>
          </a:p>
        </p:txBody>
      </p:sp>
    </p:spTree>
    <p:extLst>
      <p:ext uri="{BB962C8B-B14F-4D97-AF65-F5344CB8AC3E}">
        <p14:creationId xmlns:p14="http://schemas.microsoft.com/office/powerpoint/2010/main" val="424034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Relationship of the lesion to Roots of the teeth,  to mandibular canal and maxillary antra is exquisitely demonstrated</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6</a:t>
            </a:fld>
            <a:endParaRPr lang="en-US"/>
          </a:p>
        </p:txBody>
      </p:sp>
    </p:spTree>
    <p:extLst>
      <p:ext uri="{BB962C8B-B14F-4D97-AF65-F5344CB8AC3E}">
        <p14:creationId xmlns:p14="http://schemas.microsoft.com/office/powerpoint/2010/main" val="265981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Odontogenic cysts or tumors develop during or after formation of the tooth</a:t>
            </a:r>
          </a:p>
          <a:p>
            <a:r>
              <a:rPr lang="en-GB" smtClean="0"/>
              <a:t>Most of these are benign tumors and most of the lesions are asymptomatic  usually discovered incidentally </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10</a:t>
            </a:fld>
            <a:endParaRPr lang="en-US"/>
          </a:p>
        </p:txBody>
      </p:sp>
    </p:spTree>
    <p:extLst>
      <p:ext uri="{BB962C8B-B14F-4D97-AF65-F5344CB8AC3E}">
        <p14:creationId xmlns:p14="http://schemas.microsoft.com/office/powerpoint/2010/main" val="3890110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Can help to narrow the differential diagnosis thus helping to guide the patient treatment</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12</a:t>
            </a:fld>
            <a:endParaRPr lang="en-US"/>
          </a:p>
        </p:txBody>
      </p:sp>
    </p:spTree>
    <p:extLst>
      <p:ext uri="{BB962C8B-B14F-4D97-AF65-F5344CB8AC3E}">
        <p14:creationId xmlns:p14="http://schemas.microsoft.com/office/powerpoint/2010/main" val="103043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M.C cause of pericoronal lucency associated with impacted tooth . Fluid accumulation between the follicular epithelium and crown of tooth</a:t>
            </a:r>
          </a:p>
          <a:p>
            <a:r>
              <a:rPr lang="en-GB" smtClean="0"/>
              <a:t>Usually affect 3</a:t>
            </a:r>
            <a:r>
              <a:rPr lang="en-GB" baseline="30000" smtClean="0"/>
              <a:t>rd</a:t>
            </a:r>
            <a:r>
              <a:rPr lang="en-GB" smtClean="0"/>
              <a:t> molars </a:t>
            </a:r>
          </a:p>
        </p:txBody>
      </p:sp>
      <p:sp>
        <p:nvSpPr>
          <p:cNvPr id="4" name="Slide Number Placeholder 3"/>
          <p:cNvSpPr>
            <a:spLocks noGrp="1"/>
          </p:cNvSpPr>
          <p:nvPr>
            <p:ph type="sldNum" sz="quarter" idx="10"/>
          </p:nvPr>
        </p:nvSpPr>
        <p:spPr/>
        <p:txBody>
          <a:bodyPr/>
          <a:lstStyle/>
          <a:p>
            <a:fld id="{83BDB946-2AEC-2C40-A84E-8693025F3A9D}" type="slidenum">
              <a:rPr lang="en-US" smtClean="0"/>
              <a:t>14</a:t>
            </a:fld>
            <a:endParaRPr lang="en-US"/>
          </a:p>
        </p:txBody>
      </p:sp>
    </p:spTree>
    <p:extLst>
      <p:ext uri="{BB962C8B-B14F-4D97-AF65-F5344CB8AC3E}">
        <p14:creationId xmlns:p14="http://schemas.microsoft.com/office/powerpoint/2010/main" val="418865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Large cysts can cause buccal or medial expansion. Large can also show undulating margins and simulate okc or ameloblastoma.</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15</a:t>
            </a:fld>
            <a:endParaRPr lang="en-US"/>
          </a:p>
        </p:txBody>
      </p:sp>
    </p:spTree>
    <p:extLst>
      <p:ext uri="{BB962C8B-B14F-4D97-AF65-F5344CB8AC3E}">
        <p14:creationId xmlns:p14="http://schemas.microsoft.com/office/powerpoint/2010/main" val="419471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Malassez</a:t>
            </a:r>
          </a:p>
          <a:p>
            <a:r>
              <a:rPr lang="en-GB" smtClean="0"/>
              <a:t>20 to 50 years</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21</a:t>
            </a:fld>
            <a:endParaRPr lang="en-US"/>
          </a:p>
        </p:txBody>
      </p:sp>
    </p:spTree>
    <p:extLst>
      <p:ext uri="{BB962C8B-B14F-4D97-AF65-F5344CB8AC3E}">
        <p14:creationId xmlns:p14="http://schemas.microsoft.com/office/powerpoint/2010/main" val="377560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With smooth defined margins with a thin rim of cortex.</a:t>
            </a:r>
            <a:endParaRPr lang="en-US"/>
          </a:p>
        </p:txBody>
      </p:sp>
      <p:sp>
        <p:nvSpPr>
          <p:cNvPr id="4" name="Slide Number Placeholder 3"/>
          <p:cNvSpPr>
            <a:spLocks noGrp="1"/>
          </p:cNvSpPr>
          <p:nvPr>
            <p:ph type="sldNum" sz="quarter" idx="10"/>
          </p:nvPr>
        </p:nvSpPr>
        <p:spPr/>
        <p:txBody>
          <a:bodyPr/>
          <a:lstStyle/>
          <a:p>
            <a:fld id="{83BDB946-2AEC-2C40-A84E-8693025F3A9D}" type="slidenum">
              <a:rPr lang="en-US" smtClean="0"/>
              <a:t>22</a:t>
            </a:fld>
            <a:endParaRPr lang="en-US"/>
          </a:p>
        </p:txBody>
      </p:sp>
    </p:spTree>
    <p:extLst>
      <p:ext uri="{BB962C8B-B14F-4D97-AF65-F5344CB8AC3E}">
        <p14:creationId xmlns:p14="http://schemas.microsoft.com/office/powerpoint/2010/main" val="136583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49E1D4-008D-4AE9-A4A9-9765511287C8}" type="datetimeFigureOut">
              <a:rPr lang="en-US" smtClean="0"/>
              <a:pPr/>
              <a:t>4/19/2017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0A95228-7D12-445D-B760-AA41D90698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49E1D4-008D-4AE9-A4A9-9765511287C8}"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5228-7D12-445D-B760-AA41D90698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49E1D4-008D-4AE9-A4A9-9765511287C8}"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5228-7D12-445D-B760-AA41D90698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49E1D4-008D-4AE9-A4A9-9765511287C8}"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5228-7D12-445D-B760-AA41D90698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49E1D4-008D-4AE9-A4A9-9765511287C8}"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5228-7D12-445D-B760-AA41D90698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49E1D4-008D-4AE9-A4A9-9765511287C8}"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5228-7D12-445D-B760-AA41D90698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49E1D4-008D-4AE9-A4A9-9765511287C8}" type="datetimeFigureOut">
              <a:rPr lang="en-US" smtClean="0"/>
              <a:pPr/>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5228-7D12-445D-B760-AA41D90698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749E1D4-008D-4AE9-A4A9-9765511287C8}" type="datetimeFigureOut">
              <a:rPr lang="en-US" smtClean="0"/>
              <a:pPr/>
              <a:t>4/19/2017</a:t>
            </a:fld>
            <a:endParaRPr lang="en-US"/>
          </a:p>
        </p:txBody>
      </p:sp>
      <p:sp>
        <p:nvSpPr>
          <p:cNvPr id="8" name="Slide Number Placeholder 7"/>
          <p:cNvSpPr>
            <a:spLocks noGrp="1"/>
          </p:cNvSpPr>
          <p:nvPr>
            <p:ph type="sldNum" sz="quarter" idx="11"/>
          </p:nvPr>
        </p:nvSpPr>
        <p:spPr/>
        <p:txBody>
          <a:bodyPr/>
          <a:lstStyle/>
          <a:p>
            <a:fld id="{30A95228-7D12-445D-B760-AA41D906983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9E1D4-008D-4AE9-A4A9-9765511287C8}" type="datetimeFigureOut">
              <a:rPr lang="en-US" smtClean="0"/>
              <a:pPr/>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5228-7D12-445D-B760-AA41D90698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49E1D4-008D-4AE9-A4A9-9765511287C8}"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0A95228-7D12-445D-B760-AA41D90698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749E1D4-008D-4AE9-A4A9-9765511287C8}"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5228-7D12-445D-B760-AA41D90698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749E1D4-008D-4AE9-A4A9-9765511287C8}" type="datetimeFigureOut">
              <a:rPr lang="en-US" smtClean="0"/>
              <a:pPr/>
              <a:t>4/19/2017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0A95228-7D12-445D-B760-AA41D906983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0" y="1600200"/>
            <a:ext cx="8915400" cy="4525963"/>
          </a:xfrm>
        </p:spPr>
        <p:txBody>
          <a:bodyPr/>
          <a:lstStyle/>
          <a:p>
            <a:pPr>
              <a:buNone/>
            </a:pPr>
            <a:r>
              <a:rPr lang="en-IN" sz="4800" smtClean="0"/>
              <a:t>         </a:t>
            </a:r>
            <a:r>
              <a:rPr lang="en-GB" sz="4800" b="1" smtClean="0">
                <a:solidFill>
                  <a:schemeClr val="accent1"/>
                </a:solidFill>
              </a:rPr>
              <a:t>CYSTIC</a:t>
            </a:r>
            <a:r>
              <a:rPr lang="en-IN" sz="4800" b="1" smtClean="0">
                <a:solidFill>
                  <a:schemeClr val="accent1"/>
                </a:solidFill>
              </a:rPr>
              <a:t> </a:t>
            </a:r>
            <a:r>
              <a:rPr lang="en-IN" sz="4800" b="1" dirty="0" smtClean="0">
                <a:solidFill>
                  <a:schemeClr val="accent1"/>
                </a:solidFill>
              </a:rPr>
              <a:t>LESIONS OF</a:t>
            </a:r>
          </a:p>
          <a:p>
            <a:pPr>
              <a:buNone/>
            </a:pPr>
            <a:r>
              <a:rPr lang="en-IN" sz="4800" b="1" dirty="0" smtClean="0">
                <a:solidFill>
                  <a:schemeClr val="accent1"/>
                </a:solidFill>
              </a:rPr>
              <a:t>                   THE JAW</a:t>
            </a:r>
          </a:p>
          <a:p>
            <a:pPr>
              <a:buNone/>
            </a:pPr>
            <a:endParaRPr lang="en-GB" sz="4400" smtClean="0"/>
          </a:p>
          <a:p>
            <a:pPr>
              <a:buNone/>
            </a:pPr>
            <a:r>
              <a:rPr lang="en-GB" sz="4400"/>
              <a:t>    </a:t>
            </a:r>
            <a:endParaRPr lang="en-IN" sz="4400" dirty="0" smtClean="0"/>
          </a:p>
          <a:p>
            <a:pPr>
              <a:buNone/>
            </a:pPr>
            <a:r>
              <a:rPr lang="en-IN" sz="2800" smtClean="0">
                <a:solidFill>
                  <a:schemeClr val="accent1"/>
                </a:solidFill>
              </a:rPr>
              <a:t>                                           </a:t>
            </a:r>
            <a:endParaRPr lang="en-IN" sz="28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
            </a:r>
            <a:br>
              <a:rPr lang="en-IN" dirty="0" smtClean="0"/>
            </a:br>
            <a:endParaRPr lang="en-IN" dirty="0"/>
          </a:p>
        </p:txBody>
      </p:sp>
      <p:sp>
        <p:nvSpPr>
          <p:cNvPr id="3" name="Content Placeholder 2"/>
          <p:cNvSpPr>
            <a:spLocks noGrp="1"/>
          </p:cNvSpPr>
          <p:nvPr>
            <p:ph idx="1"/>
          </p:nvPr>
        </p:nvSpPr>
        <p:spPr>
          <a:xfrm>
            <a:off x="381000" y="328134"/>
            <a:ext cx="2729437" cy="6132004"/>
          </a:xfrm>
        </p:spPr>
        <p:txBody>
          <a:bodyPr>
            <a:normAutofit/>
          </a:bodyPr>
          <a:lstStyle/>
          <a:p>
            <a:pPr marL="36576" indent="0">
              <a:buNone/>
            </a:pPr>
            <a:r>
              <a:rPr lang="en-IN" sz="2000" dirty="0" smtClean="0"/>
              <a:t>ODONTOGENIC-</a:t>
            </a:r>
          </a:p>
          <a:p>
            <a:pPr marL="550926" indent="-514350">
              <a:buFont typeface="+mj-lt"/>
              <a:buAutoNum type="alphaLcPeriod"/>
            </a:pPr>
            <a:r>
              <a:rPr lang="en-IN" sz="2000" dirty="0" smtClean="0"/>
              <a:t>Odontogenic keratocyst</a:t>
            </a:r>
          </a:p>
          <a:p>
            <a:pPr marL="550926" indent="-514350">
              <a:buFont typeface="+mj-lt"/>
              <a:buAutoNum type="alphaLcPeriod"/>
            </a:pPr>
            <a:r>
              <a:rPr lang="en-IN" sz="2000" dirty="0" smtClean="0"/>
              <a:t>Dentigerous cyst</a:t>
            </a:r>
          </a:p>
          <a:p>
            <a:pPr marL="550926" indent="-514350">
              <a:buFont typeface="+mj-lt"/>
              <a:buAutoNum type="alphaLcPeriod"/>
            </a:pPr>
            <a:r>
              <a:rPr lang="en-IN" sz="2000" dirty="0" smtClean="0"/>
              <a:t>Radicular cyst</a:t>
            </a:r>
          </a:p>
          <a:p>
            <a:pPr marL="550926" indent="-514350">
              <a:buFont typeface="+mj-lt"/>
              <a:buAutoNum type="alphaLcPeriod"/>
            </a:pPr>
            <a:r>
              <a:rPr lang="en-IN" sz="2000" dirty="0" smtClean="0"/>
              <a:t>Residual cyst</a:t>
            </a:r>
          </a:p>
          <a:p>
            <a:pPr marL="550926" indent="-514350">
              <a:buFont typeface="+mj-lt"/>
              <a:buAutoNum type="alphaLcPeriod"/>
            </a:pPr>
            <a:r>
              <a:rPr lang="en-IN" sz="2000" dirty="0" smtClean="0"/>
              <a:t>Primordial cyst </a:t>
            </a:r>
            <a:r>
              <a:rPr lang="en-IN" sz="2000" smtClean="0"/>
              <a:t>of jaw</a:t>
            </a:r>
            <a:endParaRPr lang="en-IN" sz="2000" dirty="0" smtClean="0"/>
          </a:p>
          <a:p>
            <a:pPr marL="550926" indent="-514350">
              <a:buFont typeface="+mj-lt"/>
              <a:buAutoNum type="alphaLcPeriod"/>
            </a:pPr>
            <a:r>
              <a:rPr lang="en-IN" sz="2000" smtClean="0"/>
              <a:t>Ameloblastoma</a:t>
            </a:r>
            <a:endParaRPr lang="en-GB" sz="2000" smtClean="0"/>
          </a:p>
          <a:p>
            <a:pPr marL="550926" indent="-514350">
              <a:buFont typeface="+mj-lt"/>
              <a:buAutoNum type="alphaLcPeriod"/>
            </a:pPr>
            <a:r>
              <a:rPr lang="en-GB" sz="2000" smtClean="0"/>
              <a:t>Odontogenic myxoma</a:t>
            </a:r>
            <a:endParaRPr lang="en-IN" sz="2000" dirty="0"/>
          </a:p>
        </p:txBody>
      </p:sp>
      <p:sp>
        <p:nvSpPr>
          <p:cNvPr id="6" name="TextBox 5"/>
          <p:cNvSpPr txBox="1"/>
          <p:nvPr/>
        </p:nvSpPr>
        <p:spPr>
          <a:xfrm>
            <a:off x="3110437" y="328134"/>
            <a:ext cx="5926919" cy="1538883"/>
          </a:xfrm>
          <a:prstGeom prst="rect">
            <a:avLst/>
          </a:prstGeom>
          <a:noFill/>
        </p:spPr>
        <p:txBody>
          <a:bodyPr wrap="square">
            <a:spAutoFit/>
          </a:bodyPr>
          <a:lstStyle/>
          <a:p>
            <a:r>
              <a:rPr lang="en-GB" sz="2000" smtClean="0"/>
              <a:t>                  NON ODONTOGENIC</a:t>
            </a:r>
          </a:p>
          <a:p>
            <a:r>
              <a:rPr lang="en-GB" sz="2000" smtClean="0"/>
              <a:t>Developmental                             Non epithelialised                   </a:t>
            </a:r>
            <a:endParaRPr lang="en-IN" sz="2000"/>
          </a:p>
          <a:p>
            <a:pPr marL="379476" indent="-342900">
              <a:buAutoNum type="alphaLcParenR"/>
            </a:pPr>
            <a:r>
              <a:rPr lang="en-GB" sz="1800" smtClean="0"/>
              <a:t>Medial mandibular cysts        a)Simple bone cyst</a:t>
            </a:r>
          </a:p>
          <a:p>
            <a:pPr marL="379476" indent="-342900">
              <a:buAutoNum type="alphaLcParenR"/>
            </a:pPr>
            <a:r>
              <a:rPr lang="en-GB" sz="1800" smtClean="0"/>
              <a:t>Globulomaxillary cysts           b)Aneurysm bone cyst</a:t>
            </a:r>
          </a:p>
          <a:p>
            <a:pPr marL="36576"/>
            <a:r>
              <a:rPr lang="en-GB"/>
              <a:t>                                </a:t>
            </a:r>
            <a:r>
              <a:rPr lang="en-GB" smtClean="0"/>
              <a:t>                    c) Stafne cyst </a:t>
            </a:r>
            <a:endParaRPr lang="en-IN" sz="1800" smtClean="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533400" y="914400"/>
            <a:ext cx="7467600" cy="4525963"/>
          </a:xfrm>
        </p:spPr>
        <p:txBody>
          <a:bodyPr>
            <a:normAutofit/>
          </a:bodyPr>
          <a:lstStyle/>
          <a:p>
            <a:r>
              <a:rPr lang="en-GB" sz="2800" dirty="0" smtClean="0"/>
              <a:t>Less common lesions:</a:t>
            </a:r>
            <a:endParaRPr lang="en-IN" sz="2800" dirty="0" smtClean="0"/>
          </a:p>
          <a:p>
            <a:pPr marL="550926" indent="-514350">
              <a:buFont typeface="+mj-lt"/>
              <a:buAutoNum type="alphaLcParenR"/>
            </a:pPr>
            <a:r>
              <a:rPr lang="en-IN" sz="2800" dirty="0" smtClean="0"/>
              <a:t>Fibrous dysplasia / </a:t>
            </a:r>
            <a:r>
              <a:rPr lang="en-IN" sz="2800" dirty="0" err="1" smtClean="0"/>
              <a:t>cherubism</a:t>
            </a:r>
            <a:endParaRPr lang="en-IN" sz="2800" dirty="0" smtClean="0"/>
          </a:p>
          <a:p>
            <a:pPr marL="550926" indent="-514350">
              <a:buFont typeface="+mj-lt"/>
              <a:buAutoNum type="alphaLcParenR"/>
            </a:pPr>
            <a:r>
              <a:rPr lang="en-IN" sz="2800" dirty="0" smtClean="0"/>
              <a:t>Mandibular metastasis</a:t>
            </a:r>
          </a:p>
          <a:p>
            <a:pPr marL="550926" indent="-514350">
              <a:buFont typeface="+mj-lt"/>
              <a:buAutoNum type="alphaLcParenR"/>
            </a:pPr>
            <a:r>
              <a:rPr lang="en-IN" sz="2800" dirty="0" smtClean="0"/>
              <a:t>Multiple myeloma</a:t>
            </a:r>
          </a:p>
          <a:p>
            <a:pPr marL="550926" indent="-514350">
              <a:buFont typeface="+mj-lt"/>
              <a:buAutoNum type="alphaLcParenR"/>
            </a:pPr>
            <a:r>
              <a:rPr lang="en-IN" sz="2800" dirty="0" smtClean="0"/>
              <a:t>Giant cell granuloma</a:t>
            </a:r>
          </a:p>
          <a:p>
            <a:pPr marL="550926" indent="-514350">
              <a:buFont typeface="+mj-lt"/>
              <a:buAutoNum type="alphaLcParenR"/>
            </a:pPr>
            <a:r>
              <a:rPr lang="en-GB" sz="2800" dirty="0" smtClean="0"/>
              <a:t>Lymphoma, </a:t>
            </a:r>
            <a:r>
              <a:rPr lang="en-GB" sz="2800" dirty="0" err="1" smtClean="0"/>
              <a:t>leukemia</a:t>
            </a:r>
            <a:endParaRPr lang="en-IN" sz="28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sz="2400" smtClean="0"/>
              <a:t>It is often difficult to distinguish cystic appearing lesions of jaw from one another on imaging.</a:t>
            </a:r>
          </a:p>
          <a:p>
            <a:r>
              <a:rPr lang="en-GB" sz="2400" smtClean="0"/>
              <a:t>Radiological report should detail the following features: internal architecture,  outline, site, size, shape and effect on surrounding structures. </a:t>
            </a:r>
            <a:endParaRPr lang="en-US" sz="2400"/>
          </a:p>
        </p:txBody>
      </p:sp>
    </p:spTree>
    <p:extLst>
      <p:ext uri="{BB962C8B-B14F-4D97-AF65-F5344CB8AC3E}">
        <p14:creationId xmlns:p14="http://schemas.microsoft.com/office/powerpoint/2010/main" val="38218630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Dentigerous</a:t>
            </a:r>
            <a:r>
              <a:rPr lang="en-US" dirty="0" smtClean="0"/>
              <a:t> cyst</a:t>
            </a:r>
            <a:endParaRPr lang="en-US" dirty="0"/>
          </a:p>
        </p:txBody>
      </p:sp>
      <p:pic>
        <p:nvPicPr>
          <p:cNvPr id="1026" name="Picture 2" descr="C:\Users\shree\Desktop\DC1.jpg"/>
          <p:cNvPicPr>
            <a:picLocks noGrp="1" noChangeAspect="1" noChangeArrowheads="1"/>
          </p:cNvPicPr>
          <p:nvPr>
            <p:ph idx="1"/>
          </p:nvPr>
        </p:nvPicPr>
        <p:blipFill>
          <a:blip r:embed="rId2"/>
          <a:srcRect t="6241" b="7938"/>
          <a:stretch>
            <a:fillRect/>
          </a:stretch>
        </p:blipFill>
        <p:spPr bwMode="auto">
          <a:xfrm>
            <a:off x="685800" y="1524000"/>
            <a:ext cx="7654636" cy="4953000"/>
          </a:xfrm>
          <a:prstGeom prst="rect">
            <a:avLst/>
          </a:prstGeom>
          <a:noFill/>
        </p:spPr>
      </p:pic>
    </p:spTree>
    <p:extLst>
      <p:ext uri="{BB962C8B-B14F-4D97-AF65-F5344CB8AC3E}">
        <p14:creationId xmlns:p14="http://schemas.microsoft.com/office/powerpoint/2010/main" val="23327907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IN" sz="3400" dirty="0" smtClean="0"/>
              <a:t>DENTIGEROUS CYST(FOLLICULAR CYST)</a:t>
            </a:r>
            <a:endParaRPr lang="en-IN" sz="3400" dirty="0"/>
          </a:p>
        </p:txBody>
      </p:sp>
      <p:sp>
        <p:nvSpPr>
          <p:cNvPr id="3" name="Content Placeholder 2"/>
          <p:cNvSpPr>
            <a:spLocks noGrp="1"/>
          </p:cNvSpPr>
          <p:nvPr>
            <p:ph idx="1"/>
          </p:nvPr>
        </p:nvSpPr>
        <p:spPr>
          <a:xfrm>
            <a:off x="457200" y="1066800"/>
            <a:ext cx="7467600" cy="4525963"/>
          </a:xfrm>
        </p:spPr>
        <p:txBody>
          <a:bodyPr>
            <a:noAutofit/>
          </a:bodyPr>
          <a:lstStyle/>
          <a:p>
            <a:r>
              <a:rPr lang="en-GB" sz="2000" smtClean="0"/>
              <a:t>B</a:t>
            </a:r>
            <a:r>
              <a:rPr lang="en-IN" sz="2000" smtClean="0"/>
              <a:t>enign </a:t>
            </a:r>
            <a:r>
              <a:rPr lang="en-IN" sz="2000" dirty="0" smtClean="0"/>
              <a:t>non inflammatory odontogenic cysts that are thought to be developmental in origin.</a:t>
            </a:r>
          </a:p>
          <a:p>
            <a:r>
              <a:rPr lang="en-GB" sz="2000" smtClean="0"/>
              <a:t>S</a:t>
            </a:r>
            <a:r>
              <a:rPr lang="en-IN" sz="2000" smtClean="0"/>
              <a:t>econd </a:t>
            </a:r>
            <a:r>
              <a:rPr lang="en-IN" sz="2000" dirty="0" smtClean="0"/>
              <a:t>most common odontogenic cysts after radicular cysts.</a:t>
            </a:r>
          </a:p>
          <a:p>
            <a:r>
              <a:rPr lang="en-IN" sz="2000" dirty="0" smtClean="0"/>
              <a:t>Cystic degeneration of enamel occurs after the tooth has formed but before it has erupted.</a:t>
            </a:r>
          </a:p>
          <a:p>
            <a:r>
              <a:rPr lang="en-GB" sz="2000" smtClean="0"/>
              <a:t>F</a:t>
            </a:r>
            <a:r>
              <a:rPr lang="en-IN" sz="2000" smtClean="0"/>
              <a:t>ormed </a:t>
            </a:r>
            <a:r>
              <a:rPr lang="en-IN" sz="2000" dirty="0" smtClean="0"/>
              <a:t>by the hydrostatic force exerted by the accumulation of fluid between reduced enamel and tooth crown of unerupted tooth.</a:t>
            </a:r>
          </a:p>
          <a:p>
            <a:r>
              <a:rPr lang="en-IN" sz="2000" dirty="0" smtClean="0"/>
              <a:t>Part of crown always remains in contact with the cyst.</a:t>
            </a:r>
          </a:p>
          <a:p>
            <a:r>
              <a:rPr lang="en-IN" sz="2000" dirty="0" smtClean="0"/>
              <a:t>Permanent mandibular third molar and maxillary canine are especially affected.</a:t>
            </a:r>
          </a:p>
          <a:p>
            <a:r>
              <a:rPr lang="en-IN" sz="2000" dirty="0" smtClean="0"/>
              <a:t>Usually unilocular.</a:t>
            </a:r>
            <a:endParaRPr lang="en-IN" sz="20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533400" y="457200"/>
            <a:ext cx="7467600" cy="4525963"/>
          </a:xfrm>
        </p:spPr>
        <p:txBody>
          <a:bodyPr>
            <a:noAutofit/>
          </a:bodyPr>
          <a:lstStyle/>
          <a:p>
            <a:r>
              <a:rPr lang="en-IN" sz="2600" dirty="0" smtClean="0"/>
              <a:t>Radiologically they appear as well defined lucencies centered on unerupted tooth.</a:t>
            </a:r>
          </a:p>
          <a:p>
            <a:r>
              <a:rPr lang="en-IN" sz="2600" dirty="0" smtClean="0"/>
              <a:t>They have thin regular sclerotic margin and expand the overlying cortex without cortical breach.</a:t>
            </a:r>
          </a:p>
          <a:p>
            <a:r>
              <a:rPr lang="en-IN" sz="2600" dirty="0" smtClean="0"/>
              <a:t>Main role of MRI  is to help distinguish these lesions from other cystic lesions when appearances are atypical.</a:t>
            </a:r>
          </a:p>
          <a:p>
            <a:r>
              <a:rPr lang="en-IN" sz="2600" dirty="0" smtClean="0"/>
              <a:t>On T1- Low signal, T2 – High signal and post contrast images no solid component or enhancement is seen except for thin peripheral rim enhancement.</a:t>
            </a:r>
            <a:endParaRPr lang="en-IN" sz="26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Dentigerous</a:t>
            </a:r>
            <a:r>
              <a:rPr lang="en-US" dirty="0" smtClean="0"/>
              <a:t> cyst</a:t>
            </a:r>
            <a:endParaRPr lang="en-US" dirty="0"/>
          </a:p>
        </p:txBody>
      </p:sp>
      <p:pic>
        <p:nvPicPr>
          <p:cNvPr id="1026" name="Picture 2" descr="C:\Users\shree\Desktop\DC1.jpg"/>
          <p:cNvPicPr>
            <a:picLocks noGrp="1" noChangeAspect="1" noChangeArrowheads="1"/>
          </p:cNvPicPr>
          <p:nvPr>
            <p:ph idx="1"/>
          </p:nvPr>
        </p:nvPicPr>
        <p:blipFill>
          <a:blip r:embed="rId2"/>
          <a:srcRect t="6241" b="7938"/>
          <a:stretch>
            <a:fillRect/>
          </a:stretch>
        </p:blipFill>
        <p:spPr bwMode="auto">
          <a:xfrm>
            <a:off x="685800" y="1524000"/>
            <a:ext cx="7654636" cy="4953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1897" y="786154"/>
            <a:ext cx="3377045" cy="5004044"/>
          </a:xfrm>
          <a:prstGeom prst="rect">
            <a:avLst/>
          </a:prstGeom>
        </p:spPr>
      </p:pic>
      <p:pic>
        <p:nvPicPr>
          <p:cNvPr id="6" name="Picture 6"/>
          <p:cNvPicPr>
            <a:picLocks noChangeAspect="1"/>
          </p:cNvPicPr>
          <p:nvPr/>
        </p:nvPicPr>
        <p:blipFill rotWithShape="1">
          <a:blip r:embed="rId3">
            <a:extLst>
              <a:ext uri="{28A0092B-C50C-407E-A947-70E740481C1C}">
                <a14:useLocalDpi xmlns:a14="http://schemas.microsoft.com/office/drawing/2010/main" val="0"/>
              </a:ext>
            </a:extLst>
          </a:blip>
          <a:srcRect l="14172" t="7342" r="13290" b="22514"/>
          <a:stretch/>
        </p:blipFill>
        <p:spPr>
          <a:xfrm>
            <a:off x="545957" y="1778436"/>
            <a:ext cx="3959050" cy="3601594"/>
          </a:xfrm>
          <a:prstGeom prst="rect">
            <a:avLst/>
          </a:prstGeom>
        </p:spPr>
      </p:pic>
    </p:spTree>
    <p:extLst>
      <p:ext uri="{BB962C8B-B14F-4D97-AF65-F5344CB8AC3E}">
        <p14:creationId xmlns:p14="http://schemas.microsoft.com/office/powerpoint/2010/main" val="14426086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125" y="788716"/>
            <a:ext cx="5743165" cy="5386980"/>
          </a:xfrm>
          <a:prstGeom prst="rect">
            <a:avLst/>
          </a:prstGeom>
        </p:spPr>
      </p:pic>
    </p:spTree>
    <p:extLst>
      <p:ext uri="{BB962C8B-B14F-4D97-AF65-F5344CB8AC3E}">
        <p14:creationId xmlns:p14="http://schemas.microsoft.com/office/powerpoint/2010/main" val="11677408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762000"/>
            <a:ext cx="7467600" cy="4525963"/>
          </a:xfrm>
        </p:spPr>
        <p:txBody>
          <a:bodyPr>
            <a:normAutofit fontScale="92500" lnSpcReduction="10000"/>
          </a:bodyPr>
          <a:lstStyle/>
          <a:p>
            <a:r>
              <a:rPr lang="en-IN" dirty="0" smtClean="0"/>
              <a:t>Complications –</a:t>
            </a:r>
          </a:p>
          <a:p>
            <a:pPr marL="550926" indent="-514350">
              <a:buFont typeface="+mj-lt"/>
              <a:buAutoNum type="alphaLcParenR"/>
            </a:pPr>
            <a:r>
              <a:rPr lang="en-IN" dirty="0" smtClean="0"/>
              <a:t>If large enough this can cause pathological jaw fracture.</a:t>
            </a:r>
          </a:p>
          <a:p>
            <a:pPr marL="550926" indent="-514350">
              <a:buFont typeface="+mj-lt"/>
              <a:buAutoNum type="alphaLcParenR"/>
            </a:pPr>
            <a:r>
              <a:rPr lang="en-IN" dirty="0" smtClean="0"/>
              <a:t>May develop into mural ameloblastomas.</a:t>
            </a:r>
          </a:p>
          <a:p>
            <a:pPr marL="550926" indent="-514350">
              <a:buFont typeface="+mj-lt"/>
              <a:buAutoNum type="alphaLcParenR"/>
            </a:pPr>
            <a:r>
              <a:rPr lang="en-IN" dirty="0" smtClean="0"/>
              <a:t>In the context of chronic infection squamous cell carcinoma may develop. </a:t>
            </a:r>
          </a:p>
          <a:p>
            <a:r>
              <a:rPr lang="en-IN" dirty="0" smtClean="0"/>
              <a:t>Treatment-</a:t>
            </a:r>
          </a:p>
          <a:p>
            <a:pPr marL="550926" indent="-514350">
              <a:buFont typeface="+mj-lt"/>
              <a:buAutoNum type="alphaLcParenR"/>
            </a:pPr>
            <a:r>
              <a:rPr lang="en-IN" dirty="0" smtClean="0"/>
              <a:t>It usually involves removal of entire cyst and associated unerupted tooth.</a:t>
            </a:r>
          </a:p>
          <a:p>
            <a:pPr marL="550926" indent="-514350">
              <a:buFont typeface="+mj-lt"/>
              <a:buAutoNum type="alphaLcParenR"/>
            </a:pPr>
            <a:r>
              <a:rPr lang="en-IN" dirty="0" smtClean="0"/>
              <a:t>Marsupialisation is also an option.</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56065" cy="1143000"/>
          </a:xfrm>
        </p:spPr>
        <p:txBody>
          <a:bodyPr>
            <a:normAutofit/>
          </a:bodyPr>
          <a:lstStyle/>
          <a:p>
            <a:pPr algn="ctr"/>
            <a:r>
              <a:rPr lang="en-GB" sz="3200" smtClean="0"/>
              <a:t>Anatomy of mandible</a:t>
            </a:r>
            <a:endParaRPr lang="en-US" sz="3200"/>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6741" y="1417638"/>
            <a:ext cx="6271480" cy="4708525"/>
          </a:xfrm>
          <a:prstGeom prst="rect">
            <a:avLst/>
          </a:prstGeom>
        </p:spPr>
      </p:pic>
    </p:spTree>
    <p:extLst>
      <p:ext uri="{BB962C8B-B14F-4D97-AF65-F5344CB8AC3E}">
        <p14:creationId xmlns:p14="http://schemas.microsoft.com/office/powerpoint/2010/main" val="21906541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RADICULAR CYST</a:t>
            </a:r>
            <a:endParaRPr lang="en-IN" dirty="0"/>
          </a:p>
        </p:txBody>
      </p:sp>
      <p:pic>
        <p:nvPicPr>
          <p:cNvPr id="4" name="Content Placeholder 3" descr="D:\Biscuit\Odontogenic cysts and tumors\radicular cyst.jpg"/>
          <p:cNvPicPr>
            <a:picLocks noGrp="1" noChangeAspect="1" noChangeArrowheads="1"/>
          </p:cNvPicPr>
          <p:nvPr>
            <p:ph idx="1"/>
          </p:nvPr>
        </p:nvPicPr>
        <p:blipFill rotWithShape="1">
          <a:blip r:embed="rId2"/>
          <a:srcRect l="15477" r="14870"/>
          <a:stretch/>
        </p:blipFill>
        <p:spPr bwMode="auto">
          <a:xfrm>
            <a:off x="1507821" y="1417638"/>
            <a:ext cx="5366357" cy="4580179"/>
          </a:xfrm>
          <a:prstGeom prst="rect">
            <a:avLst/>
          </a:prstGeom>
          <a:noFill/>
        </p:spPr>
      </p:pic>
    </p:spTree>
    <p:extLst>
      <p:ext uri="{BB962C8B-B14F-4D97-AF65-F5344CB8AC3E}">
        <p14:creationId xmlns:p14="http://schemas.microsoft.com/office/powerpoint/2010/main" val="38499326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dirty="0" smtClean="0"/>
              <a:t>POST INFLAMMATORY RADICULAR (APICAL ) CYSTS</a:t>
            </a:r>
            <a:endParaRPr lang="en-IN" sz="3600" dirty="0"/>
          </a:p>
        </p:txBody>
      </p:sp>
      <p:sp>
        <p:nvSpPr>
          <p:cNvPr id="3" name="Content Placeholder 2"/>
          <p:cNvSpPr>
            <a:spLocks noGrp="1"/>
          </p:cNvSpPr>
          <p:nvPr>
            <p:ph idx="1"/>
          </p:nvPr>
        </p:nvSpPr>
        <p:spPr/>
        <p:txBody>
          <a:bodyPr>
            <a:normAutofit/>
          </a:bodyPr>
          <a:lstStyle/>
          <a:p>
            <a:r>
              <a:rPr lang="en-GB" smtClean="0"/>
              <a:t>M</a:t>
            </a:r>
            <a:r>
              <a:rPr lang="en-IN" sz="2600" smtClean="0"/>
              <a:t>ost </a:t>
            </a:r>
            <a:r>
              <a:rPr lang="en-IN" sz="2600" dirty="0" smtClean="0"/>
              <a:t>common </a:t>
            </a:r>
            <a:r>
              <a:rPr lang="en-IN" sz="2600" smtClean="0"/>
              <a:t>type encountered</a:t>
            </a:r>
            <a:r>
              <a:rPr lang="en-GB" sz="2600" smtClean="0"/>
              <a:t>(70%)</a:t>
            </a:r>
            <a:r>
              <a:rPr lang="en-IN" sz="2600" smtClean="0"/>
              <a:t>.</a:t>
            </a:r>
          </a:p>
          <a:p>
            <a:r>
              <a:rPr lang="en-GB" sz="2600" smtClean="0"/>
              <a:t>Occur</a:t>
            </a:r>
            <a:r>
              <a:rPr lang="en-IN" sz="2600" smtClean="0"/>
              <a:t> </a:t>
            </a:r>
            <a:r>
              <a:rPr lang="en-GB" sz="2600" smtClean="0"/>
              <a:t>at</a:t>
            </a:r>
            <a:r>
              <a:rPr lang="en-IN" sz="2600" smtClean="0"/>
              <a:t> apex of tooth which is usually diseased</a:t>
            </a:r>
            <a:r>
              <a:rPr lang="en-GB" sz="2600" smtClean="0"/>
              <a:t> particularly upper lateral incisors.</a:t>
            </a:r>
            <a:endParaRPr lang="en-IN" sz="2600" dirty="0" smtClean="0"/>
          </a:p>
          <a:p>
            <a:r>
              <a:rPr lang="en-GB" sz="2600" smtClean="0"/>
              <a:t>A</a:t>
            </a:r>
            <a:r>
              <a:rPr lang="en-IN" sz="2600" smtClean="0"/>
              <a:t>re </a:t>
            </a:r>
            <a:r>
              <a:rPr lang="en-IN" sz="2600" dirty="0" smtClean="0"/>
              <a:t>usually less than 1.5 cm in size and are usually seen in carious mouth.</a:t>
            </a:r>
          </a:p>
          <a:p>
            <a:r>
              <a:rPr lang="en-IN" sz="2600" dirty="0" smtClean="0"/>
              <a:t>It follows inflammation of pulp and apical bone.</a:t>
            </a:r>
          </a:p>
          <a:p>
            <a:r>
              <a:rPr lang="en-IN" sz="2600" dirty="0" smtClean="0"/>
              <a:t>Chronic inflammation stimulates the epithelial cell rests at dental apex and granuloma becomes epithelialised and well defined radicular cyst develops.</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533400" y="838200"/>
            <a:ext cx="7467600" cy="4525963"/>
          </a:xfrm>
        </p:spPr>
        <p:txBody>
          <a:bodyPr/>
          <a:lstStyle/>
          <a:p>
            <a:r>
              <a:rPr lang="en-IN" dirty="0" smtClean="0"/>
              <a:t>It is seen radiologically as small well defined round or pearl shaped unilocular lucent lesions in the periapical region.</a:t>
            </a:r>
          </a:p>
          <a:p>
            <a:r>
              <a:rPr lang="en-IN" dirty="0" smtClean="0"/>
              <a:t>Treatment is by removal of tooth and curettage.</a:t>
            </a:r>
          </a:p>
          <a:p>
            <a:r>
              <a:rPr lang="en-IN" dirty="0" smtClean="0"/>
              <a:t>Should the cyst persist after dental extraction then it is called as residual cyst.</a:t>
            </a:r>
          </a:p>
          <a:p>
            <a:endParaRPr lang="en-IN" dirty="0" smtClean="0"/>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Radicular</a:t>
            </a:r>
            <a:r>
              <a:rPr lang="en-US" dirty="0" smtClean="0"/>
              <a:t> cyst</a:t>
            </a:r>
            <a:endParaRPr lang="en-US" dirty="0"/>
          </a:p>
        </p:txBody>
      </p:sp>
      <p:pic>
        <p:nvPicPr>
          <p:cNvPr id="5122" name="Picture 2" descr="C:\Users\shree\Desktop\Radc3.jpg"/>
          <p:cNvPicPr>
            <a:picLocks noGrp="1" noChangeAspect="1" noChangeArrowheads="1"/>
          </p:cNvPicPr>
          <p:nvPr>
            <p:ph idx="1"/>
          </p:nvPr>
        </p:nvPicPr>
        <p:blipFill>
          <a:blip r:embed="rId2"/>
          <a:srcRect/>
          <a:stretch>
            <a:fillRect/>
          </a:stretch>
        </p:blipFill>
        <p:spPr bwMode="auto">
          <a:xfrm>
            <a:off x="1371600" y="1676400"/>
            <a:ext cx="6294120" cy="4495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RADICULAR CYST</a:t>
            </a:r>
            <a:endParaRPr lang="en-IN" dirty="0"/>
          </a:p>
        </p:txBody>
      </p:sp>
      <p:pic>
        <p:nvPicPr>
          <p:cNvPr id="4" name="Content Placeholder 3" descr="D:\Biscuit\Odontogenic cysts and tumors\radicular cyst.jpg"/>
          <p:cNvPicPr>
            <a:picLocks noGrp="1" noChangeAspect="1" noChangeArrowheads="1"/>
          </p:cNvPicPr>
          <p:nvPr>
            <p:ph idx="1"/>
          </p:nvPr>
        </p:nvPicPr>
        <p:blipFill rotWithShape="1">
          <a:blip r:embed="rId2"/>
          <a:srcRect l="15477" r="14870"/>
          <a:stretch/>
        </p:blipFill>
        <p:spPr bwMode="auto">
          <a:xfrm>
            <a:off x="1507821" y="1417638"/>
            <a:ext cx="5366357" cy="4580179"/>
          </a:xfrm>
          <a:prstGeom prst="rect">
            <a:avLst/>
          </a:prstGeom>
          <a:noFill/>
        </p:spPr>
      </p:pic>
    </p:spTree>
    <p:extLst>
      <p:ext uri="{BB962C8B-B14F-4D97-AF65-F5344CB8AC3E}">
        <p14:creationId xmlns:p14="http://schemas.microsoft.com/office/powerpoint/2010/main" val="28095202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RESIDUAL CYST</a:t>
            </a:r>
            <a:endParaRPr lang="en-IN" dirty="0"/>
          </a:p>
        </p:txBody>
      </p:sp>
      <p:pic>
        <p:nvPicPr>
          <p:cNvPr id="4" name="Picture 5" descr="D:\Biscuit\Odontogenic cysts and tumors\residual1.jpg"/>
          <p:cNvPicPr>
            <a:picLocks noGrp="1" noChangeAspect="1" noChangeArrowheads="1"/>
          </p:cNvPicPr>
          <p:nvPr>
            <p:ph idx="1"/>
          </p:nvPr>
        </p:nvPicPr>
        <p:blipFill>
          <a:blip r:embed="rId2"/>
          <a:srcRect/>
          <a:stretch>
            <a:fillRect/>
          </a:stretch>
        </p:blipFill>
        <p:spPr bwMode="auto">
          <a:xfrm>
            <a:off x="1447800" y="1371600"/>
            <a:ext cx="6096000" cy="47651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6477" r="243" b="31721"/>
          <a:stretch/>
        </p:blipFill>
        <p:spPr>
          <a:xfrm>
            <a:off x="178960" y="1175814"/>
            <a:ext cx="8837888" cy="4040150"/>
          </a:xfrm>
          <a:prstGeom prst="rect">
            <a:avLst/>
          </a:prstGeom>
        </p:spPr>
      </p:pic>
    </p:spTree>
    <p:extLst>
      <p:ext uri="{BB962C8B-B14F-4D97-AF65-F5344CB8AC3E}">
        <p14:creationId xmlns:p14="http://schemas.microsoft.com/office/powerpoint/2010/main" val="30117853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ODONTOGENIC KERATOCYST</a:t>
            </a:r>
            <a:endParaRPr lang="en-IN" dirty="0"/>
          </a:p>
        </p:txBody>
      </p:sp>
      <p:sp>
        <p:nvSpPr>
          <p:cNvPr id="3" name="Content Placeholder 2"/>
          <p:cNvSpPr>
            <a:spLocks noGrp="1"/>
          </p:cNvSpPr>
          <p:nvPr>
            <p:ph idx="1"/>
          </p:nvPr>
        </p:nvSpPr>
        <p:spPr>
          <a:xfrm>
            <a:off x="457200" y="1297131"/>
            <a:ext cx="8230755" cy="4525963"/>
          </a:xfrm>
        </p:spPr>
        <p:txBody>
          <a:bodyPr>
            <a:normAutofit/>
          </a:bodyPr>
          <a:lstStyle/>
          <a:p>
            <a:r>
              <a:rPr lang="en-GB" sz="2400" smtClean="0"/>
              <a:t>A</a:t>
            </a:r>
            <a:r>
              <a:rPr lang="en-IN" sz="2400" smtClean="0"/>
              <a:t>lso </a:t>
            </a:r>
            <a:r>
              <a:rPr lang="en-IN" sz="2400" dirty="0" smtClean="0"/>
              <a:t>called </a:t>
            </a:r>
            <a:r>
              <a:rPr lang="en-IN" sz="2400" smtClean="0"/>
              <a:t>Keratocystic Odont</a:t>
            </a:r>
            <a:r>
              <a:rPr lang="en-GB" sz="2400" smtClean="0"/>
              <a:t>ogen</a:t>
            </a:r>
            <a:r>
              <a:rPr lang="en-IN" sz="2400" smtClean="0"/>
              <a:t>ic </a:t>
            </a:r>
            <a:r>
              <a:rPr lang="en-IN" sz="2400" dirty="0" smtClean="0"/>
              <a:t>Tumour.</a:t>
            </a:r>
          </a:p>
          <a:p>
            <a:r>
              <a:rPr lang="en-GB" sz="2400" smtClean="0"/>
              <a:t>T</a:t>
            </a:r>
            <a:r>
              <a:rPr lang="en-IN" sz="2400" smtClean="0"/>
              <a:t>ypically </a:t>
            </a:r>
            <a:r>
              <a:rPr lang="en-IN" sz="2400" dirty="0" smtClean="0"/>
              <a:t>present in younger patients and are often multiple, may be seen </a:t>
            </a:r>
            <a:r>
              <a:rPr lang="en-IN" sz="2400" smtClean="0"/>
              <a:t>in the</a:t>
            </a:r>
            <a:r>
              <a:rPr lang="en-GB" sz="2400" smtClean="0"/>
              <a:t> posterior</a:t>
            </a:r>
            <a:r>
              <a:rPr lang="en-IN" sz="2400" smtClean="0"/>
              <a:t> </a:t>
            </a:r>
            <a:r>
              <a:rPr lang="en-IN" sz="2400" dirty="0" smtClean="0"/>
              <a:t>body or ramus of mandible.</a:t>
            </a:r>
          </a:p>
          <a:p>
            <a:r>
              <a:rPr lang="en-IN" sz="2400" dirty="0" smtClean="0"/>
              <a:t>They originate from epithelial cell rests found along dental lamina and periodontal margin of alveolus of mandible.</a:t>
            </a:r>
          </a:p>
          <a:p>
            <a:r>
              <a:rPr lang="en-GB" sz="2400" smtClean="0"/>
              <a:t>A</a:t>
            </a:r>
            <a:r>
              <a:rPr lang="en-IN" sz="2400" smtClean="0"/>
              <a:t>ssociated </a:t>
            </a:r>
            <a:r>
              <a:rPr lang="en-IN" sz="2400" dirty="0" smtClean="0"/>
              <a:t>with basal cell nevus (Gorlin –Goltz syndrome), Marfan syndrome and Noonan </a:t>
            </a:r>
            <a:r>
              <a:rPr lang="en-IN" sz="2400" smtClean="0"/>
              <a:t>syndrome.</a:t>
            </a:r>
            <a:endParaRPr lang="en-GB" sz="2400" smtClean="0"/>
          </a:p>
          <a:p>
            <a:r>
              <a:rPr lang="en-GB" sz="2400" smtClean="0"/>
              <a:t>Highest postoperative recurrence rate.</a:t>
            </a:r>
            <a:endParaRPr lang="en-IN" sz="2400" dirty="0" smtClean="0"/>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914400" y="1066800"/>
            <a:ext cx="7467600" cy="4525963"/>
          </a:xfrm>
        </p:spPr>
        <p:txBody>
          <a:bodyPr>
            <a:normAutofit lnSpcReduction="10000"/>
          </a:bodyPr>
          <a:lstStyle/>
          <a:p>
            <a:r>
              <a:rPr lang="en-IN" dirty="0" smtClean="0"/>
              <a:t>Radiological features:-</a:t>
            </a:r>
          </a:p>
          <a:p>
            <a:r>
              <a:rPr lang="en-IN" dirty="0" smtClean="0"/>
              <a:t>On Plain film it is seen as solitary, lucent unilocular lesion with smooth corticated borders.</a:t>
            </a:r>
          </a:p>
          <a:p>
            <a:r>
              <a:rPr lang="en-IN" dirty="0" smtClean="0"/>
              <a:t>In mandible they grow along the length of bone.</a:t>
            </a:r>
          </a:p>
          <a:p>
            <a:r>
              <a:rPr lang="en-IN" dirty="0" smtClean="0"/>
              <a:t>They may appear septated resembling ameloblastoma.</a:t>
            </a:r>
          </a:p>
          <a:p>
            <a:r>
              <a:rPr lang="en-IN" dirty="0" smtClean="0"/>
              <a:t>Treatment is often enucleation.</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ODONTOGENIC KERATOCYST</a:t>
            </a:r>
            <a:endParaRPr lang="en-IN" dirty="0"/>
          </a:p>
        </p:txBody>
      </p:sp>
      <p:pic>
        <p:nvPicPr>
          <p:cNvPr id="4" name="Content Placeholder 3" descr="D:\Biscuit\Odontogenic cysts and tumors\okc01alg.gif"/>
          <p:cNvPicPr>
            <a:picLocks noGrp="1" noChangeAspect="1" noChangeArrowheads="1"/>
          </p:cNvPicPr>
          <p:nvPr>
            <p:ph idx="1"/>
          </p:nvPr>
        </p:nvPicPr>
        <p:blipFill rotWithShape="1">
          <a:blip r:embed="rId3"/>
          <a:srcRect l="21725" t="8039" r="20324" b="20125"/>
          <a:stretch/>
        </p:blipFill>
        <p:spPr bwMode="auto">
          <a:xfrm>
            <a:off x="1658216" y="1417638"/>
            <a:ext cx="5451353" cy="48223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12306"/>
          </a:xfrm>
        </p:spPr>
        <p:txBody>
          <a:bodyPr/>
          <a:lstStyle/>
          <a:p>
            <a:pPr algn="ctr"/>
            <a:r>
              <a:rPr lang="en-GB" smtClean="0"/>
              <a:t>Anatomy of tooth</a:t>
            </a:r>
            <a:endParaRPr lang="en-US"/>
          </a:p>
        </p:txBody>
      </p:sp>
      <p:pic>
        <p:nvPicPr>
          <p:cNvPr id="4" name="Picture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6056" b="33107"/>
          <a:stretch/>
        </p:blipFill>
        <p:spPr>
          <a:xfrm>
            <a:off x="116044" y="1940482"/>
            <a:ext cx="5017560" cy="4040476"/>
          </a:xfrm>
          <a:prstGeom prst="rect">
            <a:avLst/>
          </a:prstGeom>
        </p:spPr>
      </p:pic>
      <p:pic>
        <p:nvPicPr>
          <p:cNvPr id="6"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51224" t="43032" r="3292" b="29353"/>
          <a:stretch/>
        </p:blipFill>
        <p:spPr>
          <a:xfrm>
            <a:off x="5133603" y="1940482"/>
            <a:ext cx="3851719" cy="4040476"/>
          </a:xfrm>
          <a:prstGeom prst="rect">
            <a:avLst/>
          </a:prstGeom>
        </p:spPr>
      </p:pic>
    </p:spTree>
    <p:extLst>
      <p:ext uri="{BB962C8B-B14F-4D97-AF65-F5344CB8AC3E}">
        <p14:creationId xmlns:p14="http://schemas.microsoft.com/office/powerpoint/2010/main" val="7654576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24" t="21437" r="1233" b="55008"/>
          <a:stretch/>
        </p:blipFill>
        <p:spPr>
          <a:xfrm>
            <a:off x="242106" y="2087341"/>
            <a:ext cx="8558758" cy="2905268"/>
          </a:xfrm>
          <a:prstGeom prst="rect">
            <a:avLst/>
          </a:prstGeom>
        </p:spPr>
      </p:pic>
    </p:spTree>
    <p:extLst>
      <p:ext uri="{BB962C8B-B14F-4D97-AF65-F5344CB8AC3E}">
        <p14:creationId xmlns:p14="http://schemas.microsoft.com/office/powerpoint/2010/main" val="1147549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Primordial cyst of mandible</a:t>
            </a:r>
            <a:endParaRPr lang="en-IN" dirty="0"/>
          </a:p>
        </p:txBody>
      </p:sp>
      <p:sp>
        <p:nvSpPr>
          <p:cNvPr id="3" name="Content Placeholder 2"/>
          <p:cNvSpPr>
            <a:spLocks noGrp="1"/>
          </p:cNvSpPr>
          <p:nvPr>
            <p:ph idx="1"/>
          </p:nvPr>
        </p:nvSpPr>
        <p:spPr/>
        <p:txBody>
          <a:bodyPr/>
          <a:lstStyle/>
          <a:p>
            <a:r>
              <a:rPr lang="en-IN" dirty="0" smtClean="0"/>
              <a:t>A primordial cyst is thought to result from degeneration of </a:t>
            </a:r>
            <a:r>
              <a:rPr lang="en-IN" smtClean="0"/>
              <a:t>dental follicle</a:t>
            </a:r>
            <a:r>
              <a:rPr lang="en-GB" smtClean="0"/>
              <a:t> before completion of odontogenesis</a:t>
            </a:r>
            <a:r>
              <a:rPr lang="en-IN" smtClean="0"/>
              <a:t>.</a:t>
            </a:r>
            <a:endParaRPr lang="en-IN" dirty="0" smtClean="0"/>
          </a:p>
          <a:p>
            <a:r>
              <a:rPr lang="en-IN" dirty="0" smtClean="0"/>
              <a:t>No tooth is present.</a:t>
            </a:r>
          </a:p>
          <a:p>
            <a:r>
              <a:rPr lang="en-IN" dirty="0" smtClean="0"/>
              <a:t>Cyst is well defined small and static lesion most commonly located posteriorly in the region of third molar or angle of mouth.</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617" t="12987" r="7384" b="30171"/>
          <a:stretch/>
        </p:blipFill>
        <p:spPr>
          <a:xfrm>
            <a:off x="1239730" y="540889"/>
            <a:ext cx="5902539" cy="5575527"/>
          </a:xfrm>
          <a:prstGeom prst="rect">
            <a:avLst/>
          </a:prstGeom>
        </p:spPr>
      </p:pic>
    </p:spTree>
    <p:extLst>
      <p:ext uri="{BB962C8B-B14F-4D97-AF65-F5344CB8AC3E}">
        <p14:creationId xmlns:p14="http://schemas.microsoft.com/office/powerpoint/2010/main" val="2680318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54" y="253944"/>
            <a:ext cx="7467600" cy="1143000"/>
          </a:xfrm>
        </p:spPr>
        <p:txBody>
          <a:bodyPr>
            <a:normAutofit/>
          </a:bodyPr>
          <a:lstStyle/>
          <a:p>
            <a:pPr algn="ctr"/>
            <a:r>
              <a:rPr lang="en-US" sz="3600" dirty="0" err="1" smtClean="0"/>
              <a:t>Ameloblastoma</a:t>
            </a:r>
            <a:endParaRPr lang="en-US" sz="3600" dirty="0"/>
          </a:p>
        </p:txBody>
      </p:sp>
      <p:pic>
        <p:nvPicPr>
          <p:cNvPr id="3074" name="Picture 2" descr="C:\Users\shree\Desktop\AMB1.jpg"/>
          <p:cNvPicPr>
            <a:picLocks noGrp="1" noChangeAspect="1" noChangeArrowheads="1"/>
          </p:cNvPicPr>
          <p:nvPr>
            <p:ph idx="1"/>
          </p:nvPr>
        </p:nvPicPr>
        <p:blipFill rotWithShape="1">
          <a:blip r:embed="rId2"/>
          <a:srcRect l="-1" t="3878" r="-69"/>
          <a:stretch/>
        </p:blipFill>
        <p:spPr bwMode="auto">
          <a:xfrm>
            <a:off x="2209801" y="1314757"/>
            <a:ext cx="5488342" cy="5238443"/>
          </a:xfrm>
          <a:prstGeom prst="rect">
            <a:avLst/>
          </a:prstGeom>
          <a:noFill/>
        </p:spPr>
      </p:pic>
    </p:spTree>
    <p:extLst>
      <p:ext uri="{BB962C8B-B14F-4D97-AF65-F5344CB8AC3E}">
        <p14:creationId xmlns:p14="http://schemas.microsoft.com/office/powerpoint/2010/main" val="6166979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838200"/>
          </a:xfrm>
        </p:spPr>
        <p:txBody>
          <a:bodyPr>
            <a:normAutofit fontScale="90000"/>
          </a:bodyPr>
          <a:lstStyle/>
          <a:p>
            <a:r>
              <a:rPr lang="en-IN" dirty="0" smtClean="0"/>
              <a:t>         </a:t>
            </a:r>
            <a:r>
              <a:rPr lang="en-IN" sz="4000" dirty="0" smtClean="0"/>
              <a:t>AMELOBLASTOMA(ADAMANTINOMA)</a:t>
            </a:r>
            <a:endParaRPr lang="en-IN" sz="4000" dirty="0"/>
          </a:p>
        </p:txBody>
      </p:sp>
      <p:sp>
        <p:nvSpPr>
          <p:cNvPr id="3" name="Content Placeholder 2"/>
          <p:cNvSpPr>
            <a:spLocks noGrp="1"/>
          </p:cNvSpPr>
          <p:nvPr>
            <p:ph idx="1"/>
          </p:nvPr>
        </p:nvSpPr>
        <p:spPr>
          <a:xfrm>
            <a:off x="457200" y="1219200"/>
            <a:ext cx="7467600" cy="5638800"/>
          </a:xfrm>
        </p:spPr>
        <p:txBody>
          <a:bodyPr>
            <a:normAutofit/>
          </a:bodyPr>
          <a:lstStyle/>
          <a:p>
            <a:r>
              <a:rPr lang="en-GB" sz="2400" smtClean="0"/>
              <a:t>A</a:t>
            </a:r>
            <a:r>
              <a:rPr lang="en-IN" sz="2400" smtClean="0"/>
              <a:t>rise </a:t>
            </a:r>
            <a:r>
              <a:rPr lang="en-IN" sz="2400" dirty="0" smtClean="0"/>
              <a:t>from ameloblasts which are responsible for formation of enamel and crown.</a:t>
            </a:r>
          </a:p>
          <a:p>
            <a:r>
              <a:rPr lang="en-IN" sz="2400" dirty="0" smtClean="0"/>
              <a:t>Benign locally aggressive tumours which arise from mandible or less commonly from </a:t>
            </a:r>
            <a:r>
              <a:rPr lang="en-IN" sz="2400" smtClean="0"/>
              <a:t>maxilla.</a:t>
            </a:r>
            <a:endParaRPr lang="en-GB" sz="2400" smtClean="0"/>
          </a:p>
          <a:p>
            <a:r>
              <a:rPr lang="en-GB" sz="2400" smtClean="0"/>
              <a:t>80% in ramus or posterior body.</a:t>
            </a:r>
          </a:p>
          <a:p>
            <a:r>
              <a:rPr lang="en-GB" sz="2400" smtClean="0"/>
              <a:t>Represent 10% of odontogenic tumors.</a:t>
            </a:r>
            <a:endParaRPr lang="en-IN" sz="2400" dirty="0" smtClean="0"/>
          </a:p>
          <a:p>
            <a:r>
              <a:rPr lang="en-IN" sz="2400" dirty="0" smtClean="0"/>
              <a:t>20% of ameloblastomas are thought to arise from previous dentigerous cysts.</a:t>
            </a:r>
          </a:p>
          <a:p>
            <a:endParaRPr lang="en-IN" dirty="0" smtClean="0"/>
          </a:p>
          <a:p>
            <a:endParaRPr lang="en-IN" dirty="0" smtClean="0"/>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609600" y="914400"/>
            <a:ext cx="7467600" cy="4525963"/>
          </a:xfrm>
        </p:spPr>
        <p:txBody>
          <a:bodyPr/>
          <a:lstStyle/>
          <a:p>
            <a:r>
              <a:rPr lang="en-IN" dirty="0" smtClean="0"/>
              <a:t>Generally affects middle age people .</a:t>
            </a:r>
          </a:p>
          <a:p>
            <a:r>
              <a:rPr lang="en-IN" dirty="0" smtClean="0"/>
              <a:t>Men are more </a:t>
            </a:r>
            <a:r>
              <a:rPr lang="en-IN" smtClean="0"/>
              <a:t>affected then women.</a:t>
            </a:r>
            <a:endParaRPr lang="en-IN" dirty="0" smtClean="0"/>
          </a:p>
          <a:p>
            <a:r>
              <a:rPr lang="en-IN" dirty="0" smtClean="0"/>
              <a:t>Patient </a:t>
            </a:r>
            <a:r>
              <a:rPr lang="en-IN" smtClean="0"/>
              <a:t>presents </a:t>
            </a:r>
            <a:r>
              <a:rPr lang="en-GB" smtClean="0"/>
              <a:t>with</a:t>
            </a:r>
            <a:r>
              <a:rPr lang="en-GB"/>
              <a:t> </a:t>
            </a:r>
            <a:r>
              <a:rPr lang="en-GB" smtClean="0"/>
              <a:t>a</a:t>
            </a:r>
            <a:r>
              <a:rPr lang="en-GB"/>
              <a:t> </a:t>
            </a:r>
            <a:r>
              <a:rPr lang="en-IN" smtClean="0"/>
              <a:t>hard </a:t>
            </a:r>
            <a:r>
              <a:rPr lang="en-IN" dirty="0" smtClean="0"/>
              <a:t>painless swelling in the region of angle of mandible in the region of 3</a:t>
            </a:r>
            <a:r>
              <a:rPr lang="en-IN" baseline="30000" dirty="0" smtClean="0"/>
              <a:t>rd</a:t>
            </a:r>
            <a:r>
              <a:rPr lang="en-IN" dirty="0" smtClean="0"/>
              <a:t> molar tooth</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533400" y="533400"/>
            <a:ext cx="7467600" cy="5486400"/>
          </a:xfrm>
        </p:spPr>
        <p:txBody>
          <a:bodyPr>
            <a:normAutofit/>
          </a:bodyPr>
          <a:lstStyle/>
          <a:p>
            <a:r>
              <a:rPr lang="en-IN" sz="2400" dirty="0" smtClean="0"/>
              <a:t>Radiologically lesions are expansile with thinning of cortex in the buccolingual plane.</a:t>
            </a:r>
          </a:p>
          <a:p>
            <a:r>
              <a:rPr lang="en-IN" sz="2400" dirty="0" smtClean="0"/>
              <a:t>The lesions are classically multilocular cystic , soap bubble or honey comb in appearance with peripheral satellite defects which are well demarcated.</a:t>
            </a:r>
          </a:p>
          <a:p>
            <a:r>
              <a:rPr lang="en-IN" sz="2400" dirty="0" smtClean="0"/>
              <a:t>It characteristically reaches the alveolar margin and erodes </a:t>
            </a:r>
            <a:r>
              <a:rPr lang="en-IN" sz="2400" smtClean="0"/>
              <a:t>teeth.</a:t>
            </a:r>
            <a:endParaRPr lang="en-GB" sz="2400" smtClean="0"/>
          </a:p>
          <a:p>
            <a:r>
              <a:rPr lang="en-GB" sz="2400" smtClean="0"/>
              <a:t>On MRI, show enhancing soft tissue components.</a:t>
            </a:r>
            <a:endParaRPr lang="en-IN" sz="2400" dirty="0" smtClean="0"/>
          </a:p>
          <a:p>
            <a:r>
              <a:rPr lang="en-IN" sz="2400" dirty="0" smtClean="0"/>
              <a:t>This lesion may spread locally and to lungs(by cellular aspiration).</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54" y="253944"/>
            <a:ext cx="7467600" cy="1143000"/>
          </a:xfrm>
        </p:spPr>
        <p:txBody>
          <a:bodyPr>
            <a:normAutofit/>
          </a:bodyPr>
          <a:lstStyle/>
          <a:p>
            <a:pPr algn="ctr"/>
            <a:r>
              <a:rPr lang="en-US" sz="3600" dirty="0" err="1" smtClean="0"/>
              <a:t>Ameloblastoma</a:t>
            </a:r>
            <a:endParaRPr lang="en-US" sz="3600" dirty="0"/>
          </a:p>
        </p:txBody>
      </p:sp>
      <p:pic>
        <p:nvPicPr>
          <p:cNvPr id="3074" name="Picture 2" descr="C:\Users\shree\Desktop\AMB1.jpg"/>
          <p:cNvPicPr>
            <a:picLocks noGrp="1" noChangeAspect="1" noChangeArrowheads="1"/>
          </p:cNvPicPr>
          <p:nvPr>
            <p:ph idx="1"/>
          </p:nvPr>
        </p:nvPicPr>
        <p:blipFill rotWithShape="1">
          <a:blip r:embed="rId2"/>
          <a:srcRect l="-1" t="3878" r="-69"/>
          <a:stretch/>
        </p:blipFill>
        <p:spPr bwMode="auto">
          <a:xfrm>
            <a:off x="2209801" y="1447800"/>
            <a:ext cx="4804064" cy="5105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553" y="951289"/>
            <a:ext cx="7650393" cy="4859416"/>
          </a:xfrm>
          <a:prstGeom prst="rect">
            <a:avLst/>
          </a:prstGeom>
        </p:spPr>
      </p:pic>
    </p:spTree>
    <p:extLst>
      <p:ext uri="{BB962C8B-B14F-4D97-AF65-F5344CB8AC3E}">
        <p14:creationId xmlns:p14="http://schemas.microsoft.com/office/powerpoint/2010/main" val="1164483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5079" t="12170" r="21001" b="9021"/>
          <a:stretch/>
        </p:blipFill>
        <p:spPr>
          <a:xfrm>
            <a:off x="363225" y="846137"/>
            <a:ext cx="3827775" cy="4905471"/>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706" y="846139"/>
            <a:ext cx="4568902" cy="4905470"/>
          </a:xfrm>
          <a:prstGeom prst="rect">
            <a:avLst/>
          </a:prstGeom>
        </p:spPr>
      </p:pic>
    </p:spTree>
    <p:extLst>
      <p:ext uri="{BB962C8B-B14F-4D97-AF65-F5344CB8AC3E}">
        <p14:creationId xmlns:p14="http://schemas.microsoft.com/office/powerpoint/2010/main" val="16643237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smtClean="0"/>
              <a:t>Plain Radiography</a:t>
            </a:r>
            <a:endParaRPr lang="en-US" sz="3200" b="1"/>
          </a:p>
        </p:txBody>
      </p:sp>
      <p:sp>
        <p:nvSpPr>
          <p:cNvPr id="3" name="Content Placeholder 2"/>
          <p:cNvSpPr>
            <a:spLocks noGrp="1"/>
          </p:cNvSpPr>
          <p:nvPr>
            <p:ph idx="1"/>
          </p:nvPr>
        </p:nvSpPr>
        <p:spPr/>
        <p:txBody>
          <a:bodyPr>
            <a:normAutofit/>
          </a:bodyPr>
          <a:lstStyle/>
          <a:p>
            <a:pPr marL="36576" indent="0">
              <a:buNone/>
            </a:pPr>
            <a:r>
              <a:rPr lang="en-GB" sz="2400" smtClean="0"/>
              <a:t>                      </a:t>
            </a:r>
            <a:endParaRPr lang="en-US" sz="2400"/>
          </a:p>
        </p:txBody>
      </p:sp>
      <p:cxnSp>
        <p:nvCxnSpPr>
          <p:cNvPr id="4" name="Straight Arrow Connector 3"/>
          <p:cNvCxnSpPr>
            <a:cxnSpLocks/>
          </p:cNvCxnSpPr>
          <p:nvPr/>
        </p:nvCxnSpPr>
        <p:spPr>
          <a:xfrm>
            <a:off x="4916813" y="1143273"/>
            <a:ext cx="1700555" cy="524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H="1">
            <a:off x="2597727" y="1143273"/>
            <a:ext cx="1532934" cy="524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87620" y="1975640"/>
            <a:ext cx="2479873" cy="923330"/>
          </a:xfrm>
          <a:prstGeom prst="rect">
            <a:avLst/>
          </a:prstGeom>
          <a:noFill/>
        </p:spPr>
        <p:txBody>
          <a:bodyPr wrap="square" rtlCol="0">
            <a:spAutoFit/>
          </a:bodyPr>
          <a:lstStyle/>
          <a:p>
            <a:pPr algn="l"/>
            <a:r>
              <a:rPr lang="en-GB" smtClean="0"/>
              <a:t>Intraoral radiographs:</a:t>
            </a:r>
          </a:p>
          <a:p>
            <a:pPr algn="l"/>
            <a:r>
              <a:rPr lang="en-GB" smtClean="0"/>
              <a:t>-  Periapical view</a:t>
            </a:r>
          </a:p>
          <a:p>
            <a:pPr algn="l"/>
            <a:r>
              <a:rPr lang="en-GB" smtClean="0"/>
              <a:t>- Occlusal radiography </a:t>
            </a:r>
            <a:endParaRPr lang="en-US"/>
          </a:p>
        </p:txBody>
      </p:sp>
      <p:sp>
        <p:nvSpPr>
          <p:cNvPr id="11" name="TextBox 10"/>
          <p:cNvSpPr txBox="1"/>
          <p:nvPr/>
        </p:nvSpPr>
        <p:spPr>
          <a:xfrm>
            <a:off x="5545736" y="1975640"/>
            <a:ext cx="3060945" cy="1200329"/>
          </a:xfrm>
          <a:prstGeom prst="rect">
            <a:avLst/>
          </a:prstGeom>
          <a:noFill/>
        </p:spPr>
        <p:txBody>
          <a:bodyPr wrap="square" rtlCol="0">
            <a:spAutoFit/>
          </a:bodyPr>
          <a:lstStyle/>
          <a:p>
            <a:pPr algn="l"/>
            <a:r>
              <a:rPr lang="en-GB" smtClean="0"/>
              <a:t>Extraoral radiographs </a:t>
            </a:r>
          </a:p>
          <a:p>
            <a:pPr algn="l"/>
            <a:r>
              <a:rPr lang="en-GB" smtClean="0"/>
              <a:t>-  Oblique lateral view </a:t>
            </a:r>
          </a:p>
          <a:p>
            <a:pPr marL="285750" indent="-285750" algn="l">
              <a:buFontTx/>
              <a:buChar char="-"/>
            </a:pPr>
            <a:r>
              <a:rPr lang="en-GB" smtClean="0"/>
              <a:t>PA view</a:t>
            </a:r>
          </a:p>
          <a:p>
            <a:pPr marL="285750" indent="-285750" algn="l">
              <a:buFontTx/>
              <a:buChar char="-"/>
            </a:pPr>
            <a:r>
              <a:rPr lang="en-GB" smtClean="0"/>
              <a:t>Panoramic radiography</a:t>
            </a:r>
            <a:endParaRPr lang="en-US"/>
          </a:p>
        </p:txBody>
      </p:sp>
      <p:sp>
        <p:nvSpPr>
          <p:cNvPr id="12" name="TextBox 11"/>
          <p:cNvSpPr txBox="1"/>
          <p:nvPr/>
        </p:nvSpPr>
        <p:spPr>
          <a:xfrm>
            <a:off x="457200" y="3456972"/>
            <a:ext cx="8317923" cy="2031325"/>
          </a:xfrm>
          <a:prstGeom prst="rect">
            <a:avLst/>
          </a:prstGeom>
          <a:noFill/>
        </p:spPr>
        <p:txBody>
          <a:bodyPr wrap="square" rtlCol="0">
            <a:spAutoFit/>
          </a:bodyPr>
          <a:lstStyle/>
          <a:p>
            <a:pPr marL="285750" indent="-285750" algn="l">
              <a:buFont typeface="Arial" panose="020B0604020202020204" pitchFamily="34" charset="0"/>
              <a:buChar char="•"/>
            </a:pPr>
            <a:r>
              <a:rPr lang="en-GB" smtClean="0"/>
              <a:t>Intraoral radiographs- detailed view of the teeth and periapical region, but can’t be used for lesions&gt;3cm because of small film size.</a:t>
            </a:r>
          </a:p>
          <a:p>
            <a:pPr marL="285750" indent="-285750" algn="l">
              <a:buFont typeface="Arial" panose="020B0604020202020204" pitchFamily="34" charset="0"/>
              <a:buChar char="•"/>
            </a:pPr>
            <a:r>
              <a:rPr lang="en-GB" smtClean="0"/>
              <a:t>Extraoral radiography- used to examine larger lesions. </a:t>
            </a:r>
          </a:p>
          <a:p>
            <a:pPr marL="285750" indent="-285750" algn="l">
              <a:buFont typeface="Arial" panose="020B0604020202020204" pitchFamily="34" charset="0"/>
              <a:buChar char="•"/>
            </a:pPr>
            <a:r>
              <a:rPr lang="en-GB" smtClean="0"/>
              <a:t>Panoramic radiography-special technique includes a broad area with relatively low radiation dose and both upper, lower jaws included on a single film.</a:t>
            </a:r>
          </a:p>
          <a:p>
            <a:pPr algn="l"/>
            <a:endParaRPr lang="en-US"/>
          </a:p>
        </p:txBody>
      </p:sp>
    </p:spTree>
    <p:extLst>
      <p:ext uri="{BB962C8B-B14F-4D97-AF65-F5344CB8AC3E}">
        <p14:creationId xmlns:p14="http://schemas.microsoft.com/office/powerpoint/2010/main" val="13649208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Stafne’s</a:t>
            </a:r>
            <a:r>
              <a:rPr lang="en-US" dirty="0" smtClean="0"/>
              <a:t> bone cyst</a:t>
            </a:r>
            <a:endParaRPr lang="en-US" dirty="0"/>
          </a:p>
        </p:txBody>
      </p:sp>
      <p:pic>
        <p:nvPicPr>
          <p:cNvPr id="4098" name="Picture 2" descr="C:\Users\shree\Desktop\Stafnes cyst.JPG"/>
          <p:cNvPicPr>
            <a:picLocks noGrp="1" noChangeAspect="1" noChangeArrowheads="1"/>
          </p:cNvPicPr>
          <p:nvPr>
            <p:ph idx="1"/>
          </p:nvPr>
        </p:nvPicPr>
        <p:blipFill>
          <a:blip r:embed="rId2"/>
          <a:srcRect l="19695" t="6734" r="17169" b="30972"/>
          <a:stretch>
            <a:fillRect/>
          </a:stretch>
        </p:blipFill>
        <p:spPr bwMode="auto">
          <a:xfrm>
            <a:off x="1219200" y="1524000"/>
            <a:ext cx="6796216" cy="5029200"/>
          </a:xfrm>
          <a:prstGeom prst="rect">
            <a:avLst/>
          </a:prstGeom>
          <a:noFill/>
        </p:spPr>
      </p:pic>
    </p:spTree>
    <p:extLst>
      <p:ext uri="{BB962C8B-B14F-4D97-AF65-F5344CB8AC3E}">
        <p14:creationId xmlns:p14="http://schemas.microsoft.com/office/powerpoint/2010/main" val="28171631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IN" dirty="0" smtClean="0"/>
              <a:t>             STAFNE CYST</a:t>
            </a:r>
            <a:endParaRPr lang="en-IN" dirty="0"/>
          </a:p>
        </p:txBody>
      </p:sp>
      <p:sp>
        <p:nvSpPr>
          <p:cNvPr id="3" name="Content Placeholder 2"/>
          <p:cNvSpPr>
            <a:spLocks noGrp="1"/>
          </p:cNvSpPr>
          <p:nvPr>
            <p:ph idx="1"/>
          </p:nvPr>
        </p:nvSpPr>
        <p:spPr>
          <a:xfrm>
            <a:off x="304799" y="1066800"/>
            <a:ext cx="8185667" cy="5257800"/>
          </a:xfrm>
        </p:spPr>
        <p:txBody>
          <a:bodyPr>
            <a:noAutofit/>
          </a:bodyPr>
          <a:lstStyle/>
          <a:p>
            <a:r>
              <a:rPr lang="en-GB" sz="2800" smtClean="0"/>
              <a:t>S</a:t>
            </a:r>
            <a:r>
              <a:rPr lang="en-IN" sz="2800" smtClean="0"/>
              <a:t>tatic </a:t>
            </a:r>
            <a:r>
              <a:rPr lang="en-IN" sz="2800" dirty="0" smtClean="0"/>
              <a:t>bone cavity of mandible or lingual salivary gland inclusion defect.</a:t>
            </a:r>
          </a:p>
          <a:p>
            <a:r>
              <a:rPr lang="en-IN" sz="2800" dirty="0" smtClean="0"/>
              <a:t>It is not a cyst since it does not contain any fluid within it.</a:t>
            </a:r>
          </a:p>
          <a:p>
            <a:r>
              <a:rPr lang="en-GB" sz="2800" smtClean="0"/>
              <a:t>Well</a:t>
            </a:r>
            <a:r>
              <a:rPr lang="en-GB" sz="2800"/>
              <a:t> </a:t>
            </a:r>
            <a:r>
              <a:rPr lang="en-GB" sz="2800" smtClean="0"/>
              <a:t>defined </a:t>
            </a:r>
            <a:r>
              <a:rPr lang="en-IN" sz="2800" smtClean="0"/>
              <a:t>cortical defect</a:t>
            </a:r>
            <a:r>
              <a:rPr lang="en-GB" sz="2800" smtClean="0"/>
              <a:t> or depression </a:t>
            </a:r>
            <a:r>
              <a:rPr lang="en-IN" sz="2800" smtClean="0"/>
              <a:t>near </a:t>
            </a:r>
            <a:r>
              <a:rPr lang="en-IN" sz="2800" dirty="0" smtClean="0"/>
              <a:t>the angle of mandible below the inferior </a:t>
            </a:r>
            <a:r>
              <a:rPr lang="en-IN" sz="2800" smtClean="0"/>
              <a:t>alveolar canal</a:t>
            </a:r>
            <a:r>
              <a:rPr lang="en-GB" sz="2800" smtClean="0"/>
              <a:t> on the lingual surface</a:t>
            </a:r>
            <a:r>
              <a:rPr lang="en-IN" sz="2800" smtClean="0"/>
              <a:t>.</a:t>
            </a:r>
            <a:endParaRPr lang="en-IN" sz="2800" dirty="0" smtClean="0"/>
          </a:p>
          <a:p>
            <a:r>
              <a:rPr lang="en-IN" sz="2800" dirty="0" smtClean="0"/>
              <a:t>It is usually a incidental finding and represents a depression in the medial aspect of mandible filled by part of submandibular gland or adjacent fat.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685800" y="990600"/>
            <a:ext cx="7467600" cy="4525963"/>
          </a:xfrm>
        </p:spPr>
        <p:txBody>
          <a:bodyPr>
            <a:normAutofit lnSpcReduction="10000"/>
          </a:bodyPr>
          <a:lstStyle/>
          <a:p>
            <a:r>
              <a:rPr lang="en-IN" sz="3200" dirty="0" smtClean="0"/>
              <a:t>These are common in middle aged men.</a:t>
            </a:r>
          </a:p>
          <a:p>
            <a:r>
              <a:rPr lang="en-IN" sz="3200" dirty="0" smtClean="0"/>
              <a:t>These are thought to result from remodelling of the bone by adjacent salivary gland and regress following resection of gland nearby.</a:t>
            </a:r>
          </a:p>
          <a:p>
            <a:r>
              <a:rPr lang="en-IN" sz="3200" dirty="0" smtClean="0"/>
              <a:t>It is generally located between mandibular first molar and mandibular angle.</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685800"/>
            <a:ext cx="7467600" cy="4525963"/>
          </a:xfrm>
        </p:spPr>
        <p:txBody>
          <a:bodyPr>
            <a:normAutofit fontScale="92500"/>
          </a:bodyPr>
          <a:lstStyle/>
          <a:p>
            <a:r>
              <a:rPr lang="en-IN" dirty="0" smtClean="0"/>
              <a:t>Radiologically it is a well circumscribed, monolocular, round, radiolucent defect, 1-3 cm in size, usually between the inferior alveolar nerve and inferior border of posterior mandible between molars and the angle of jaw.</a:t>
            </a:r>
          </a:p>
          <a:p>
            <a:r>
              <a:rPr lang="en-IN" dirty="0" smtClean="0"/>
              <a:t>CT will show a shallow defect through the medial cortex of mandible with corticated rim and no soft tissue abnormalities with the exception of submandibular gland.</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Stafne’s</a:t>
            </a:r>
            <a:r>
              <a:rPr lang="en-US" dirty="0" smtClean="0"/>
              <a:t> bone cyst</a:t>
            </a:r>
            <a:endParaRPr lang="en-US" dirty="0"/>
          </a:p>
        </p:txBody>
      </p:sp>
      <p:pic>
        <p:nvPicPr>
          <p:cNvPr id="4098" name="Picture 2" descr="C:\Users\shree\Desktop\Stafnes cyst.JPG"/>
          <p:cNvPicPr>
            <a:picLocks noGrp="1" noChangeAspect="1" noChangeArrowheads="1"/>
          </p:cNvPicPr>
          <p:nvPr>
            <p:ph idx="1"/>
          </p:nvPr>
        </p:nvPicPr>
        <p:blipFill>
          <a:blip r:embed="rId2"/>
          <a:srcRect l="19695" t="6734" r="17169" b="30972"/>
          <a:stretch>
            <a:fillRect/>
          </a:stretch>
        </p:blipFill>
        <p:spPr bwMode="auto">
          <a:xfrm>
            <a:off x="1219200" y="1524000"/>
            <a:ext cx="6796216" cy="5029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166" t="23804" r="6711" b="43041"/>
          <a:stretch/>
        </p:blipFill>
        <p:spPr>
          <a:xfrm>
            <a:off x="355479" y="1941458"/>
            <a:ext cx="8046872" cy="4088004"/>
          </a:xfrm>
          <a:prstGeom prst="rect">
            <a:avLst/>
          </a:prstGeom>
        </p:spPr>
      </p:pic>
    </p:spTree>
    <p:extLst>
      <p:ext uri="{BB962C8B-B14F-4D97-AF65-F5344CB8AC3E}">
        <p14:creationId xmlns:p14="http://schemas.microsoft.com/office/powerpoint/2010/main" val="2684058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800" dirty="0" smtClean="0"/>
              <a:t>DEVELOPMENTAL(FISSURAL) CYSTS</a:t>
            </a:r>
            <a:endParaRPr lang="en-IN" sz="3800" dirty="0"/>
          </a:p>
        </p:txBody>
      </p:sp>
      <p:sp>
        <p:nvSpPr>
          <p:cNvPr id="3" name="Content Placeholder 2"/>
          <p:cNvSpPr>
            <a:spLocks noGrp="1"/>
          </p:cNvSpPr>
          <p:nvPr>
            <p:ph idx="1"/>
          </p:nvPr>
        </p:nvSpPr>
        <p:spPr>
          <a:xfrm>
            <a:off x="457200" y="1545511"/>
            <a:ext cx="8347728" cy="4525963"/>
          </a:xfrm>
        </p:spPr>
        <p:txBody>
          <a:bodyPr>
            <a:normAutofit lnSpcReduction="10000"/>
          </a:bodyPr>
          <a:lstStyle/>
          <a:p>
            <a:r>
              <a:rPr lang="en-IN" dirty="0" smtClean="0"/>
              <a:t>These occur at the sites of fusion of embryonic process. These include-</a:t>
            </a:r>
          </a:p>
          <a:p>
            <a:pPr marL="550926" indent="-514350">
              <a:buFont typeface="+mj-lt"/>
              <a:buAutoNum type="arabicPeriod"/>
            </a:pPr>
            <a:r>
              <a:rPr lang="en-IN" smtClean="0"/>
              <a:t>Medial mandibular</a:t>
            </a:r>
            <a:endParaRPr lang="en-IN" dirty="0" smtClean="0"/>
          </a:p>
          <a:p>
            <a:pPr marL="550926" indent="-514350">
              <a:buFont typeface="+mj-lt"/>
              <a:buAutoNum type="arabicPeriod"/>
            </a:pPr>
            <a:r>
              <a:rPr lang="en-IN" smtClean="0"/>
              <a:t>Nasopalatine</a:t>
            </a:r>
            <a:r>
              <a:rPr lang="en-GB" smtClean="0"/>
              <a:t>/incisive canal</a:t>
            </a:r>
            <a:r>
              <a:rPr lang="en-IN" smtClean="0"/>
              <a:t> </a:t>
            </a:r>
            <a:r>
              <a:rPr lang="en-IN" dirty="0" smtClean="0"/>
              <a:t>– Failure of normal ductal obliteration results in local epithelial remnants undergoing cystic degeneration.</a:t>
            </a:r>
          </a:p>
          <a:p>
            <a:pPr marL="550926" indent="-514350">
              <a:buFont typeface="+mj-lt"/>
              <a:buAutoNum type="arabicPeriod"/>
            </a:pPr>
            <a:r>
              <a:rPr lang="en-IN" dirty="0" smtClean="0"/>
              <a:t>Globulomaxillary cysts – These look like an inverted pear and lie between </a:t>
            </a:r>
            <a:r>
              <a:rPr lang="en-IN" smtClean="0"/>
              <a:t>upper lateral</a:t>
            </a:r>
            <a:r>
              <a:rPr lang="en-GB" smtClean="0"/>
              <a:t> incisor</a:t>
            </a:r>
            <a:r>
              <a:rPr lang="en-IN" smtClean="0"/>
              <a:t> </a:t>
            </a:r>
            <a:r>
              <a:rPr lang="en-IN" dirty="0" smtClean="0"/>
              <a:t>and canine.</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Medial mandibular cyst</a:t>
            </a:r>
            <a:endParaRPr lang="en-US"/>
          </a:p>
        </p:txBody>
      </p:sp>
      <p:pic>
        <p:nvPicPr>
          <p:cNvPr id="4" name="Picture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839" t="30169" r="10582" b="45030"/>
          <a:stretch/>
        </p:blipFill>
        <p:spPr>
          <a:xfrm>
            <a:off x="280280" y="1715867"/>
            <a:ext cx="8520727" cy="3370210"/>
          </a:xfrm>
          <a:prstGeom prst="rect">
            <a:avLst/>
          </a:prstGeom>
        </p:spPr>
      </p:pic>
    </p:spTree>
    <p:extLst>
      <p:ext uri="{BB962C8B-B14F-4D97-AF65-F5344CB8AC3E}">
        <p14:creationId xmlns:p14="http://schemas.microsoft.com/office/powerpoint/2010/main" val="4279917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Globulomaxillary cyst</a:t>
            </a:r>
            <a:endParaRPr lang="en-US" dirty="0"/>
          </a:p>
        </p:txBody>
      </p:sp>
      <p:pic>
        <p:nvPicPr>
          <p:cNvPr id="5" name="Picture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373" t="26414" r="11198" b="18034"/>
          <a:stretch/>
        </p:blipFill>
        <p:spPr>
          <a:xfrm>
            <a:off x="2044000" y="1511827"/>
            <a:ext cx="4915175" cy="4581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468" y="103735"/>
            <a:ext cx="7467600" cy="1143000"/>
          </a:xfrm>
        </p:spPr>
        <p:txBody>
          <a:bodyPr/>
          <a:lstStyle/>
          <a:p>
            <a:r>
              <a:rPr lang="en-IN" dirty="0" smtClean="0"/>
              <a:t>     SIMPLE BONE CYST</a:t>
            </a:r>
            <a:endParaRPr lang="en-IN" dirty="0"/>
          </a:p>
        </p:txBody>
      </p:sp>
      <p:sp>
        <p:nvSpPr>
          <p:cNvPr id="3" name="Content Placeholder 2"/>
          <p:cNvSpPr>
            <a:spLocks noGrp="1"/>
          </p:cNvSpPr>
          <p:nvPr>
            <p:ph idx="1"/>
          </p:nvPr>
        </p:nvSpPr>
        <p:spPr>
          <a:xfrm>
            <a:off x="457199" y="1417638"/>
            <a:ext cx="8375073" cy="5124533"/>
          </a:xfrm>
        </p:spPr>
        <p:txBody>
          <a:bodyPr>
            <a:normAutofit/>
          </a:bodyPr>
          <a:lstStyle/>
          <a:p>
            <a:r>
              <a:rPr lang="en-IN" sz="2400" dirty="0" smtClean="0"/>
              <a:t>These cysts usually follow trauma and are also called traumatic cysts.</a:t>
            </a:r>
          </a:p>
          <a:p>
            <a:r>
              <a:rPr lang="en-US" sz="2400" smtClean="0"/>
              <a:t>commonly located in the mandibular marrow space, which extends posterior from the premolar region.</a:t>
            </a:r>
            <a:endParaRPr lang="en-IN" sz="2400" dirty="0" smtClean="0"/>
          </a:p>
          <a:p>
            <a:r>
              <a:rPr lang="en-IN" sz="2400" dirty="0" smtClean="0"/>
              <a:t>They appear as spherical well defined lucencies with peripheral zone of sclerosis.</a:t>
            </a:r>
          </a:p>
          <a:p>
            <a:r>
              <a:rPr lang="en-IN" sz="2400" dirty="0" smtClean="0"/>
              <a:t>There is tendency for the lesion to extend upward between teeth and </a:t>
            </a:r>
            <a:r>
              <a:rPr lang="en-IN" sz="2400" smtClean="0"/>
              <a:t>alveolar margin</a:t>
            </a:r>
            <a:r>
              <a:rPr lang="en-GB" sz="2400" smtClean="0"/>
              <a:t>, </a:t>
            </a:r>
            <a:r>
              <a:rPr lang="en-US" sz="2400" smtClean="0"/>
              <a:t>should not be associated with  root resorption or tooth displacement</a:t>
            </a:r>
            <a:r>
              <a:rPr lang="en-GB" sz="2400" smtClean="0"/>
              <a:t>.</a:t>
            </a:r>
            <a:endParaRPr lang="en-IN" sz="2400" dirty="0" smtClean="0"/>
          </a:p>
          <a:p>
            <a:r>
              <a:rPr lang="en-IN" sz="2400" dirty="0" smtClean="0"/>
              <a:t>Diagnosis is confirmed by histological examination.</a:t>
            </a:r>
            <a:endParaRPr lang="en-IN" sz="24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5075"/>
          </a:xfrm>
        </p:spPr>
        <p:txBody>
          <a:bodyPr>
            <a:normAutofit fontScale="90000"/>
          </a:bodyPr>
          <a:lstStyle/>
          <a:p>
            <a:r>
              <a:rPr lang="en-GB" smtClean="0"/>
              <a:t>COMPUTED TOMOGRAPHY</a:t>
            </a:r>
            <a:endParaRPr lang="en-US"/>
          </a:p>
        </p:txBody>
      </p:sp>
      <p:sp>
        <p:nvSpPr>
          <p:cNvPr id="3" name="Content Placeholder 2"/>
          <p:cNvSpPr>
            <a:spLocks noGrp="1"/>
          </p:cNvSpPr>
          <p:nvPr>
            <p:ph idx="1"/>
          </p:nvPr>
        </p:nvSpPr>
        <p:spPr>
          <a:xfrm>
            <a:off x="457199" y="1114288"/>
            <a:ext cx="8169989" cy="5011875"/>
          </a:xfrm>
        </p:spPr>
        <p:txBody>
          <a:bodyPr>
            <a:normAutofit/>
          </a:bodyPr>
          <a:lstStyle/>
          <a:p>
            <a:r>
              <a:rPr lang="en-GB" sz="2400" smtClean="0"/>
              <a:t>Helps in determining the complete topography of the lesions.</a:t>
            </a:r>
          </a:p>
          <a:p>
            <a:r>
              <a:rPr lang="en-GB" sz="2400" smtClean="0"/>
              <a:t>Helps in evaluating the integrity of the bony margins of the lesion, matrix, proximity of the lesion to vital structures and soft tissue extension.</a:t>
            </a:r>
          </a:p>
          <a:p>
            <a:r>
              <a:rPr lang="en-GB" sz="2400" smtClean="0"/>
              <a:t>Reconstruction in multiple planes is possible.</a:t>
            </a:r>
          </a:p>
          <a:p>
            <a:r>
              <a:rPr lang="en-GB" sz="2400" smtClean="0"/>
              <a:t>Various 3D processing and advanced evaluation tools like Dental CT Reformatting programs can be used.</a:t>
            </a:r>
          </a:p>
          <a:p>
            <a:r>
              <a:rPr lang="en-GB" sz="2400" smtClean="0"/>
              <a:t>Cone beam CT is a low dose CT technology developed specifically for use in dental and maxillofacial region. </a:t>
            </a:r>
            <a:endParaRPr lang="en-US" sz="2400"/>
          </a:p>
        </p:txBody>
      </p:sp>
    </p:spTree>
    <p:extLst>
      <p:ext uri="{BB962C8B-B14F-4D97-AF65-F5344CB8AC3E}">
        <p14:creationId xmlns:p14="http://schemas.microsoft.com/office/powerpoint/2010/main" val="539684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Simple bone cyst</a:t>
            </a:r>
            <a:endParaRPr lang="en-US" dirty="0"/>
          </a:p>
        </p:txBody>
      </p:sp>
      <p:pic>
        <p:nvPicPr>
          <p:cNvPr id="7170" name="Picture 2" descr="C:\Users\shree\Desktop\SBC.jpg"/>
          <p:cNvPicPr>
            <a:picLocks noGrp="1" noChangeAspect="1" noChangeArrowheads="1"/>
          </p:cNvPicPr>
          <p:nvPr>
            <p:ph idx="1"/>
          </p:nvPr>
        </p:nvPicPr>
        <p:blipFill>
          <a:blip r:embed="rId2"/>
          <a:srcRect/>
          <a:stretch>
            <a:fillRect/>
          </a:stretch>
        </p:blipFill>
        <p:spPr bwMode="auto">
          <a:xfrm>
            <a:off x="914400" y="1524000"/>
            <a:ext cx="7033846" cy="4572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271" t="37404" r="2044" b="33858"/>
          <a:stretch/>
        </p:blipFill>
        <p:spPr>
          <a:xfrm>
            <a:off x="457200" y="1934623"/>
            <a:ext cx="8074283" cy="3930772"/>
          </a:xfrm>
          <a:prstGeom prst="rect">
            <a:avLst/>
          </a:prstGeom>
        </p:spPr>
      </p:pic>
    </p:spTree>
    <p:extLst>
      <p:ext uri="{BB962C8B-B14F-4D97-AF65-F5344CB8AC3E}">
        <p14:creationId xmlns:p14="http://schemas.microsoft.com/office/powerpoint/2010/main" val="9174954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ANEURYSMAL BONE CYST</a:t>
            </a:r>
            <a:endParaRPr lang="en-IN" dirty="0"/>
          </a:p>
        </p:txBody>
      </p:sp>
      <p:sp>
        <p:nvSpPr>
          <p:cNvPr id="3" name="Content Placeholder 2"/>
          <p:cNvSpPr>
            <a:spLocks noGrp="1"/>
          </p:cNvSpPr>
          <p:nvPr>
            <p:ph idx="1"/>
          </p:nvPr>
        </p:nvSpPr>
        <p:spPr>
          <a:xfrm>
            <a:off x="457200" y="1600200"/>
            <a:ext cx="8128972" cy="4525963"/>
          </a:xfrm>
        </p:spPr>
        <p:txBody>
          <a:bodyPr/>
          <a:lstStyle/>
          <a:p>
            <a:r>
              <a:rPr lang="en-GB" smtClean="0"/>
              <a:t>Rare tumours in the mandible.</a:t>
            </a:r>
          </a:p>
          <a:p>
            <a:r>
              <a:rPr lang="en-IN" smtClean="0"/>
              <a:t>These </a:t>
            </a:r>
            <a:r>
              <a:rPr lang="en-IN" dirty="0" smtClean="0"/>
              <a:t>present as well defined expansile radiolucency displacing the </a:t>
            </a:r>
            <a:r>
              <a:rPr lang="en-IN" smtClean="0"/>
              <a:t>teeth.</a:t>
            </a:r>
            <a:endParaRPr lang="en-GB" smtClean="0"/>
          </a:p>
          <a:p>
            <a:r>
              <a:rPr lang="en-GB" smtClean="0"/>
              <a:t>Similar to ABC elsewhere in the skeleton.</a:t>
            </a:r>
            <a:endParaRPr lang="en-IN" dirty="0" smtClean="0"/>
          </a:p>
          <a:p>
            <a:r>
              <a:rPr lang="en-IN" dirty="0" smtClean="0"/>
              <a:t>It may be associated with </a:t>
            </a:r>
            <a:r>
              <a:rPr lang="en-IN" smtClean="0"/>
              <a:t>other tumours</a:t>
            </a:r>
            <a:r>
              <a:rPr lang="en-IN" dirty="0" smtClean="0"/>
              <a:t>.</a:t>
            </a:r>
          </a:p>
          <a:p>
            <a:r>
              <a:rPr lang="en-IN" dirty="0" smtClean="0"/>
              <a:t>Histology is needed for confirmation.</a:t>
            </a:r>
            <a:endParaRPr lang="en-IN" dirty="0"/>
          </a:p>
        </p:txBody>
      </p:sp>
    </p:spTree>
    <p:extLst>
      <p:ext uri="{BB962C8B-B14F-4D97-AF65-F5344CB8AC3E}">
        <p14:creationId xmlns:p14="http://schemas.microsoft.com/office/powerpoint/2010/main" val="32444861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CENTRAL GIANT CELL GRANULOMA</a:t>
            </a:r>
            <a:endParaRPr lang="en-IN" sz="3600" dirty="0"/>
          </a:p>
        </p:txBody>
      </p:sp>
      <p:sp>
        <p:nvSpPr>
          <p:cNvPr id="3" name="Content Placeholder 2"/>
          <p:cNvSpPr>
            <a:spLocks noGrp="1"/>
          </p:cNvSpPr>
          <p:nvPr>
            <p:ph idx="1"/>
          </p:nvPr>
        </p:nvSpPr>
        <p:spPr>
          <a:xfrm>
            <a:off x="457199" y="1371600"/>
            <a:ext cx="8149481" cy="5027012"/>
          </a:xfrm>
        </p:spPr>
        <p:txBody>
          <a:bodyPr>
            <a:normAutofit/>
          </a:bodyPr>
          <a:lstStyle/>
          <a:p>
            <a:r>
              <a:rPr lang="en-GB" smtClean="0"/>
              <a:t>A</a:t>
            </a:r>
            <a:r>
              <a:rPr lang="en-IN" smtClean="0"/>
              <a:t>lso </a:t>
            </a:r>
            <a:r>
              <a:rPr lang="en-IN" dirty="0" smtClean="0"/>
              <a:t>known as giant cell reparative cyst and occurs almost exclusively in mandible</a:t>
            </a:r>
          </a:p>
          <a:p>
            <a:r>
              <a:rPr lang="en-IN" dirty="0" smtClean="0"/>
              <a:t>More common in young women and usually presents in 2</a:t>
            </a:r>
            <a:r>
              <a:rPr lang="en-IN" baseline="30000" dirty="0" smtClean="0"/>
              <a:t>nd</a:t>
            </a:r>
            <a:r>
              <a:rPr lang="en-IN" dirty="0" smtClean="0"/>
              <a:t> and 3</a:t>
            </a:r>
            <a:r>
              <a:rPr lang="en-IN" baseline="30000" dirty="0" smtClean="0"/>
              <a:t>rd</a:t>
            </a:r>
            <a:r>
              <a:rPr lang="en-IN" dirty="0" smtClean="0"/>
              <a:t> decade.</a:t>
            </a:r>
          </a:p>
          <a:p>
            <a:r>
              <a:rPr lang="en-GB" smtClean="0"/>
              <a:t>T</a:t>
            </a:r>
            <a:r>
              <a:rPr lang="en-IN" smtClean="0"/>
              <a:t>hought </a:t>
            </a:r>
            <a:r>
              <a:rPr lang="en-IN" dirty="0" smtClean="0"/>
              <a:t>to occur as a local reparative inflammatory process likely due to trauma.</a:t>
            </a:r>
          </a:p>
          <a:p>
            <a:r>
              <a:rPr lang="en-GB" smtClean="0"/>
              <a:t>U</a:t>
            </a:r>
            <a:r>
              <a:rPr lang="en-IN" smtClean="0"/>
              <a:t>sually </a:t>
            </a:r>
            <a:r>
              <a:rPr lang="en-IN" dirty="0" smtClean="0"/>
              <a:t>located in the anterior part of </a:t>
            </a:r>
            <a:r>
              <a:rPr lang="en-IN" smtClean="0"/>
              <a:t>jaw.</a:t>
            </a:r>
            <a:endParaRPr lang="en-GB" smtClean="0"/>
          </a:p>
          <a:p>
            <a:r>
              <a:rPr lang="en-GB" smtClean="0"/>
              <a:t>Histologically similar to Brown’s tumor.</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1143000"/>
            <a:ext cx="8313548" cy="4525963"/>
          </a:xfrm>
        </p:spPr>
        <p:txBody>
          <a:bodyPr>
            <a:normAutofit fontScale="85000" lnSpcReduction="20000"/>
          </a:bodyPr>
          <a:lstStyle/>
          <a:p>
            <a:pPr marL="36576" indent="0">
              <a:buNone/>
            </a:pPr>
            <a:r>
              <a:rPr lang="en-IN" sz="3800" dirty="0" smtClean="0"/>
              <a:t>Radiological features-</a:t>
            </a:r>
          </a:p>
          <a:p>
            <a:r>
              <a:rPr lang="en-IN" sz="3500" dirty="0" smtClean="0"/>
              <a:t>It begins as  a small lucent region and gradually as it enlarges into a honeycomb or multilocular appearance.</a:t>
            </a:r>
          </a:p>
          <a:p>
            <a:r>
              <a:rPr lang="en-IN" sz="3500" dirty="0" smtClean="0"/>
              <a:t>The lesion may </a:t>
            </a:r>
            <a:r>
              <a:rPr lang="en-IN" sz="3500" smtClean="0"/>
              <a:t>demonstrate erosion, </a:t>
            </a:r>
            <a:r>
              <a:rPr lang="en-IN" sz="3500" dirty="0" smtClean="0"/>
              <a:t>root resorption or expansion. </a:t>
            </a:r>
          </a:p>
          <a:p>
            <a:r>
              <a:rPr lang="en-IN" sz="3500" dirty="0" smtClean="0"/>
              <a:t>It is resected surgically.</a:t>
            </a:r>
          </a:p>
          <a:p>
            <a:r>
              <a:rPr lang="en-IN" sz="3500" dirty="0" smtClean="0"/>
              <a:t>This lesion is similar to brown tumour but patient demographics make the distinction simple.</a:t>
            </a:r>
            <a:endParaRPr lang="en-IN" sz="35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giant cell granuloma</a:t>
            </a:r>
            <a:endParaRPr lang="en-US" dirty="0"/>
          </a:p>
        </p:txBody>
      </p:sp>
      <p:pic>
        <p:nvPicPr>
          <p:cNvPr id="10243" name="Picture 3"/>
          <p:cNvPicPr>
            <a:picLocks noGrp="1" noChangeAspect="1" noChangeArrowheads="1"/>
          </p:cNvPicPr>
          <p:nvPr>
            <p:ph idx="1"/>
          </p:nvPr>
        </p:nvPicPr>
        <p:blipFill>
          <a:blip r:embed="rId2"/>
          <a:srcRect l="46939" t="43559" r="29592" b="25587"/>
          <a:stretch>
            <a:fillRect/>
          </a:stretch>
        </p:blipFill>
        <p:spPr bwMode="auto">
          <a:xfrm>
            <a:off x="1371600" y="1828800"/>
            <a:ext cx="6391835" cy="47244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35" y="348004"/>
            <a:ext cx="7467600" cy="1143000"/>
          </a:xfrm>
        </p:spPr>
        <p:txBody>
          <a:bodyPr/>
          <a:lstStyle/>
          <a:p>
            <a:r>
              <a:rPr lang="en-IN" dirty="0" smtClean="0"/>
              <a:t>MULTIPLE MYELOMA</a:t>
            </a:r>
            <a:endParaRPr lang="en-IN" dirty="0"/>
          </a:p>
        </p:txBody>
      </p:sp>
      <p:sp>
        <p:nvSpPr>
          <p:cNvPr id="3" name="Content Placeholder 2"/>
          <p:cNvSpPr>
            <a:spLocks noGrp="1"/>
          </p:cNvSpPr>
          <p:nvPr>
            <p:ph idx="1"/>
          </p:nvPr>
        </p:nvSpPr>
        <p:spPr>
          <a:xfrm>
            <a:off x="326310" y="1491004"/>
            <a:ext cx="8451273" cy="4525963"/>
          </a:xfrm>
        </p:spPr>
        <p:txBody>
          <a:bodyPr/>
          <a:lstStyle/>
          <a:p>
            <a:r>
              <a:rPr lang="en-IN" dirty="0" smtClean="0"/>
              <a:t>In this case there are associated multiple lesions in other bones.</a:t>
            </a:r>
          </a:p>
          <a:p>
            <a:r>
              <a:rPr lang="en-IN" dirty="0" smtClean="0"/>
              <a:t>The lesions typically </a:t>
            </a:r>
            <a:r>
              <a:rPr lang="en-IN" smtClean="0"/>
              <a:t>are lytic, </a:t>
            </a:r>
            <a:r>
              <a:rPr lang="en-IN" dirty="0" smtClean="0"/>
              <a:t>sharply defined/punched out with </a:t>
            </a:r>
            <a:r>
              <a:rPr lang="en-IN" dirty="0" err="1" smtClean="0"/>
              <a:t>endosteal</a:t>
            </a:r>
            <a:r>
              <a:rPr lang="en-IN" dirty="0" smtClean="0"/>
              <a:t> scalloping when abutting cortex</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335" t="31564" r="3186" b="48737"/>
          <a:stretch/>
        </p:blipFill>
        <p:spPr>
          <a:xfrm>
            <a:off x="226044" y="2078182"/>
            <a:ext cx="8541395" cy="3363373"/>
          </a:xfrm>
          <a:prstGeom prst="rect">
            <a:avLst/>
          </a:prstGeom>
        </p:spPr>
      </p:pic>
    </p:spTree>
    <p:extLst>
      <p:ext uri="{BB962C8B-B14F-4D97-AF65-F5344CB8AC3E}">
        <p14:creationId xmlns:p14="http://schemas.microsoft.com/office/powerpoint/2010/main" val="5292409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CHERUBISM</a:t>
            </a:r>
            <a:endParaRPr lang="en-IN" dirty="0"/>
          </a:p>
        </p:txBody>
      </p:sp>
      <p:sp>
        <p:nvSpPr>
          <p:cNvPr id="3" name="Content Placeholder 2"/>
          <p:cNvSpPr>
            <a:spLocks noGrp="1"/>
          </p:cNvSpPr>
          <p:nvPr>
            <p:ph idx="1"/>
          </p:nvPr>
        </p:nvSpPr>
        <p:spPr>
          <a:xfrm>
            <a:off x="457199" y="1417638"/>
            <a:ext cx="8265695" cy="4857924"/>
          </a:xfrm>
        </p:spPr>
        <p:txBody>
          <a:bodyPr>
            <a:normAutofit/>
          </a:bodyPr>
          <a:lstStyle/>
          <a:p>
            <a:r>
              <a:rPr lang="en-IN" dirty="0" smtClean="0"/>
              <a:t>It is also called hereditary fibrous dysplasia of jaw.</a:t>
            </a:r>
          </a:p>
          <a:p>
            <a:r>
              <a:rPr lang="en-IN" dirty="0" smtClean="0"/>
              <a:t>Changes affect the mandible mainly but it may also affect maxillary tuberosity.</a:t>
            </a:r>
          </a:p>
          <a:p>
            <a:r>
              <a:rPr lang="en-IN" dirty="0" smtClean="0"/>
              <a:t>Mandible is enlarged by radiolucent areas </a:t>
            </a:r>
            <a:r>
              <a:rPr lang="en-IN" smtClean="0"/>
              <a:t>of cystic</a:t>
            </a:r>
            <a:r>
              <a:rPr lang="en-GB" smtClean="0"/>
              <a:t> &amp; </a:t>
            </a:r>
            <a:r>
              <a:rPr lang="en-IN" smtClean="0"/>
              <a:t>fibrous change a</a:t>
            </a:r>
            <a:r>
              <a:rPr lang="en-GB" smtClean="0"/>
              <a:t>n</a:t>
            </a:r>
            <a:r>
              <a:rPr lang="en-IN" smtClean="0"/>
              <a:t>d </a:t>
            </a:r>
            <a:r>
              <a:rPr lang="en-IN" dirty="0" smtClean="0"/>
              <a:t>jaw line of the patient becomes prominent.</a:t>
            </a:r>
          </a:p>
          <a:p>
            <a:r>
              <a:rPr lang="en-IN" dirty="0" smtClean="0"/>
              <a:t>Changes are seen from 1 year of age but from puberty they regress.</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792" y="-172726"/>
            <a:ext cx="7467600" cy="1143000"/>
          </a:xfrm>
        </p:spPr>
        <p:txBody>
          <a:bodyPr>
            <a:normAutofit fontScale="90000"/>
          </a:bodyPr>
          <a:lstStyle/>
          <a:p>
            <a:r>
              <a:rPr lang="en-IN" dirty="0" smtClean="0"/>
              <a:t/>
            </a:r>
            <a:br>
              <a:rPr lang="en-IN" dirty="0" smtClean="0"/>
            </a:br>
            <a:r>
              <a:rPr lang="en-IN" dirty="0" smtClean="0"/>
              <a:t>              CHERUBISM</a:t>
            </a:r>
            <a:endParaRPr lang="en-IN" dirty="0"/>
          </a:p>
        </p:txBody>
      </p:sp>
      <p:pic>
        <p:nvPicPr>
          <p:cNvPr id="6" name="Picture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139" y="1296121"/>
            <a:ext cx="8259086" cy="44940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6205"/>
          </a:xfrm>
        </p:spPr>
        <p:txBody>
          <a:bodyPr>
            <a:normAutofit fontScale="90000"/>
          </a:bodyPr>
          <a:lstStyle/>
          <a:p>
            <a:r>
              <a:rPr lang="en-GB" smtClean="0"/>
              <a:t>Dental CT Reformatting program</a:t>
            </a:r>
            <a:endParaRPr lang="en-US"/>
          </a:p>
        </p:txBody>
      </p:sp>
      <p:sp>
        <p:nvSpPr>
          <p:cNvPr id="3" name="Content Placeholder 2"/>
          <p:cNvSpPr>
            <a:spLocks noGrp="1"/>
          </p:cNvSpPr>
          <p:nvPr>
            <p:ph idx="1"/>
          </p:nvPr>
        </p:nvSpPr>
        <p:spPr>
          <a:xfrm>
            <a:off x="457199" y="1059600"/>
            <a:ext cx="8375073" cy="5066564"/>
          </a:xfrm>
        </p:spPr>
        <p:txBody>
          <a:bodyPr>
            <a:normAutofit/>
          </a:bodyPr>
          <a:lstStyle/>
          <a:p>
            <a:r>
              <a:rPr lang="en-GB" sz="2400" smtClean="0"/>
              <a:t>Basically developed for the preoperative evaluation of dental implants.</a:t>
            </a:r>
          </a:p>
          <a:p>
            <a:r>
              <a:rPr lang="en-GB" sz="2400" smtClean="0"/>
              <a:t>Reconstruction techniques use thin axial images (upto 1mm) of the mandible and maxilla and then reformatted to multiple cross sectional and panoramic images.</a:t>
            </a:r>
          </a:p>
          <a:p>
            <a:r>
              <a:rPr lang="en-GB" sz="2400" smtClean="0"/>
              <a:t>Axial images should be parallel to the alveolar ridge.</a:t>
            </a:r>
          </a:p>
          <a:p>
            <a:r>
              <a:rPr lang="en-GB" sz="2400" smtClean="0"/>
              <a:t>Panoramic recons are immensely useful in evaluation of tumors and cysts.</a:t>
            </a:r>
          </a:p>
          <a:p>
            <a:r>
              <a:rPr lang="en-GB" sz="2400" smtClean="0"/>
              <a:t>Relationship of the lesion to roots of the teeth,  to mandibular canal and maxillary antra is exquisitely demonstrated.</a:t>
            </a:r>
            <a:endParaRPr lang="en-US" sz="2400"/>
          </a:p>
        </p:txBody>
      </p:sp>
    </p:spTree>
    <p:extLst>
      <p:ext uri="{BB962C8B-B14F-4D97-AF65-F5344CB8AC3E}">
        <p14:creationId xmlns:p14="http://schemas.microsoft.com/office/powerpoint/2010/main" val="27660698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98882"/>
            <a:ext cx="7930725" cy="4509282"/>
          </a:xfrm>
          <a:prstGeom prst="rect">
            <a:avLst/>
          </a:prstGeom>
        </p:spPr>
      </p:pic>
    </p:spTree>
    <p:extLst>
      <p:ext uri="{BB962C8B-B14F-4D97-AF65-F5344CB8AC3E}">
        <p14:creationId xmlns:p14="http://schemas.microsoft.com/office/powerpoint/2010/main" val="10793594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IN" sz="4000" dirty="0" smtClean="0"/>
              <a:t>                METASTASIS </a:t>
            </a:r>
            <a:endParaRPr lang="en-IN" sz="4000" dirty="0"/>
          </a:p>
        </p:txBody>
      </p:sp>
      <p:sp>
        <p:nvSpPr>
          <p:cNvPr id="3" name="Content Placeholder 2"/>
          <p:cNvSpPr>
            <a:spLocks noGrp="1"/>
          </p:cNvSpPr>
          <p:nvPr>
            <p:ph idx="1"/>
          </p:nvPr>
        </p:nvSpPr>
        <p:spPr>
          <a:xfrm>
            <a:off x="533399" y="1219200"/>
            <a:ext cx="8203167" cy="5334000"/>
          </a:xfrm>
        </p:spPr>
        <p:txBody>
          <a:bodyPr>
            <a:normAutofit fontScale="40000" lnSpcReduction="20000"/>
          </a:bodyPr>
          <a:lstStyle/>
          <a:p>
            <a:endParaRPr lang="en-IN" dirty="0" smtClean="0"/>
          </a:p>
          <a:p>
            <a:r>
              <a:rPr lang="en-IN" sz="7000" dirty="0" smtClean="0"/>
              <a:t>In case of males most common source is from lung where as in females it is from breast.</a:t>
            </a:r>
          </a:p>
          <a:p>
            <a:r>
              <a:rPr lang="en-IN" sz="7000" dirty="0" smtClean="0"/>
              <a:t>Primaries from kidney, </a:t>
            </a:r>
            <a:r>
              <a:rPr lang="en-IN" sz="7000" smtClean="0"/>
              <a:t>liver,</a:t>
            </a:r>
            <a:r>
              <a:rPr lang="en-GB" sz="7000" smtClean="0"/>
              <a:t> </a:t>
            </a:r>
            <a:r>
              <a:rPr lang="en-IN" sz="7000" smtClean="0"/>
              <a:t>prostate </a:t>
            </a:r>
            <a:r>
              <a:rPr lang="en-IN" sz="7000" dirty="0" smtClean="0"/>
              <a:t>and thyroid can also  metastasize.</a:t>
            </a:r>
          </a:p>
          <a:p>
            <a:r>
              <a:rPr lang="en-IN" sz="7000" dirty="0" smtClean="0"/>
              <a:t>Posterior mandible is commonly involved.</a:t>
            </a:r>
          </a:p>
          <a:p>
            <a:r>
              <a:rPr lang="en-IN" sz="7000" dirty="0" smtClean="0"/>
              <a:t>These may present as lytic or opaque lesion with ill defined borders.</a:t>
            </a:r>
          </a:p>
          <a:p>
            <a:r>
              <a:rPr lang="en-IN" sz="7000" dirty="0" smtClean="0"/>
              <a:t>Entire mandible may also have a moth eaten appearance.</a:t>
            </a:r>
          </a:p>
          <a:p>
            <a:r>
              <a:rPr lang="en-IN" sz="7000" dirty="0" smtClean="0"/>
              <a:t>Erosion of adjacent cortical bony structures of mandibular canal, maxillary sinus may be seen.</a:t>
            </a:r>
            <a:endParaRPr lang="en-IN" sz="70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Less common cystic lesions</a:t>
            </a:r>
            <a:endParaRPr lang="en-US"/>
          </a:p>
        </p:txBody>
      </p:sp>
      <p:sp>
        <p:nvSpPr>
          <p:cNvPr id="3" name="Content Placeholder 2"/>
          <p:cNvSpPr>
            <a:spLocks noGrp="1"/>
          </p:cNvSpPr>
          <p:nvPr>
            <p:ph idx="1"/>
          </p:nvPr>
        </p:nvSpPr>
        <p:spPr>
          <a:xfrm>
            <a:off x="368329" y="1354100"/>
            <a:ext cx="8306711" cy="4525963"/>
          </a:xfrm>
        </p:spPr>
        <p:txBody>
          <a:bodyPr>
            <a:normAutofit/>
          </a:bodyPr>
          <a:lstStyle/>
          <a:p>
            <a:r>
              <a:rPr lang="en-GB" sz="2400"/>
              <a:t>Odontoid </a:t>
            </a:r>
            <a:r>
              <a:rPr lang="en-GB" sz="2400" smtClean="0"/>
              <a:t>myxomas, Ameloblastic fibroma,</a:t>
            </a:r>
            <a:r>
              <a:rPr lang="en-GB" sz="2400"/>
              <a:t> </a:t>
            </a:r>
            <a:r>
              <a:rPr lang="en-GB" sz="2400" smtClean="0"/>
              <a:t>central  odontogenic  fibroma.</a:t>
            </a:r>
          </a:p>
          <a:p>
            <a:r>
              <a:rPr lang="en-GB" sz="2400" smtClean="0"/>
              <a:t>Osteomyelitis.</a:t>
            </a:r>
            <a:endParaRPr lang="en-GB" sz="2400"/>
          </a:p>
          <a:p>
            <a:r>
              <a:rPr lang="en-GB" sz="2400" smtClean="0"/>
              <a:t>S</a:t>
            </a:r>
            <a:r>
              <a:rPr lang="en-US" sz="2400" smtClean="0"/>
              <a:t>quamous </a:t>
            </a:r>
            <a:r>
              <a:rPr lang="en-US" sz="2400"/>
              <a:t>cell carcinoma, </a:t>
            </a:r>
            <a:r>
              <a:rPr lang="en-US" sz="2400" smtClean="0"/>
              <a:t>osteoblastoma,</a:t>
            </a:r>
            <a:r>
              <a:rPr lang="en-GB" sz="2400" smtClean="0"/>
              <a:t> </a:t>
            </a:r>
            <a:r>
              <a:rPr lang="en-US" sz="2400" smtClean="0"/>
              <a:t>chondrosarcoma</a:t>
            </a:r>
            <a:r>
              <a:rPr lang="en-US" sz="2400"/>
              <a:t>, lymphoma, leukemia, mucoepidermoid carcinoma, metastatic disease, and Langerhans cell histiocytosis</a:t>
            </a:r>
            <a:r>
              <a:rPr lang="en-US" sz="2400" smtClean="0"/>
              <a:t>.</a:t>
            </a:r>
            <a:endParaRPr lang="en-US" sz="2400"/>
          </a:p>
        </p:txBody>
      </p:sp>
    </p:spTree>
    <p:extLst>
      <p:ext uri="{BB962C8B-B14F-4D97-AF65-F5344CB8AC3E}">
        <p14:creationId xmlns:p14="http://schemas.microsoft.com/office/powerpoint/2010/main" val="2210363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Anywhere</a:t>
            </a:r>
            <a:endParaRPr lang="en-US" dirty="0"/>
          </a:p>
        </p:txBody>
      </p:sp>
      <p:sp>
        <p:nvSpPr>
          <p:cNvPr id="3" name="Content Placeholder 2"/>
          <p:cNvSpPr>
            <a:spLocks noGrp="1"/>
          </p:cNvSpPr>
          <p:nvPr>
            <p:ph idx="1"/>
          </p:nvPr>
        </p:nvSpPr>
        <p:spPr/>
        <p:txBody>
          <a:bodyPr/>
          <a:lstStyle/>
          <a:p>
            <a:r>
              <a:rPr lang="en-US" smtClean="0"/>
              <a:t>Radicular cyst</a:t>
            </a:r>
            <a:r>
              <a:rPr lang="en-GB" smtClean="0"/>
              <a:t>.</a:t>
            </a:r>
            <a:endParaRPr lang="en-GB"/>
          </a:p>
          <a:p>
            <a:r>
              <a:rPr lang="en-GB" smtClean="0"/>
              <a:t>Simple bone cyst.</a:t>
            </a:r>
            <a:endParaRPr lang="en-US" dirty="0" smtClean="0"/>
          </a:p>
          <a:p>
            <a:pPr marL="36576"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Mandible </a:t>
            </a:r>
            <a:endParaRPr lang="en-US" dirty="0"/>
          </a:p>
        </p:txBody>
      </p:sp>
      <p:sp>
        <p:nvSpPr>
          <p:cNvPr id="3" name="Content Placeholder 2"/>
          <p:cNvSpPr>
            <a:spLocks noGrp="1"/>
          </p:cNvSpPr>
          <p:nvPr>
            <p:ph idx="1"/>
          </p:nvPr>
        </p:nvSpPr>
        <p:spPr/>
        <p:txBody>
          <a:bodyPr/>
          <a:lstStyle/>
          <a:p>
            <a:r>
              <a:rPr lang="en-US" dirty="0" smtClean="0"/>
              <a:t>Dentigerous cyst</a:t>
            </a:r>
          </a:p>
          <a:p>
            <a:r>
              <a:rPr lang="en-US" dirty="0" smtClean="0"/>
              <a:t>Odontogenic keratocyst</a:t>
            </a:r>
          </a:p>
          <a:p>
            <a:r>
              <a:rPr lang="en-US" dirty="0" smtClean="0"/>
              <a:t>Ameloblastoma</a:t>
            </a:r>
          </a:p>
          <a:p>
            <a:r>
              <a:rPr lang="en-US" dirty="0" err="1" smtClean="0"/>
              <a:t>Stafne’s</a:t>
            </a:r>
            <a:r>
              <a:rPr lang="en-US" dirty="0" smtClean="0"/>
              <a:t> bone cyst</a:t>
            </a:r>
          </a:p>
          <a:p>
            <a:r>
              <a:rPr lang="en-US" dirty="0" smtClean="0"/>
              <a:t>Brown </a:t>
            </a:r>
            <a:r>
              <a:rPr lang="en-US" dirty="0" err="1" smtClean="0"/>
              <a:t>tumour</a:t>
            </a:r>
            <a:endParaRPr lang="en-US" dirty="0" smtClean="0"/>
          </a:p>
          <a:p>
            <a:endParaRPr lang="en-US" dirty="0" smtClean="0"/>
          </a:p>
          <a:p>
            <a:pPr>
              <a:buNone/>
            </a:pPr>
            <a:endParaRPr lang="en-US"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Anterior Mandible </a:t>
            </a:r>
            <a:endParaRPr lang="en-US"/>
          </a:p>
        </p:txBody>
      </p:sp>
      <p:sp>
        <p:nvSpPr>
          <p:cNvPr id="3" name="Content Placeholder 2"/>
          <p:cNvSpPr>
            <a:spLocks noGrp="1"/>
          </p:cNvSpPr>
          <p:nvPr>
            <p:ph idx="1"/>
          </p:nvPr>
        </p:nvSpPr>
        <p:spPr/>
        <p:txBody>
          <a:bodyPr/>
          <a:lstStyle/>
          <a:p>
            <a:r>
              <a:rPr lang="en-GB" smtClean="0"/>
              <a:t>Medial mandibular cyst.</a:t>
            </a:r>
          </a:p>
          <a:p>
            <a:r>
              <a:rPr lang="en-GB" smtClean="0"/>
              <a:t>Globulomaxillary cysts.</a:t>
            </a:r>
          </a:p>
          <a:p>
            <a:r>
              <a:rPr lang="en-GB" smtClean="0"/>
              <a:t>Central giant cell granuloma.</a:t>
            </a:r>
          </a:p>
          <a:p>
            <a:endParaRPr lang="en-US"/>
          </a:p>
        </p:txBody>
      </p:sp>
    </p:spTree>
    <p:extLst>
      <p:ext uri="{BB962C8B-B14F-4D97-AF65-F5344CB8AC3E}">
        <p14:creationId xmlns:p14="http://schemas.microsoft.com/office/powerpoint/2010/main" val="18731006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Multiloculated</a:t>
            </a:r>
            <a:endParaRPr lang="en-US" dirty="0"/>
          </a:p>
        </p:txBody>
      </p:sp>
      <p:sp>
        <p:nvSpPr>
          <p:cNvPr id="3" name="Content Placeholder 2"/>
          <p:cNvSpPr>
            <a:spLocks noGrp="1"/>
          </p:cNvSpPr>
          <p:nvPr>
            <p:ph idx="1"/>
          </p:nvPr>
        </p:nvSpPr>
        <p:spPr/>
        <p:txBody>
          <a:bodyPr>
            <a:normAutofit/>
          </a:bodyPr>
          <a:lstStyle/>
          <a:p>
            <a:r>
              <a:rPr lang="en-US" smtClean="0"/>
              <a:t>Ameloblastoma </a:t>
            </a:r>
            <a:endParaRPr lang="en-US" dirty="0" smtClean="0"/>
          </a:p>
          <a:p>
            <a:r>
              <a:rPr lang="en-GB" smtClean="0"/>
              <a:t>Odontogenic</a:t>
            </a:r>
            <a:r>
              <a:rPr lang="en-US" smtClean="0"/>
              <a:t> keratocyst </a:t>
            </a:r>
            <a:r>
              <a:rPr lang="en-US" dirty="0" smtClean="0"/>
              <a:t>-  usually unilocular, daughter cysts +</a:t>
            </a:r>
          </a:p>
          <a:p>
            <a:r>
              <a:rPr lang="en-US" dirty="0" smtClean="0"/>
              <a:t>ABC – FF levels on CT / MRI</a:t>
            </a:r>
          </a:p>
          <a:p>
            <a:r>
              <a:rPr lang="en-US" dirty="0" smtClean="0"/>
              <a:t>Brown tumor – Associated findings</a:t>
            </a:r>
          </a:p>
          <a:p>
            <a:r>
              <a:rPr lang="en-US" dirty="0" smtClean="0"/>
              <a:t>Midline giant </a:t>
            </a:r>
            <a:r>
              <a:rPr lang="en-US" smtClean="0"/>
              <a:t>cell granuloma</a:t>
            </a:r>
            <a:r>
              <a:rPr lang="en-GB" smtClean="0"/>
              <a:t>.</a:t>
            </a:r>
            <a:endParaRPr lang="en-US" dirty="0" smtClean="0"/>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879" y="734301"/>
            <a:ext cx="7329146" cy="5962096"/>
          </a:xfrm>
        </p:spPr>
        <p:txBody>
          <a:bodyPr>
            <a:normAutofit/>
          </a:bodyPr>
          <a:lstStyle/>
          <a:p>
            <a:r>
              <a:rPr lang="en-US" sz="2000" smtClean="0"/>
              <a:t>The radic</a:t>
            </a:r>
            <a:r>
              <a:rPr lang="en-GB" sz="2000" smtClean="0"/>
              <a:t>u</a:t>
            </a:r>
            <a:r>
              <a:rPr lang="en-US" sz="2000" smtClean="0"/>
              <a:t>lar cyst</a:t>
            </a:r>
            <a:r>
              <a:rPr lang="en-GB" sz="2000" smtClean="0"/>
              <a:t>-</a:t>
            </a:r>
            <a:r>
              <a:rPr lang="en-US" sz="2000" smtClean="0"/>
              <a:t> most  common. It  sits  on the  very  apex  of  the  root  of  a  tooth, which is usually carious.</a:t>
            </a:r>
            <a:endParaRPr lang="en-GB" sz="2000" smtClean="0"/>
          </a:p>
          <a:p>
            <a:r>
              <a:rPr lang="en-US" sz="2000" smtClean="0"/>
              <a:t>The dentigerous</a:t>
            </a:r>
            <a:r>
              <a:rPr lang="en-GB" sz="2000" smtClean="0"/>
              <a:t> cyst-</a:t>
            </a:r>
            <a:r>
              <a:rPr lang="en-US" sz="2000" smtClean="0"/>
              <a:t>related to the  crown of  an  unerupted  tooth.</a:t>
            </a:r>
            <a:endParaRPr lang="en-GB" sz="2000" smtClean="0"/>
          </a:p>
          <a:p>
            <a:r>
              <a:rPr lang="en-US" sz="2000" smtClean="0"/>
              <a:t>Primordial </a:t>
            </a:r>
            <a:r>
              <a:rPr lang="en-GB" sz="2000" smtClean="0"/>
              <a:t>cyst-</a:t>
            </a:r>
            <a:r>
              <a:rPr lang="en-US" sz="2000" smtClean="0"/>
              <a:t>develops in  place of  a tooth</a:t>
            </a:r>
            <a:r>
              <a:rPr lang="en-GB" sz="2000" smtClean="0"/>
              <a:t>.</a:t>
            </a:r>
          </a:p>
          <a:p>
            <a:r>
              <a:rPr lang="en-GB" sz="2000" smtClean="0"/>
              <a:t>Odontogenic keratocyst-highest postoperative recurrence.</a:t>
            </a:r>
          </a:p>
          <a:p>
            <a:r>
              <a:rPr lang="en-GB" sz="2000" smtClean="0"/>
              <a:t>Ameloblastoma-locally aggressive, tendency to erode alveolar margins, teeth and show enhancing soft tissue on MRI. </a:t>
            </a:r>
          </a:p>
          <a:p>
            <a:r>
              <a:rPr lang="en-GB" sz="2000" smtClean="0"/>
              <a:t>Simple bone cyst- should not cause root resorption and tooth displacement.</a:t>
            </a:r>
          </a:p>
          <a:p>
            <a:r>
              <a:rPr lang="en-GB" sz="2000" smtClean="0"/>
              <a:t>Central giant cell granuloma- honey comb appearance, similar to browns tumor radiologically. </a:t>
            </a:r>
            <a:endParaRPr lang="en-US" sz="2000"/>
          </a:p>
        </p:txBody>
      </p:sp>
    </p:spTree>
    <p:extLst>
      <p:ext uri="{BB962C8B-B14F-4D97-AF65-F5344CB8AC3E}">
        <p14:creationId xmlns:p14="http://schemas.microsoft.com/office/powerpoint/2010/main" val="2327390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5410200"/>
            <a:ext cx="3429000" cy="1143000"/>
          </a:xfrm>
        </p:spPr>
        <p:txBody>
          <a:bodyPr/>
          <a:lstStyle/>
          <a:p>
            <a:r>
              <a:rPr lang="en-US" dirty="0" smtClean="0"/>
              <a:t>Thank you..</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83" t="16863" r="11776" b="34352"/>
          <a:stretch/>
        </p:blipFill>
        <p:spPr>
          <a:xfrm>
            <a:off x="304800" y="1066800"/>
            <a:ext cx="8504140" cy="4983162"/>
          </a:xfrm>
          <a:prstGeom prst="rect">
            <a:avLst/>
          </a:prstGeom>
        </p:spPr>
      </p:pic>
    </p:spTree>
    <p:extLst>
      <p:ext uri="{BB962C8B-B14F-4D97-AF65-F5344CB8AC3E}">
        <p14:creationId xmlns:p14="http://schemas.microsoft.com/office/powerpoint/2010/main" val="34589057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Magnetic Resonance Imaging </a:t>
            </a:r>
            <a:endParaRPr lang="en-US"/>
          </a:p>
        </p:txBody>
      </p:sp>
      <p:sp>
        <p:nvSpPr>
          <p:cNvPr id="3" name="Content Placeholder 2"/>
          <p:cNvSpPr>
            <a:spLocks noGrp="1"/>
          </p:cNvSpPr>
          <p:nvPr>
            <p:ph idx="1"/>
          </p:nvPr>
        </p:nvSpPr>
        <p:spPr/>
        <p:txBody>
          <a:bodyPr/>
          <a:lstStyle/>
          <a:p>
            <a:r>
              <a:rPr lang="en-GB" smtClean="0"/>
              <a:t>Useful to differentiate cysts from tumours and in evaluating infiltration into the bone and surrounding soft tissue.</a:t>
            </a:r>
          </a:p>
          <a:p>
            <a:r>
              <a:rPr lang="en-GB" smtClean="0"/>
              <a:t>Not effective in identifying calcified portion of the tumor and the cortex of the bone.</a:t>
            </a:r>
            <a:endParaRPr lang="en-US"/>
          </a:p>
        </p:txBody>
      </p:sp>
    </p:spTree>
    <p:extLst>
      <p:ext uri="{BB962C8B-B14F-4D97-AF65-F5344CB8AC3E}">
        <p14:creationId xmlns:p14="http://schemas.microsoft.com/office/powerpoint/2010/main" val="37822261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28" y="274638"/>
            <a:ext cx="8312727" cy="1143000"/>
          </a:xfrm>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p:txBody>
          <a:bodyPr/>
          <a:lstStyle/>
          <a:p>
            <a:r>
              <a:rPr lang="en-IN" dirty="0" smtClean="0"/>
              <a:t>Lucent lesions of the jaw are uncommon and may be result of odontogenic or non odontogenic process.</a:t>
            </a:r>
          </a:p>
          <a:p>
            <a:r>
              <a:rPr lang="en-IN" dirty="0" smtClean="0"/>
              <a:t>Lucency may be conferred by a cystic process(</a:t>
            </a:r>
            <a:r>
              <a:rPr lang="en-IN" dirty="0" err="1" smtClean="0"/>
              <a:t>peri</a:t>
            </a:r>
            <a:r>
              <a:rPr lang="en-IN" dirty="0" smtClean="0"/>
              <a:t>-apical cyst) or a lytic process( Mandibular metastasis).</a:t>
            </a:r>
            <a:endParaRPr lang="en-IN" dirty="0"/>
          </a:p>
        </p:txBody>
      </p:sp>
      <p:sp>
        <p:nvSpPr>
          <p:cNvPr id="4" name="TextBox 3"/>
          <p:cNvSpPr txBox="1"/>
          <p:nvPr/>
        </p:nvSpPr>
        <p:spPr>
          <a:xfrm>
            <a:off x="1450899" y="212019"/>
            <a:ext cx="5733868" cy="1077218"/>
          </a:xfrm>
          <a:prstGeom prst="rect">
            <a:avLst/>
          </a:prstGeom>
          <a:noFill/>
        </p:spPr>
        <p:txBody>
          <a:bodyPr wrap="square" rtlCol="0">
            <a:spAutoFit/>
          </a:bodyPr>
          <a:lstStyle/>
          <a:p>
            <a:pPr algn="ctr"/>
            <a:r>
              <a:rPr lang="en-GB" sz="3200" b="1" smtClean="0"/>
              <a:t>CYSTIC LESIONS OF THE JAW</a:t>
            </a:r>
            <a:endParaRPr lang="en-US" sz="3200" b="1"/>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1336</TotalTime>
  <Words>2494</Words>
  <Application>Microsoft Office PowerPoint</Application>
  <PresentationFormat>On-screen Show (4:3)</PresentationFormat>
  <Paragraphs>275</Paragraphs>
  <Slides>68</Slides>
  <Notes>17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Technic</vt:lpstr>
      <vt:lpstr> </vt:lpstr>
      <vt:lpstr>Anatomy of mandible</vt:lpstr>
      <vt:lpstr>Anatomy of tooth</vt:lpstr>
      <vt:lpstr>Plain Radiography</vt:lpstr>
      <vt:lpstr>COMPUTED TOMOGRAPHY</vt:lpstr>
      <vt:lpstr>Dental CT Reformatting program</vt:lpstr>
      <vt:lpstr>PowerPoint Presentation</vt:lpstr>
      <vt:lpstr>Magnetic Resonance Imaging </vt:lpstr>
      <vt:lpstr> </vt:lpstr>
      <vt:lpstr>  </vt:lpstr>
      <vt:lpstr> </vt:lpstr>
      <vt:lpstr>PowerPoint Presentation</vt:lpstr>
      <vt:lpstr>Dentigerous cyst</vt:lpstr>
      <vt:lpstr>DENTIGEROUS CYST(FOLLICULAR CYST)</vt:lpstr>
      <vt:lpstr> </vt:lpstr>
      <vt:lpstr>Dentigerous cyst</vt:lpstr>
      <vt:lpstr>PowerPoint Presentation</vt:lpstr>
      <vt:lpstr>PowerPoint Presentation</vt:lpstr>
      <vt:lpstr> </vt:lpstr>
      <vt:lpstr>           RADICULAR CYST</vt:lpstr>
      <vt:lpstr>POST INFLAMMATORY RADICULAR (APICAL ) CYSTS</vt:lpstr>
      <vt:lpstr> </vt:lpstr>
      <vt:lpstr>Radicular cyst</vt:lpstr>
      <vt:lpstr>           RADICULAR CYST</vt:lpstr>
      <vt:lpstr>           RESIDUAL CYST</vt:lpstr>
      <vt:lpstr>PowerPoint Presentation</vt:lpstr>
      <vt:lpstr>ODONTOGENIC KERATOCYST</vt:lpstr>
      <vt:lpstr> </vt:lpstr>
      <vt:lpstr> ODONTOGENIC KERATOCYST</vt:lpstr>
      <vt:lpstr>PowerPoint Presentation</vt:lpstr>
      <vt:lpstr>Primordial cyst of mandible</vt:lpstr>
      <vt:lpstr>PowerPoint Presentation</vt:lpstr>
      <vt:lpstr>Ameloblastoma</vt:lpstr>
      <vt:lpstr>         AMELOBLASTOMA(ADAMANTINOMA)</vt:lpstr>
      <vt:lpstr> </vt:lpstr>
      <vt:lpstr> </vt:lpstr>
      <vt:lpstr>Ameloblastoma</vt:lpstr>
      <vt:lpstr>PowerPoint Presentation</vt:lpstr>
      <vt:lpstr>PowerPoint Presentation</vt:lpstr>
      <vt:lpstr>        Stafne’s bone cyst</vt:lpstr>
      <vt:lpstr>             STAFNE CYST</vt:lpstr>
      <vt:lpstr> </vt:lpstr>
      <vt:lpstr> </vt:lpstr>
      <vt:lpstr>        Stafne’s bone cyst</vt:lpstr>
      <vt:lpstr>PowerPoint Presentation</vt:lpstr>
      <vt:lpstr>DEVELOPMENTAL(FISSURAL) CYSTS</vt:lpstr>
      <vt:lpstr>Medial mandibular cyst</vt:lpstr>
      <vt:lpstr>Globulomaxillary cyst</vt:lpstr>
      <vt:lpstr>     SIMPLE BONE CYST</vt:lpstr>
      <vt:lpstr>          Simple bone cyst</vt:lpstr>
      <vt:lpstr>PowerPoint Presentation</vt:lpstr>
      <vt:lpstr>ANEURYSMAL BONE CYST</vt:lpstr>
      <vt:lpstr>CENTRAL GIANT CELL GRANULOMA</vt:lpstr>
      <vt:lpstr> </vt:lpstr>
      <vt:lpstr>Central giant cell granuloma</vt:lpstr>
      <vt:lpstr>MULTIPLE MYELOMA</vt:lpstr>
      <vt:lpstr>PowerPoint Presentation</vt:lpstr>
      <vt:lpstr>             CHERUBISM</vt:lpstr>
      <vt:lpstr>               CHERUBISM</vt:lpstr>
      <vt:lpstr>PowerPoint Presentation</vt:lpstr>
      <vt:lpstr>                METASTASIS </vt:lpstr>
      <vt:lpstr>Less common cystic lesions</vt:lpstr>
      <vt:lpstr>Anywhere</vt:lpstr>
      <vt:lpstr>Posterior Mandible </vt:lpstr>
      <vt:lpstr>Anterior Mandible </vt:lpstr>
      <vt:lpstr>         Multiloculated</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Cystic lesions of the jaw</dc:title>
  <dc:creator>shree</dc:creator>
  <cp:lastModifiedBy>shwetashendey</cp:lastModifiedBy>
  <cp:revision>83</cp:revision>
  <dcterms:created xsi:type="dcterms:W3CDTF">2010-09-14T17:27:19Z</dcterms:created>
  <dcterms:modified xsi:type="dcterms:W3CDTF">2017-04-19T03:42:56Z</dcterms:modified>
</cp:coreProperties>
</file>