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58" r:id="rId4"/>
    <p:sldId id="259" r:id="rId5"/>
    <p:sldId id="262" r:id="rId6"/>
    <p:sldId id="260" r:id="rId7"/>
    <p:sldId id="265" r:id="rId8"/>
    <p:sldId id="263" r:id="rId9"/>
    <p:sldId id="267" r:id="rId10"/>
    <p:sldId id="268" r:id="rId11"/>
    <p:sldId id="266" r:id="rId12"/>
    <p:sldId id="269" r:id="rId13"/>
    <p:sldId id="271" r:id="rId14"/>
    <p:sldId id="272" r:id="rId15"/>
    <p:sldId id="298" r:id="rId16"/>
    <p:sldId id="274" r:id="rId17"/>
    <p:sldId id="275" r:id="rId18"/>
    <p:sldId id="276" r:id="rId19"/>
    <p:sldId id="277" r:id="rId20"/>
    <p:sldId id="278" r:id="rId21"/>
    <p:sldId id="273" r:id="rId22"/>
    <p:sldId id="279" r:id="rId23"/>
    <p:sldId id="301" r:id="rId24"/>
    <p:sldId id="299" r:id="rId25"/>
    <p:sldId id="300" r:id="rId26"/>
    <p:sldId id="294" r:id="rId27"/>
    <p:sldId id="295" r:id="rId28"/>
    <p:sldId id="281" r:id="rId29"/>
    <p:sldId id="282" r:id="rId30"/>
    <p:sldId id="285" r:id="rId31"/>
    <p:sldId id="296" r:id="rId32"/>
    <p:sldId id="292" r:id="rId33"/>
    <p:sldId id="293" r:id="rId34"/>
    <p:sldId id="291" r:id="rId35"/>
    <p:sldId id="290"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5D456-6039-4CA4-B163-E3358C4F4162}"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0E964-5583-41A8-A464-C683353778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Criteria for assessing malignant lymph node invasion on EUS include: size greater than 1 cm, </a:t>
            </a:r>
            <a:r>
              <a:rPr lang="en-US" dirty="0" err="1" smtClean="0"/>
              <a:t>hypoechoic</a:t>
            </a:r>
            <a:r>
              <a:rPr lang="en-US" dirty="0" smtClean="0"/>
              <a:t> appearance, distinct borders, and round shape.</a:t>
            </a:r>
          </a:p>
          <a:p>
            <a:endParaRPr lang="en-US" dirty="0"/>
          </a:p>
        </p:txBody>
      </p:sp>
      <p:sp>
        <p:nvSpPr>
          <p:cNvPr id="4" name="Slide Number Placeholder 3"/>
          <p:cNvSpPr>
            <a:spLocks noGrp="1"/>
          </p:cNvSpPr>
          <p:nvPr>
            <p:ph type="sldNum" sz="quarter" idx="10"/>
          </p:nvPr>
        </p:nvSpPr>
        <p:spPr/>
        <p:txBody>
          <a:bodyPr/>
          <a:lstStyle/>
          <a:p>
            <a:fld id="{1EA0E964-5583-41A8-A464-C683353778E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AB91B6-7EED-4530-8D79-C4835CF09023}" type="datetimeFigureOut">
              <a:rPr lang="en-US" smtClean="0"/>
              <a:pPr/>
              <a:t>6/25/2015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0F7BBFF-4F82-4763-A160-B44DB57B50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AB91B6-7EED-4530-8D79-C4835CF09023}"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AB91B6-7EED-4530-8D79-C4835CF09023}"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AB91B6-7EED-4530-8D79-C4835CF09023}"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AB91B6-7EED-4530-8D79-C4835CF09023}"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7BBFF-4F82-4763-A160-B44DB57B50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AB91B6-7EED-4530-8D79-C4835CF09023}"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AB91B6-7EED-4530-8D79-C4835CF09023}"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AB91B6-7EED-4530-8D79-C4835CF09023}"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B91B6-7EED-4530-8D79-C4835CF09023}"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AB91B6-7EED-4530-8D79-C4835CF09023}"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7BBFF-4F82-4763-A160-B44DB57B50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AB91B6-7EED-4530-8D79-C4835CF09023}"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0F7BBFF-4F82-4763-A160-B44DB57B506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AB91B6-7EED-4530-8D79-C4835CF09023}" type="datetimeFigureOut">
              <a:rPr lang="en-US" smtClean="0"/>
              <a:pPr/>
              <a:t>6/25/2015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F7BBFF-4F82-4763-A160-B44DB57B506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ENDOSCOPIC ULTRASOUND</a:t>
            </a:r>
            <a:endParaRPr lang="en-US" dirty="0"/>
          </a:p>
        </p:txBody>
      </p:sp>
      <p:sp>
        <p:nvSpPr>
          <p:cNvPr id="3" name="Subtitle 2"/>
          <p:cNvSpPr>
            <a:spLocks noGrp="1"/>
          </p:cNvSpPr>
          <p:nvPr>
            <p:ph type="subTitle" idx="1"/>
          </p:nvPr>
        </p:nvSpPr>
        <p:spPr/>
        <p:txBody>
          <a:bodyPr/>
          <a:lstStyle/>
          <a:p>
            <a:endParaRPr lang="en-US" dirty="0" smtClean="0"/>
          </a:p>
          <a:p>
            <a:endParaRPr lang="en-US" smtClean="0"/>
          </a:p>
          <a:p>
            <a:r>
              <a:rPr lang="en-US" smtClean="0"/>
              <a:t>DR SHEFALI MESHRAM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 </a:t>
            </a:r>
            <a:r>
              <a:rPr lang="en-US" dirty="0" err="1" smtClean="0"/>
              <a:t>waterfilled</a:t>
            </a:r>
            <a:r>
              <a:rPr lang="en-US" dirty="0"/>
              <a:t> </a:t>
            </a:r>
            <a:r>
              <a:rPr lang="en-US" dirty="0" smtClean="0"/>
              <a:t>balloon</a:t>
            </a:r>
            <a:r>
              <a:rPr lang="en-US" dirty="0"/>
              <a:t> </a:t>
            </a:r>
            <a:r>
              <a:rPr lang="en-US" dirty="0" smtClean="0"/>
              <a:t>over </a:t>
            </a:r>
            <a:r>
              <a:rPr lang="en-US" dirty="0"/>
              <a:t>the transducer allows close contact of the transducer to suspected lesions in the gastrointestinal wall or </a:t>
            </a:r>
            <a:r>
              <a:rPr lang="en-US" dirty="0" smtClean="0"/>
              <a:t>adjacent structures.</a:t>
            </a:r>
          </a:p>
          <a:p>
            <a:r>
              <a:rPr lang="en-US" dirty="0" smtClean="0"/>
              <a:t> </a:t>
            </a:r>
            <a:r>
              <a:rPr lang="en-US" dirty="0"/>
              <a:t>For the evaluation of lesions located in the stomach wall, filling the stomach with </a:t>
            </a:r>
            <a:r>
              <a:rPr lang="en-US" dirty="0" smtClean="0"/>
              <a:t>200-500mL </a:t>
            </a:r>
            <a:r>
              <a:rPr lang="en-US" dirty="0"/>
              <a:t>of water </a:t>
            </a:r>
            <a:r>
              <a:rPr lang="en-US" dirty="0" smtClean="0"/>
              <a:t>often allows </a:t>
            </a:r>
            <a:r>
              <a:rPr lang="en-US" dirty="0"/>
              <a:t>for detailed images of the gastric wall structures.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04800"/>
            <a:ext cx="8686800" cy="6248400"/>
          </a:xfrm>
        </p:spPr>
        <p:txBody>
          <a:bodyPr>
            <a:normAutofit/>
          </a:bodyPr>
          <a:lstStyle/>
          <a:p>
            <a:r>
              <a:rPr lang="en-US" sz="3200" dirty="0" smtClean="0"/>
              <a:t>In addition, </a:t>
            </a:r>
            <a:r>
              <a:rPr lang="en-US" sz="3200" dirty="0" err="1" smtClean="0"/>
              <a:t>highfrequency</a:t>
            </a:r>
            <a:r>
              <a:rPr lang="en-US" sz="3200" dirty="0" smtClean="0"/>
              <a:t> ultrasound probes that are passed through the biopsy channel of an endoscope are available.</a:t>
            </a:r>
          </a:p>
          <a:p>
            <a:r>
              <a:rPr lang="en-US" sz="3200" dirty="0" err="1" smtClean="0"/>
              <a:t>Catheterbased</a:t>
            </a:r>
            <a:r>
              <a:rPr lang="en-US" sz="3200" dirty="0" smtClean="0"/>
              <a:t> ultrasound probes that employ </a:t>
            </a:r>
            <a:r>
              <a:rPr lang="en-US" sz="3200" dirty="0" err="1" smtClean="0"/>
              <a:t>highfrequency</a:t>
            </a:r>
            <a:r>
              <a:rPr lang="en-US" sz="3200" dirty="0" smtClean="0"/>
              <a:t> ultrasound (20 </a:t>
            </a:r>
            <a:r>
              <a:rPr lang="en-US" sz="3200" dirty="0" err="1" smtClean="0"/>
              <a:t>mHz</a:t>
            </a:r>
            <a:r>
              <a:rPr lang="en-US" sz="3200" dirty="0" smtClean="0"/>
              <a:t>) may be used through traditional </a:t>
            </a:r>
            <a:r>
              <a:rPr lang="en-US" sz="3200" dirty="0" err="1" smtClean="0"/>
              <a:t>videoendoscopes</a:t>
            </a:r>
            <a:r>
              <a:rPr lang="en-US" sz="3200" dirty="0" smtClean="0"/>
              <a:t>. These </a:t>
            </a:r>
            <a:r>
              <a:rPr lang="en-US" sz="3200" dirty="0" err="1" smtClean="0"/>
              <a:t>highfrequency</a:t>
            </a:r>
            <a:r>
              <a:rPr lang="en-US" sz="3200" dirty="0" smtClean="0"/>
              <a:t> ultrasound probes (HFUPs) are useful in evaluating small mucosal/</a:t>
            </a:r>
            <a:r>
              <a:rPr lang="en-US" sz="3200" dirty="0" err="1" smtClean="0"/>
              <a:t>submucosal</a:t>
            </a:r>
            <a:r>
              <a:rPr lang="en-US" sz="3200" dirty="0" smtClean="0"/>
              <a:t> lesions in the luminal gastrointestinal tract.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a:t>
            </a:r>
            <a:br>
              <a:rPr lang="en-US" dirty="0" smtClean="0"/>
            </a:br>
            <a:endParaRPr lang="en-US" dirty="0"/>
          </a:p>
        </p:txBody>
      </p:sp>
      <p:sp>
        <p:nvSpPr>
          <p:cNvPr id="3" name="Content Placeholder 2"/>
          <p:cNvSpPr>
            <a:spLocks noGrp="1"/>
          </p:cNvSpPr>
          <p:nvPr>
            <p:ph idx="1"/>
          </p:nvPr>
        </p:nvSpPr>
        <p:spPr>
          <a:xfrm>
            <a:off x="381000" y="1066800"/>
            <a:ext cx="8305800" cy="5257800"/>
          </a:xfrm>
        </p:spPr>
        <p:txBody>
          <a:bodyPr>
            <a:normAutofit fontScale="92500" lnSpcReduction="20000"/>
          </a:bodyPr>
          <a:lstStyle/>
          <a:p>
            <a:r>
              <a:rPr lang="en-US" dirty="0" smtClean="0"/>
              <a:t>Preparation of the patient is same as that for conventional endoscopy.</a:t>
            </a:r>
          </a:p>
          <a:p>
            <a:pPr marL="514350" indent="-514350">
              <a:buAutoNum type="arabicPeriod"/>
            </a:pPr>
            <a:r>
              <a:rPr lang="en-US" dirty="0" smtClean="0"/>
              <a:t>NBM for 8 hrs.</a:t>
            </a:r>
          </a:p>
          <a:p>
            <a:pPr marL="514350" indent="-514350">
              <a:buAutoNum type="arabicPeriod"/>
            </a:pPr>
            <a:r>
              <a:rPr lang="en-US" dirty="0" smtClean="0"/>
              <a:t>Medications such as Aspirin or any other blood thinners are usually stopped 5-7 days prior to the procedure.</a:t>
            </a:r>
          </a:p>
          <a:p>
            <a:pPr marL="514350" indent="-514350">
              <a:buAutoNum type="arabicPeriod"/>
            </a:pPr>
            <a:r>
              <a:rPr lang="en-US" dirty="0" smtClean="0"/>
              <a:t>For lower GI </a:t>
            </a:r>
            <a:r>
              <a:rPr lang="en-US" dirty="0" err="1" smtClean="0"/>
              <a:t>scopy</a:t>
            </a:r>
            <a:r>
              <a:rPr lang="en-US" dirty="0" smtClean="0"/>
              <a:t>, the colon should be free of any </a:t>
            </a:r>
            <a:r>
              <a:rPr lang="en-US" dirty="0" err="1" smtClean="0"/>
              <a:t>faecal</a:t>
            </a:r>
            <a:r>
              <a:rPr lang="en-US" dirty="0" smtClean="0"/>
              <a:t> matters. For that laxatives are given 1 day prior to the procedure. Patient is kept on liquid diet and enema may be required prior to the procedure.</a:t>
            </a:r>
          </a:p>
          <a:p>
            <a:pPr marL="514350" indent="-514350">
              <a:buFont typeface="Arial" pitchFamily="34" charset="0"/>
              <a:buAutoNum type="arabicPeriod"/>
            </a:pPr>
            <a:r>
              <a:rPr lang="en-US" dirty="0" smtClean="0"/>
              <a:t>All the risks of the procedure are explained to the patient and written informed consent is taken. </a:t>
            </a:r>
          </a:p>
          <a:p>
            <a:pPr marL="514350" indent="-514350">
              <a:buNone/>
            </a:pPr>
            <a:endParaRPr lang="en-US" dirty="0" smtClean="0"/>
          </a:p>
          <a:p>
            <a:pPr marL="514350" indent="-514350">
              <a:buNone/>
            </a:pPr>
            <a:r>
              <a:rPr lang="en-US" dirty="0" smtClean="0"/>
              <a:t>It is usually done under conscious sedation and the</a:t>
            </a:r>
          </a:p>
          <a:p>
            <a:pPr marL="514350" indent="-514350">
              <a:buNone/>
            </a:pPr>
            <a:r>
              <a:rPr lang="en-US" dirty="0" smtClean="0"/>
              <a:t>procedure takes almost 1 hr. Patient is usually kept under</a:t>
            </a:r>
          </a:p>
          <a:p>
            <a:pPr marL="514350" indent="-514350">
              <a:buNone/>
            </a:pPr>
            <a:r>
              <a:rPr lang="en-US" dirty="0" smtClean="0"/>
              <a:t>observation for 1 hr.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a:t>
            </a:r>
            <a:endParaRPr lang="en-US" dirty="0"/>
          </a:p>
        </p:txBody>
      </p:sp>
      <p:pic>
        <p:nvPicPr>
          <p:cNvPr id="1026" name="Picture 2" descr="C:\Users\dr 9423637\Desktop\EUS\position.png"/>
          <p:cNvPicPr>
            <a:picLocks noGrp="1" noChangeAspect="1" noChangeArrowheads="1"/>
          </p:cNvPicPr>
          <p:nvPr>
            <p:ph idx="1"/>
          </p:nvPr>
        </p:nvPicPr>
        <p:blipFill>
          <a:blip r:embed="rId2"/>
          <a:srcRect/>
          <a:stretch>
            <a:fillRect/>
          </a:stretch>
        </p:blipFill>
        <p:spPr bwMode="auto">
          <a:xfrm>
            <a:off x="685800" y="2209800"/>
            <a:ext cx="3810000" cy="3276600"/>
          </a:xfrm>
          <a:prstGeom prst="rect">
            <a:avLst/>
          </a:prstGeom>
          <a:noFill/>
        </p:spPr>
      </p:pic>
      <p:pic>
        <p:nvPicPr>
          <p:cNvPr id="1027" name="Picture 3" descr="C:\Users\dr 9423637\Desktop\EUS\through rectum.jpg"/>
          <p:cNvPicPr>
            <a:picLocks noChangeAspect="1" noChangeArrowheads="1"/>
          </p:cNvPicPr>
          <p:nvPr/>
        </p:nvPicPr>
        <p:blipFill>
          <a:blip r:embed="rId3"/>
          <a:srcRect/>
          <a:stretch>
            <a:fillRect/>
          </a:stretch>
        </p:blipFill>
        <p:spPr bwMode="auto">
          <a:xfrm>
            <a:off x="4876800" y="2209800"/>
            <a:ext cx="3962400" cy="3219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12838"/>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RISKS</a:t>
            </a:r>
            <a:br>
              <a:rPr lang="en-US" b="1" dirty="0" smtClean="0"/>
            </a:br>
            <a:endParaRPr lang="en-US" dirty="0"/>
          </a:p>
        </p:txBody>
      </p:sp>
      <p:sp>
        <p:nvSpPr>
          <p:cNvPr id="3" name="Content Placeholder 2"/>
          <p:cNvSpPr>
            <a:spLocks noGrp="1"/>
          </p:cNvSpPr>
          <p:nvPr>
            <p:ph idx="1"/>
          </p:nvPr>
        </p:nvSpPr>
        <p:spPr>
          <a:xfrm>
            <a:off x="457200" y="838200"/>
            <a:ext cx="8229600" cy="5486400"/>
          </a:xfrm>
        </p:spPr>
        <p:txBody>
          <a:bodyPr>
            <a:normAutofit lnSpcReduction="10000"/>
          </a:bodyPr>
          <a:lstStyle/>
          <a:p>
            <a:pPr>
              <a:buNone/>
            </a:pPr>
            <a:r>
              <a:rPr lang="en-US" dirty="0" smtClean="0"/>
              <a:t>Upper GI endoscopy (EGD): Although rare, bleeding and puncture of your esophagus or stomach walls are possible during EGD. Other complications include the following:</a:t>
            </a:r>
          </a:p>
          <a:p>
            <a:r>
              <a:rPr lang="en-US" dirty="0" smtClean="0"/>
              <a:t>Severe irregular heartbeat</a:t>
            </a:r>
          </a:p>
          <a:p>
            <a:r>
              <a:rPr lang="en-US" dirty="0" smtClean="0"/>
              <a:t>Pulmonary aspiration - When material, either particulate (food, foreign body) or fluid (gastric contents, blood, or saliva), enters from your throat into your windpipe</a:t>
            </a:r>
          </a:p>
          <a:p>
            <a:r>
              <a:rPr lang="en-US" dirty="0" smtClean="0"/>
              <a:t>Infections and fever that wax and wane.</a:t>
            </a:r>
          </a:p>
          <a:p>
            <a:r>
              <a:rPr lang="en-US" dirty="0" smtClean="0"/>
              <a:t>Respiratory depression, a decrease in the rate or depth of breathing, in people with severe lung diseases or liver cirrhosis</a:t>
            </a:r>
          </a:p>
          <a:p>
            <a:r>
              <a:rPr lang="en-US" dirty="0" smtClean="0"/>
              <a:t>Reaction of the </a:t>
            </a:r>
            <a:r>
              <a:rPr lang="en-US" dirty="0" err="1" smtClean="0"/>
              <a:t>vagus</a:t>
            </a:r>
            <a:r>
              <a:rPr lang="en-US" dirty="0" smtClean="0"/>
              <a:t> nerve system to the sedatives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RISKS</a:t>
            </a:r>
            <a:endParaRPr lang="en-US" dirty="0"/>
          </a:p>
        </p:txBody>
      </p:sp>
      <p:sp>
        <p:nvSpPr>
          <p:cNvPr id="3" name="Content Placeholder 2"/>
          <p:cNvSpPr>
            <a:spLocks noGrp="1"/>
          </p:cNvSpPr>
          <p:nvPr>
            <p:ph idx="1"/>
          </p:nvPr>
        </p:nvSpPr>
        <p:spPr>
          <a:xfrm>
            <a:off x="304800" y="1295400"/>
            <a:ext cx="8229600" cy="5029200"/>
          </a:xfrm>
        </p:spPr>
        <p:txBody>
          <a:bodyPr>
            <a:normAutofit/>
          </a:bodyPr>
          <a:lstStyle/>
          <a:p>
            <a:pPr>
              <a:buNone/>
            </a:pPr>
            <a:r>
              <a:rPr lang="en-US" dirty="0" smtClean="0"/>
              <a:t>Lower GI endoscopy (colonoscopy, </a:t>
            </a:r>
            <a:r>
              <a:rPr lang="en-US" dirty="0" err="1" smtClean="0"/>
              <a:t>sigmoidoscopy</a:t>
            </a:r>
            <a:r>
              <a:rPr lang="en-US" dirty="0" smtClean="0"/>
              <a:t>, </a:t>
            </a:r>
            <a:r>
              <a:rPr lang="en-US" dirty="0" err="1" smtClean="0"/>
              <a:t>enteroscopy</a:t>
            </a:r>
            <a:r>
              <a:rPr lang="en-US" dirty="0" smtClean="0"/>
              <a:t>): Although uncommon, possible complications of colonoscopy and </a:t>
            </a:r>
            <a:r>
              <a:rPr lang="en-US" dirty="0" err="1" smtClean="0"/>
              <a:t>sigmoidoscopy</a:t>
            </a:r>
            <a:r>
              <a:rPr lang="en-US" dirty="0" smtClean="0"/>
              <a:t> include the following:</a:t>
            </a:r>
          </a:p>
          <a:p>
            <a:r>
              <a:rPr lang="en-US" dirty="0" smtClean="0"/>
              <a:t>Local pain</a:t>
            </a:r>
          </a:p>
          <a:p>
            <a:r>
              <a:rPr lang="en-US" dirty="0" smtClean="0"/>
              <a:t>Dehydration (due to excess of laxatives and enemas for bowel preparation)</a:t>
            </a:r>
          </a:p>
          <a:p>
            <a:r>
              <a:rPr lang="en-US" dirty="0" smtClean="0"/>
              <a:t>Cardiac arrhythmias</a:t>
            </a:r>
          </a:p>
          <a:p>
            <a:r>
              <a:rPr lang="en-US" dirty="0" smtClean="0"/>
              <a:t>Bleeding and infection</a:t>
            </a:r>
          </a:p>
          <a:p>
            <a:r>
              <a:rPr lang="en-US" dirty="0" smtClean="0"/>
              <a:t>Respiratory depression usually due to </a:t>
            </a:r>
            <a:r>
              <a:rPr lang="en-US" dirty="0" err="1" smtClean="0"/>
              <a:t>oversedation</a:t>
            </a:r>
            <a:r>
              <a:rPr lang="en-US" dirty="0" smtClean="0"/>
              <a:t> in people with chronic lung disease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457200"/>
            <a:ext cx="8534400" cy="5867400"/>
          </a:xfrm>
        </p:spPr>
        <p:txBody>
          <a:bodyPr>
            <a:normAutofit/>
          </a:bodyPr>
          <a:lstStyle/>
          <a:p>
            <a:r>
              <a:rPr lang="en-US" dirty="0"/>
              <a:t>EUS is more difficult than </a:t>
            </a:r>
            <a:r>
              <a:rPr lang="en-US" dirty="0" smtClean="0"/>
              <a:t>conventional endoscopy</a:t>
            </a:r>
            <a:r>
              <a:rPr lang="en-US" dirty="0"/>
              <a:t>, because the EUS endoscope has a </a:t>
            </a:r>
            <a:r>
              <a:rPr lang="en-US" dirty="0" smtClean="0"/>
              <a:t>forward oblique or </a:t>
            </a:r>
            <a:r>
              <a:rPr lang="en-US" dirty="0" err="1" smtClean="0"/>
              <a:t>sideviewing</a:t>
            </a:r>
            <a:r>
              <a:rPr lang="en-US" dirty="0"/>
              <a:t> </a:t>
            </a:r>
            <a:r>
              <a:rPr lang="en-US" dirty="0" smtClean="0"/>
              <a:t>and </a:t>
            </a:r>
            <a:r>
              <a:rPr lang="en-US" dirty="0"/>
              <a:t>also because the rigid portion of the </a:t>
            </a:r>
            <a:r>
              <a:rPr lang="en-US" dirty="0" smtClean="0"/>
              <a:t>endoscope tip </a:t>
            </a:r>
            <a:r>
              <a:rPr lang="en-US" dirty="0"/>
              <a:t>is longer than it is on conventional upper endoscopes. This design increases the risk of perforation, especially if </a:t>
            </a:r>
            <a:r>
              <a:rPr lang="en-US" dirty="0" smtClean="0"/>
              <a:t>the instrument </a:t>
            </a:r>
            <a:r>
              <a:rPr lang="en-US" dirty="0"/>
              <a:t>is advanced from the stomach into the descending duodenum. Experience in </a:t>
            </a:r>
            <a:r>
              <a:rPr lang="en-US" dirty="0" err="1"/>
              <a:t>transabdominal</a:t>
            </a:r>
            <a:r>
              <a:rPr lang="en-US" dirty="0"/>
              <a:t> ultrasound </a:t>
            </a:r>
            <a:r>
              <a:rPr lang="en-US" dirty="0" smtClean="0"/>
              <a:t>is helpful </a:t>
            </a:r>
            <a:r>
              <a:rPr lang="en-US" dirty="0"/>
              <a:t>in this setting because it introduces the examiner to the </a:t>
            </a:r>
            <a:r>
              <a:rPr lang="en-US" dirty="0" err="1"/>
              <a:t>echostructures</a:t>
            </a:r>
            <a:r>
              <a:rPr lang="en-US" dirty="0"/>
              <a:t> located in </a:t>
            </a:r>
            <a:r>
              <a:rPr lang="en-US" dirty="0" smtClean="0"/>
              <a:t>the abdomen</a:t>
            </a:r>
            <a:r>
              <a:rPr lang="en-US" dirty="0"/>
              <a:t>, such as </a:t>
            </a:r>
            <a:r>
              <a:rPr lang="en-US" dirty="0" smtClean="0"/>
              <a:t>the liver</a:t>
            </a:r>
            <a:r>
              <a:rPr lang="en-US" dirty="0"/>
              <a:t>, spleen, pancreas, kidneys, and </a:t>
            </a:r>
            <a:r>
              <a:rPr lang="en-US" dirty="0" err="1" smtClean="0"/>
              <a:t>intraabdominal</a:t>
            </a:r>
            <a:r>
              <a:rPr lang="en-US" dirty="0"/>
              <a:t> </a:t>
            </a:r>
            <a:r>
              <a:rPr lang="en-US" dirty="0" smtClean="0"/>
              <a:t>vessels. </a:t>
            </a:r>
          </a:p>
          <a:p>
            <a:r>
              <a:rPr lang="en-US" dirty="0" smtClean="0"/>
              <a:t>In many </a:t>
            </a:r>
            <a:r>
              <a:rPr lang="en-US" dirty="0"/>
              <a:t>institution, </a:t>
            </a:r>
            <a:r>
              <a:rPr lang="en-US" dirty="0" err="1"/>
              <a:t>transabdominal</a:t>
            </a:r>
            <a:r>
              <a:rPr lang="en-US" dirty="0"/>
              <a:t> ultrasound is </a:t>
            </a:r>
            <a:r>
              <a:rPr lang="en-US" dirty="0" smtClean="0"/>
              <a:t>routinely performed </a:t>
            </a:r>
            <a:r>
              <a:rPr lang="en-US" dirty="0"/>
              <a:t>prior to EUS to obtain an overview</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EUS can detect lesions as small as </a:t>
            </a:r>
            <a:r>
              <a:rPr lang="en-US" dirty="0" smtClean="0"/>
              <a:t>2-3 mm </a:t>
            </a:r>
            <a:r>
              <a:rPr lang="en-US" dirty="0"/>
              <a:t>in size and is the best method for determining the 5 </a:t>
            </a:r>
            <a:r>
              <a:rPr lang="en-US" dirty="0" err="1"/>
              <a:t>echogenic</a:t>
            </a:r>
            <a:r>
              <a:rPr lang="en-US" dirty="0"/>
              <a:t> layers </a:t>
            </a:r>
            <a:r>
              <a:rPr lang="en-US" dirty="0" smtClean="0"/>
              <a:t>of the </a:t>
            </a:r>
            <a:r>
              <a:rPr lang="en-US" dirty="0"/>
              <a:t>stomach. The 5 layers are </a:t>
            </a:r>
            <a:r>
              <a:rPr lang="en-US" dirty="0" err="1"/>
              <a:t>histologically</a:t>
            </a:r>
            <a:r>
              <a:rPr lang="en-US" dirty="0"/>
              <a:t> correlated with the mucosa (layer 1), deep mucosa (layer 2), </a:t>
            </a:r>
            <a:r>
              <a:rPr lang="en-US" dirty="0" err="1" smtClean="0"/>
              <a:t>submucosa</a:t>
            </a:r>
            <a:r>
              <a:rPr lang="en-US" dirty="0"/>
              <a:t> </a:t>
            </a:r>
            <a:r>
              <a:rPr lang="en-US" dirty="0" smtClean="0"/>
              <a:t>(layer </a:t>
            </a:r>
            <a:r>
              <a:rPr lang="en-US" dirty="0"/>
              <a:t>3), </a:t>
            </a:r>
            <a:r>
              <a:rPr lang="en-US" dirty="0" err="1"/>
              <a:t>muscularis</a:t>
            </a:r>
            <a:r>
              <a:rPr lang="en-US" dirty="0"/>
              <a:t> </a:t>
            </a:r>
            <a:r>
              <a:rPr lang="en-US" dirty="0" err="1"/>
              <a:t>propria</a:t>
            </a:r>
            <a:r>
              <a:rPr lang="en-US" dirty="0"/>
              <a:t> (layer 4), and </a:t>
            </a:r>
            <a:r>
              <a:rPr lang="en-US" dirty="0" err="1"/>
              <a:t>serosa</a:t>
            </a:r>
            <a:r>
              <a:rPr lang="en-US" dirty="0"/>
              <a:t> or adventitia (layer </a:t>
            </a:r>
            <a:r>
              <a:rPr lang="en-US" dirty="0" smtClean="0"/>
              <a:t>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r 9423637\Desktop\EUS\sector scanner.jpg"/>
          <p:cNvPicPr>
            <a:picLocks noGrp="1" noChangeAspect="1" noChangeArrowheads="1"/>
          </p:cNvPicPr>
          <p:nvPr>
            <p:ph idx="1"/>
          </p:nvPr>
        </p:nvPicPr>
        <p:blipFill>
          <a:blip r:embed="rId2"/>
          <a:stretch>
            <a:fillRect/>
          </a:stretch>
        </p:blipFill>
        <p:spPr bwMode="auto">
          <a:xfrm>
            <a:off x="928687" y="2129631"/>
            <a:ext cx="7286625" cy="4000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r 9423637\Desktop\EUS\3.jpg"/>
          <p:cNvPicPr>
            <a:picLocks noGrp="1" noChangeAspect="1" noChangeArrowheads="1"/>
          </p:cNvPicPr>
          <p:nvPr>
            <p:ph idx="1"/>
          </p:nvPr>
        </p:nvPicPr>
        <p:blipFill>
          <a:blip r:embed="rId2"/>
          <a:stretch>
            <a:fillRect/>
          </a:stretch>
        </p:blipFill>
        <p:spPr bwMode="auto">
          <a:xfrm>
            <a:off x="1794683" y="1935163"/>
            <a:ext cx="5554633" cy="43894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Endoscopic </a:t>
            </a:r>
            <a:r>
              <a:rPr lang="en-US" dirty="0" err="1" smtClean="0"/>
              <a:t>ultrasonography</a:t>
            </a:r>
            <a:r>
              <a:rPr lang="en-US" dirty="0" smtClean="0"/>
              <a:t> (EUS) employs the technology of endoscopy and internally placed high-frequency ultrasound waves to visualize the gastrointestinal wall and adjacent structures. </a:t>
            </a:r>
          </a:p>
          <a:p>
            <a:r>
              <a:rPr lang="en-US" dirty="0" smtClean="0"/>
              <a:t>EUS has emerged as an important modality for the diagnosis and staging of benign and malignant lesions of the gut wall and surrounding structures of the </a:t>
            </a:r>
            <a:r>
              <a:rPr lang="en-US" dirty="0" err="1" smtClean="0"/>
              <a:t>mediastinum</a:t>
            </a:r>
            <a:r>
              <a:rPr lang="en-US" dirty="0" smtClean="0"/>
              <a:t>, abdomen, and pelvis.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r 9423637\Desktop\EUS\staging.png"/>
          <p:cNvPicPr>
            <a:picLocks noGrp="1" noChangeAspect="1" noChangeArrowheads="1"/>
          </p:cNvPicPr>
          <p:nvPr>
            <p:ph idx="1"/>
          </p:nvPr>
        </p:nvPicPr>
        <p:blipFill>
          <a:blip r:embed="rId2"/>
          <a:stretch>
            <a:fillRect/>
          </a:stretch>
        </p:blipFill>
        <p:spPr bwMode="auto">
          <a:xfrm>
            <a:off x="1507820" y="1935163"/>
            <a:ext cx="6128359" cy="43894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r 9423637\Desktop\EUS\ca stomach stage 2.png"/>
          <p:cNvPicPr>
            <a:picLocks noGrp="1" noChangeAspect="1" noChangeArrowheads="1"/>
          </p:cNvPicPr>
          <p:nvPr>
            <p:ph idx="1"/>
          </p:nvPr>
        </p:nvPicPr>
        <p:blipFill>
          <a:blip r:embed="rId2"/>
          <a:stretch>
            <a:fillRect/>
          </a:stretch>
        </p:blipFill>
        <p:spPr bwMode="auto">
          <a:xfrm>
            <a:off x="304800" y="381000"/>
            <a:ext cx="8458199" cy="62483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r 9423637\Desktop\EUS\ca rectum T2.png"/>
          <p:cNvPicPr>
            <a:picLocks noGrp="1" noChangeAspect="1" noChangeArrowheads="1"/>
          </p:cNvPicPr>
          <p:nvPr>
            <p:ph idx="1"/>
          </p:nvPr>
        </p:nvPicPr>
        <p:blipFill>
          <a:blip r:embed="rId2"/>
          <a:srcRect/>
          <a:stretch>
            <a:fillRect/>
          </a:stretch>
        </p:blipFill>
        <p:spPr bwMode="auto">
          <a:xfrm>
            <a:off x="0" y="381000"/>
            <a:ext cx="8802205" cy="579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dr 9423637\Desktop\EUS\10.jpg"/>
          <p:cNvPicPr>
            <a:picLocks noGrp="1" noChangeAspect="1" noChangeArrowheads="1"/>
          </p:cNvPicPr>
          <p:nvPr>
            <p:ph idx="1"/>
          </p:nvPr>
        </p:nvPicPr>
        <p:blipFill>
          <a:blip r:embed="rId2"/>
          <a:srcRect/>
          <a:stretch>
            <a:fillRect/>
          </a:stretch>
        </p:blipFill>
        <p:spPr bwMode="auto">
          <a:xfrm>
            <a:off x="621707" y="1600200"/>
            <a:ext cx="7900585"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r 9423637\Desktop\EUS\7.jpg"/>
          <p:cNvPicPr>
            <a:picLocks noGrp="1" noChangeAspect="1" noChangeArrowheads="1"/>
          </p:cNvPicPr>
          <p:nvPr>
            <p:ph idx="1"/>
          </p:nvPr>
        </p:nvPicPr>
        <p:blipFill>
          <a:blip r:embed="rId2"/>
          <a:srcRect/>
          <a:stretch>
            <a:fillRect/>
          </a:stretch>
        </p:blipFill>
        <p:spPr bwMode="auto">
          <a:xfrm>
            <a:off x="152400" y="533401"/>
            <a:ext cx="8991600" cy="55330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dr 9423637\Desktop\EUS\8.jpg"/>
          <p:cNvPicPr>
            <a:picLocks noGrp="1" noChangeAspect="1" noChangeArrowheads="1"/>
          </p:cNvPicPr>
          <p:nvPr>
            <p:ph idx="1"/>
          </p:nvPr>
        </p:nvPicPr>
        <p:blipFill>
          <a:blip r:embed="rId3"/>
          <a:srcRect/>
          <a:stretch>
            <a:fillRect/>
          </a:stretch>
        </p:blipFill>
        <p:spPr bwMode="auto">
          <a:xfrm>
            <a:off x="1295400" y="609600"/>
            <a:ext cx="6096000" cy="55165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dr 9423637\Desktop\EUS\linitis plastica.png"/>
          <p:cNvPicPr>
            <a:picLocks noGrp="1" noChangeAspect="1" noChangeArrowheads="1"/>
          </p:cNvPicPr>
          <p:nvPr>
            <p:ph idx="1"/>
          </p:nvPr>
        </p:nvPicPr>
        <p:blipFill>
          <a:blip r:embed="rId2"/>
          <a:stretch>
            <a:fillRect/>
          </a:stretch>
        </p:blipFill>
        <p:spPr bwMode="auto">
          <a:xfrm>
            <a:off x="304800" y="609601"/>
            <a:ext cx="807720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dr 9423637\Desktop\EUS\MALT.png"/>
          <p:cNvPicPr>
            <a:picLocks noGrp="1" noChangeAspect="1" noChangeArrowheads="1"/>
          </p:cNvPicPr>
          <p:nvPr>
            <p:ph idx="1"/>
          </p:nvPr>
        </p:nvPicPr>
        <p:blipFill>
          <a:blip r:embed="rId2"/>
          <a:stretch>
            <a:fillRect/>
          </a:stretch>
        </p:blipFill>
        <p:spPr bwMode="auto">
          <a:xfrm>
            <a:off x="533400" y="685800"/>
            <a:ext cx="7772399" cy="57149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r 9423637\Desktop\EUS\ca pancreas.png"/>
          <p:cNvPicPr>
            <a:picLocks noGrp="1" noChangeAspect="1" noChangeArrowheads="1"/>
          </p:cNvPicPr>
          <p:nvPr>
            <p:ph idx="1"/>
          </p:nvPr>
        </p:nvPicPr>
        <p:blipFill>
          <a:blip r:embed="rId2"/>
          <a:stretch>
            <a:fillRect/>
          </a:stretch>
        </p:blipFill>
        <p:spPr bwMode="auto">
          <a:xfrm>
            <a:off x="304800" y="533401"/>
            <a:ext cx="8001000" cy="5791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r 9423637\Desktop\EUS\cbd stone.png"/>
          <p:cNvPicPr>
            <a:picLocks noGrp="1" noChangeAspect="1" noChangeArrowheads="1"/>
          </p:cNvPicPr>
          <p:nvPr>
            <p:ph idx="1"/>
          </p:nvPr>
        </p:nvPicPr>
        <p:blipFill>
          <a:blip r:embed="rId2"/>
          <a:stretch>
            <a:fillRect/>
          </a:stretch>
        </p:blipFill>
        <p:spPr bwMode="auto">
          <a:xfrm>
            <a:off x="533400" y="457200"/>
            <a:ext cx="7543799" cy="60959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458200" cy="6019800"/>
          </a:xfrm>
        </p:spPr>
        <p:txBody>
          <a:bodyPr>
            <a:normAutofit fontScale="92500" lnSpcReduction="10000"/>
          </a:bodyPr>
          <a:lstStyle/>
          <a:p>
            <a:r>
              <a:rPr lang="en-US" dirty="0" smtClean="0"/>
              <a:t>INDICATIONS:</a:t>
            </a:r>
          </a:p>
          <a:p>
            <a:pPr marL="514350" indent="-514350">
              <a:buAutoNum type="arabicPeriod"/>
            </a:pPr>
            <a:r>
              <a:rPr lang="en-US" dirty="0" smtClean="0"/>
              <a:t>Staging of Ca esophagus, Stomach and Rectum. </a:t>
            </a:r>
          </a:p>
          <a:p>
            <a:pPr marL="514350" indent="-514350">
              <a:buAutoNum type="arabicPeriod"/>
            </a:pPr>
            <a:r>
              <a:rPr lang="en-US" dirty="0" smtClean="0"/>
              <a:t>Evaluation of abnormalities of GI wall or adjacent structures ( </a:t>
            </a:r>
            <a:r>
              <a:rPr lang="en-US" dirty="0" err="1" smtClean="0"/>
              <a:t>submucosal</a:t>
            </a:r>
            <a:r>
              <a:rPr lang="en-US" dirty="0" smtClean="0"/>
              <a:t> masses, extrinsic compression)</a:t>
            </a:r>
          </a:p>
          <a:p>
            <a:pPr marL="514350" indent="-514350">
              <a:buAutoNum type="arabicPeriod"/>
            </a:pPr>
            <a:r>
              <a:rPr lang="en-US" dirty="0" smtClean="0"/>
              <a:t>Evaluation of thickened gastric folds.</a:t>
            </a:r>
          </a:p>
          <a:p>
            <a:pPr marL="514350" indent="-514350">
              <a:buAutoNum type="arabicPeriod"/>
            </a:pPr>
            <a:r>
              <a:rPr lang="en-US" dirty="0" smtClean="0"/>
              <a:t>Diagnosis (FNAC) and staging of Ca pancreas.</a:t>
            </a:r>
          </a:p>
          <a:p>
            <a:pPr marL="514350" indent="-514350">
              <a:buAutoNum type="arabicPeriod"/>
            </a:pPr>
            <a:r>
              <a:rPr lang="en-US" dirty="0" smtClean="0"/>
              <a:t>Evaluation of pancreatic abnormalities ( suspected masses, cystic lesions including </a:t>
            </a:r>
            <a:r>
              <a:rPr lang="en-US" dirty="0" err="1" smtClean="0"/>
              <a:t>pseudocysts</a:t>
            </a:r>
            <a:r>
              <a:rPr lang="en-US" dirty="0" smtClean="0"/>
              <a:t>, suspected chronic pancreatitis).</a:t>
            </a:r>
          </a:p>
          <a:p>
            <a:pPr marL="514350" indent="-514350">
              <a:buAutoNum type="arabicPeriod"/>
            </a:pPr>
            <a:r>
              <a:rPr lang="en-US" dirty="0" smtClean="0"/>
              <a:t>Staging </a:t>
            </a:r>
            <a:r>
              <a:rPr lang="en-US" dirty="0" err="1" smtClean="0"/>
              <a:t>ampullary</a:t>
            </a:r>
            <a:r>
              <a:rPr lang="en-US" dirty="0" smtClean="0"/>
              <a:t> </a:t>
            </a:r>
            <a:r>
              <a:rPr lang="en-US" dirty="0" err="1" smtClean="0"/>
              <a:t>neoplasms</a:t>
            </a:r>
            <a:r>
              <a:rPr lang="en-US" dirty="0" smtClean="0"/>
              <a:t>.</a:t>
            </a:r>
          </a:p>
          <a:p>
            <a:pPr marL="514350" indent="-514350">
              <a:buAutoNum type="arabicPeriod"/>
            </a:pPr>
            <a:r>
              <a:rPr lang="en-US" dirty="0" smtClean="0"/>
              <a:t>Diagnosis and staging of </a:t>
            </a:r>
            <a:r>
              <a:rPr lang="en-US" dirty="0" err="1" smtClean="0"/>
              <a:t>cholangeocarcinoma</a:t>
            </a:r>
            <a:r>
              <a:rPr lang="en-US" dirty="0" smtClean="0"/>
              <a:t>.</a:t>
            </a:r>
          </a:p>
          <a:p>
            <a:pPr marL="514350" indent="-514350">
              <a:buAutoNum type="arabicPeriod"/>
            </a:pPr>
            <a:r>
              <a:rPr lang="en-US" dirty="0" smtClean="0"/>
              <a:t>Evaluation of suspected </a:t>
            </a:r>
            <a:r>
              <a:rPr lang="en-US" dirty="0" err="1" smtClean="0"/>
              <a:t>choledocholithiasis</a:t>
            </a:r>
            <a:r>
              <a:rPr lang="en-US" dirty="0" smtClean="0"/>
              <a:t>.</a:t>
            </a:r>
          </a:p>
          <a:p>
            <a:pPr marL="514350" indent="-514350">
              <a:buAutoNum type="arabicPeriod"/>
            </a:pPr>
            <a:r>
              <a:rPr lang="en-US" dirty="0" smtClean="0"/>
              <a:t>Celiac plexus </a:t>
            </a:r>
            <a:r>
              <a:rPr lang="en-US" dirty="0" err="1" smtClean="0"/>
              <a:t>neurolysis</a:t>
            </a:r>
            <a:r>
              <a:rPr lang="en-US" dirty="0" smtClean="0"/>
              <a:t> for chronic pain due to </a:t>
            </a:r>
            <a:r>
              <a:rPr lang="en-US" dirty="0" err="1" smtClean="0"/>
              <a:t>intraabdominal</a:t>
            </a:r>
            <a:r>
              <a:rPr lang="en-US" dirty="0" smtClean="0"/>
              <a:t> malignancy or chronic pancreatitis.</a:t>
            </a:r>
          </a:p>
          <a:p>
            <a:pPr marL="514350" indent="-514350">
              <a:buAutoNum type="arabicPeriod"/>
            </a:pPr>
            <a:r>
              <a:rPr lang="en-US" dirty="0" smtClean="0"/>
              <a:t>Diagnosis of Ca lung and its staging.</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dr 9423637\Desktop\EUS\chronic pancreatitis.png"/>
          <p:cNvPicPr>
            <a:picLocks noGrp="1" noChangeAspect="1" noChangeArrowheads="1"/>
          </p:cNvPicPr>
          <p:nvPr>
            <p:ph idx="1"/>
          </p:nvPr>
        </p:nvPicPr>
        <p:blipFill>
          <a:blip r:embed="rId2"/>
          <a:stretch>
            <a:fillRect/>
          </a:stretch>
        </p:blipFill>
        <p:spPr bwMode="auto">
          <a:xfrm>
            <a:off x="533400" y="228600"/>
            <a:ext cx="8000999" cy="624839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84" name="Picture 12" descr="C:\Users\dr 9423637\Desktop\EUS\ca lung.png"/>
          <p:cNvPicPr>
            <a:picLocks noGrp="1" noChangeAspect="1" noChangeArrowheads="1"/>
          </p:cNvPicPr>
          <p:nvPr>
            <p:ph idx="1"/>
          </p:nvPr>
        </p:nvPicPr>
        <p:blipFill>
          <a:blip r:embed="rId2"/>
          <a:stretch>
            <a:fillRect/>
          </a:stretch>
        </p:blipFill>
        <p:spPr bwMode="auto">
          <a:xfrm>
            <a:off x="762000" y="533401"/>
            <a:ext cx="7696200" cy="5791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r 9423637\Desktop\EUS\celiac plexus block.png"/>
          <p:cNvPicPr>
            <a:picLocks noGrp="1" noChangeAspect="1" noChangeArrowheads="1"/>
          </p:cNvPicPr>
          <p:nvPr>
            <p:ph idx="1"/>
          </p:nvPr>
        </p:nvPicPr>
        <p:blipFill>
          <a:blip r:embed="rId2"/>
          <a:stretch>
            <a:fillRect/>
          </a:stretch>
        </p:blipFill>
        <p:spPr bwMode="auto">
          <a:xfrm>
            <a:off x="2132126" y="1935163"/>
            <a:ext cx="4879747" cy="43894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dr 9423637\Desktop\EUS\injection therapy.png"/>
          <p:cNvPicPr>
            <a:picLocks noGrp="1" noChangeAspect="1" noChangeArrowheads="1"/>
          </p:cNvPicPr>
          <p:nvPr>
            <p:ph idx="1"/>
          </p:nvPr>
        </p:nvPicPr>
        <p:blipFill>
          <a:blip r:embed="rId2"/>
          <a:stretch>
            <a:fillRect/>
          </a:stretch>
        </p:blipFill>
        <p:spPr bwMode="auto">
          <a:xfrm>
            <a:off x="1143000" y="990601"/>
            <a:ext cx="6781800" cy="5334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dr 9423637\Desktop\EUS\celiac plexus.png"/>
          <p:cNvPicPr>
            <a:picLocks noGrp="1" noChangeAspect="1" noChangeArrowheads="1"/>
          </p:cNvPicPr>
          <p:nvPr>
            <p:ph idx="1"/>
          </p:nvPr>
        </p:nvPicPr>
        <p:blipFill>
          <a:blip r:embed="rId2"/>
          <a:stretch>
            <a:fillRect/>
          </a:stretch>
        </p:blipFill>
        <p:spPr bwMode="auto">
          <a:xfrm>
            <a:off x="1294280" y="1935163"/>
            <a:ext cx="6555439" cy="438943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dr 9423637\Desktop\EUS\tumor injection.png"/>
          <p:cNvPicPr>
            <a:picLocks noGrp="1" noChangeAspect="1" noChangeArrowheads="1"/>
          </p:cNvPicPr>
          <p:nvPr>
            <p:ph idx="1"/>
          </p:nvPr>
        </p:nvPicPr>
        <p:blipFill>
          <a:blip r:embed="rId2"/>
          <a:stretch>
            <a:fillRect/>
          </a:stretch>
        </p:blipFill>
        <p:spPr bwMode="auto">
          <a:xfrm>
            <a:off x="685800" y="762000"/>
            <a:ext cx="7467600" cy="56387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800" smtClean="0"/>
              <a:t>THANK YOU.</a:t>
            </a:r>
            <a:endParaRPr lang="en-US" sz="48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Two types of </a:t>
            </a:r>
            <a:r>
              <a:rPr lang="en-US" dirty="0" err="1" smtClean="0"/>
              <a:t>echoendoscopes</a:t>
            </a:r>
            <a:r>
              <a:rPr lang="en-US" dirty="0" smtClean="0"/>
              <a:t> are generally used in studying the gastrointestinal tract. </a:t>
            </a:r>
            <a:endParaRPr lang="en-US" dirty="0" smtClean="0"/>
          </a:p>
          <a:p>
            <a:r>
              <a:rPr lang="en-US" dirty="0" smtClean="0"/>
              <a:t>One </a:t>
            </a:r>
            <a:r>
              <a:rPr lang="en-US" dirty="0" smtClean="0"/>
              <a:t>is a 360° radial scanner</a:t>
            </a:r>
            <a:br>
              <a:rPr lang="en-US" dirty="0" smtClean="0"/>
            </a:br>
            <a:r>
              <a:rPr lang="en-US" dirty="0" smtClean="0"/>
              <a:t>(</a:t>
            </a:r>
            <a:r>
              <a:rPr lang="en-US" dirty="0" err="1" smtClean="0"/>
              <a:t>eg</a:t>
            </a:r>
            <a:r>
              <a:rPr lang="en-US" dirty="0" smtClean="0"/>
              <a:t>, Olympus UM20, UM30 </a:t>
            </a:r>
            <a:r>
              <a:rPr lang="en-US" dirty="0" err="1" smtClean="0"/>
              <a:t>Echoendoscopes</a:t>
            </a:r>
            <a:r>
              <a:rPr lang="en-US" dirty="0" smtClean="0"/>
              <a:t>), </a:t>
            </a:r>
            <a:endParaRPr lang="en-US" dirty="0" smtClean="0"/>
          </a:p>
          <a:p>
            <a:r>
              <a:rPr lang="en-US" smtClean="0"/>
              <a:t>The </a:t>
            </a:r>
            <a:r>
              <a:rPr lang="en-US" dirty="0" smtClean="0"/>
              <a:t>other, a sector scanner (</a:t>
            </a:r>
            <a:r>
              <a:rPr lang="en-US" dirty="0" err="1" smtClean="0"/>
              <a:t>eg</a:t>
            </a:r>
            <a:r>
              <a:rPr lang="en-US" dirty="0" smtClean="0"/>
              <a:t>, Olympus UC30P, </a:t>
            </a:r>
            <a:r>
              <a:rPr lang="en-US" dirty="0" err="1" smtClean="0"/>
              <a:t>Pentax</a:t>
            </a:r>
            <a:r>
              <a:rPr lang="en-US" dirty="0" smtClean="0"/>
              <a:t> FG32UA </a:t>
            </a:r>
            <a:r>
              <a:rPr lang="en-US" dirty="0" err="1" smtClean="0"/>
              <a:t>Echoendoscopes</a:t>
            </a:r>
            <a:r>
              <a:rPr lang="en-US" dirty="0" smtClean="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C:\Users\dr 9423637\Desktop\EUS\1.jpg"/>
          <p:cNvPicPr>
            <a:picLocks noGrp="1" noChangeAspect="1" noChangeArrowheads="1"/>
          </p:cNvPicPr>
          <p:nvPr>
            <p:ph idx="1"/>
          </p:nvPr>
        </p:nvPicPr>
        <p:blipFill>
          <a:blip r:embed="rId2"/>
          <a:stretch>
            <a:fillRect/>
          </a:stretch>
        </p:blipFill>
        <p:spPr bwMode="auto">
          <a:xfrm>
            <a:off x="962025" y="1939131"/>
            <a:ext cx="7219950" cy="4381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radial scanner produces a 360° view perpendicular to the shaft of the endoscope and has the option of scanning at 12 or 7.5 MHz . The higher frequency scanning (12 MHz) allows for better visualization of details at close range. The lower the frequency, the better the penetration of ultrasound waves; thus, at 7.5 MHz, the scanning range</a:t>
            </a:r>
            <a:br>
              <a:rPr lang="en-US" dirty="0" smtClean="0"/>
            </a:br>
            <a:r>
              <a:rPr lang="en-US" dirty="0" smtClean="0"/>
              <a:t>increases over 12 </a:t>
            </a:r>
            <a:r>
              <a:rPr lang="en-US" dirty="0" err="1" smtClean="0"/>
              <a:t>MHz.</a:t>
            </a:r>
            <a:endParaRPr lang="en-US" dirty="0" smtClean="0"/>
          </a:p>
          <a:p>
            <a:r>
              <a:rPr lang="en-US" dirty="0" smtClean="0"/>
              <a:t> The radial </a:t>
            </a:r>
            <a:r>
              <a:rPr lang="en-US" dirty="0" err="1" smtClean="0"/>
              <a:t>echoendoscope</a:t>
            </a:r>
            <a:r>
              <a:rPr lang="en-US" dirty="0" smtClean="0"/>
              <a:t> is preferred by many </a:t>
            </a:r>
            <a:r>
              <a:rPr lang="en-US" dirty="0" err="1" smtClean="0"/>
              <a:t>endosonographers</a:t>
            </a:r>
            <a:r>
              <a:rPr lang="en-US" dirty="0" smtClean="0"/>
              <a:t>  because it gives a 360°overview, similar to a computer tomogram, allowing complete visualization of the gastrointestinal tract and its adjacent</a:t>
            </a:r>
            <a:br>
              <a:rPr lang="en-US" dirty="0" smtClean="0"/>
            </a:br>
            <a:r>
              <a:rPr lang="en-US" dirty="0" smtClean="0"/>
              <a:t>structures.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dr 9423637\Desktop\EUS\sector scanner.png"/>
          <p:cNvPicPr>
            <a:picLocks noGrp="1" noChangeAspect="1" noChangeArrowheads="1"/>
          </p:cNvPicPr>
          <p:nvPr>
            <p:ph idx="1"/>
          </p:nvPr>
        </p:nvPicPr>
        <p:blipFill>
          <a:blip r:embed="rId2"/>
          <a:stretch>
            <a:fillRect/>
          </a:stretch>
        </p:blipFill>
        <p:spPr bwMode="auto">
          <a:xfrm>
            <a:off x="1085757" y="1935163"/>
            <a:ext cx="6972486" cy="43894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sector scanners are preferred for use in EUSFNA because they allow direct visualization of the needle up to 5-6 cm parallel to the shaft of the endoscope. </a:t>
            </a:r>
          </a:p>
          <a:p>
            <a:r>
              <a:rPr lang="en-US" dirty="0" smtClean="0"/>
              <a:t>The radial scanner is difficult to use for FNA because the tip of the needle quickly leaves the scanning area, which is perpendicular to the tip of the endoscope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r 9423637\Desktop\EUS\eus.png"/>
          <p:cNvPicPr>
            <a:picLocks noGrp="1" noChangeAspect="1" noChangeArrowheads="1"/>
          </p:cNvPicPr>
          <p:nvPr>
            <p:ph idx="1"/>
          </p:nvPr>
        </p:nvPicPr>
        <p:blipFill>
          <a:blip r:embed="rId2"/>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843</Words>
  <Application>Microsoft Office PowerPoint</Application>
  <PresentationFormat>On-screen Show (4:3)</PresentationFormat>
  <Paragraphs>59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ENDOSCOPIC ULTRASOUND</vt:lpstr>
      <vt:lpstr>Slide 2</vt:lpstr>
      <vt:lpstr>Slide 3</vt:lpstr>
      <vt:lpstr>Slide 4</vt:lpstr>
      <vt:lpstr>Slide 5</vt:lpstr>
      <vt:lpstr>Slide 6</vt:lpstr>
      <vt:lpstr>Slide 7</vt:lpstr>
      <vt:lpstr>Slide 8</vt:lpstr>
      <vt:lpstr>Slide 9</vt:lpstr>
      <vt:lpstr>Slide 10</vt:lpstr>
      <vt:lpstr>Slide 11</vt:lpstr>
      <vt:lpstr>PREPARATION. </vt:lpstr>
      <vt:lpstr>POSITION</vt:lpstr>
      <vt:lpstr>        RISKS </vt:lpstr>
      <vt:lpstr>RISKS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ENDOSCOPIC ULTRASOUND</dc:title>
  <dc:creator>dr 9423637</dc:creator>
  <cp:lastModifiedBy>dr 9423637</cp:lastModifiedBy>
  <cp:revision>7</cp:revision>
  <dcterms:created xsi:type="dcterms:W3CDTF">2015-06-23T15:23:01Z</dcterms:created>
  <dcterms:modified xsi:type="dcterms:W3CDTF">2015-06-25T07:25:56Z</dcterms:modified>
</cp:coreProperties>
</file>