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sldIdLst>
    <p:sldId id="256" r:id="rId2"/>
    <p:sldId id="257" r:id="rId3"/>
    <p:sldId id="264" r:id="rId4"/>
    <p:sldId id="266" r:id="rId5"/>
    <p:sldId id="262" r:id="rId6"/>
    <p:sldId id="261" r:id="rId7"/>
    <p:sldId id="272" r:id="rId8"/>
    <p:sldId id="259" r:id="rId9"/>
    <p:sldId id="258" r:id="rId10"/>
    <p:sldId id="260" r:id="rId11"/>
    <p:sldId id="271" r:id="rId12"/>
    <p:sldId id="265"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7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465642-8EFA-4361-856C-4E58C1A838A1}" type="datetimeFigureOut">
              <a:rPr lang="en-US" smtClean="0"/>
              <a:t>4/20/2017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E9902B-E396-4FDE-8E4C-CA21D7D19032}" type="slidenum">
              <a:rPr lang="en-US" smtClean="0"/>
              <a:t>‹#›</a:t>
            </a:fld>
            <a:endParaRPr lang="en-US"/>
          </a:p>
        </p:txBody>
      </p:sp>
    </p:spTree>
    <p:extLst>
      <p:ext uri="{BB962C8B-B14F-4D97-AF65-F5344CB8AC3E}">
        <p14:creationId xmlns:p14="http://schemas.microsoft.com/office/powerpoint/2010/main" val="1581848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97B7BD3-752C-4A28-B93B-D6AB95841896}" type="slidenum">
              <a:rPr lang="en-US" smtClean="0"/>
              <a:pPr/>
              <a:t>27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4/20/2017</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4/20/2017</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4/20/2017</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edap-tms.com/index.htm" TargetMode="External"/><Relationship Id="rId2" Type="http://schemas.openxmlformats.org/officeDocument/2006/relationships/hyperlink" Target="http://www.edap-tms.com/eng/products/2b_hifu_dev_program.htm" TargetMode="External"/><Relationship Id="rId1" Type="http://schemas.openxmlformats.org/officeDocument/2006/relationships/slideLayout" Target="../slideLayouts/slideLayout2.xml"/><Relationship Id="rId5" Type="http://schemas.openxmlformats.org/officeDocument/2006/relationships/hyperlink" Target="http://www.focus-surgery.com/index.htm" TargetMode="External"/><Relationship Id="rId4" Type="http://schemas.openxmlformats.org/officeDocument/2006/relationships/hyperlink" Target="http://www.focus-surgery.com/Sonablate500.htm"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IN" dirty="0" smtClean="0"/>
              <a:t>HIFU</a:t>
            </a:r>
            <a:endParaRPr lang="en-IN" dirty="0"/>
          </a:p>
        </p:txBody>
      </p:sp>
      <p:sp>
        <p:nvSpPr>
          <p:cNvPr id="3" name="Subtitle 2"/>
          <p:cNvSpPr>
            <a:spLocks noGrp="1"/>
          </p:cNvSpPr>
          <p:nvPr>
            <p:ph type="subTitle" idx="1"/>
          </p:nvPr>
        </p:nvSpPr>
        <p:spPr/>
        <p:txBody>
          <a:bodyPr/>
          <a:lstStyle/>
          <a:p>
            <a:r>
              <a:rPr lang="en-IN" dirty="0" smtClean="0"/>
              <a:t>Dr Prashant Bansal</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algn="just"/>
            <a:r>
              <a:rPr lang="en-IN" sz="3200" dirty="0" smtClean="0"/>
              <a:t>HIFU in Localized Prostate Cancer</a:t>
            </a:r>
            <a:endParaRPr lang="en-IN" sz="3200" dirty="0"/>
          </a:p>
        </p:txBody>
      </p:sp>
      <p:sp>
        <p:nvSpPr>
          <p:cNvPr id="3" name="Content Placeholder 2"/>
          <p:cNvSpPr>
            <a:spLocks noGrp="1"/>
          </p:cNvSpPr>
          <p:nvPr>
            <p:ph idx="1"/>
          </p:nvPr>
        </p:nvSpPr>
        <p:spPr/>
        <p:txBody>
          <a:bodyPr>
            <a:normAutofit/>
          </a:bodyPr>
          <a:lstStyle/>
          <a:p>
            <a:pPr algn="just"/>
            <a:r>
              <a:rPr lang="en-IN" sz="2000" dirty="0" smtClean="0"/>
              <a:t>Madersbacher and colleagues (1995) were the first to examine the feasibility of HIFU for treatment of localized prostate cancer.</a:t>
            </a:r>
          </a:p>
          <a:p>
            <a:pPr algn="just"/>
            <a:r>
              <a:rPr lang="en-IN" sz="2000" dirty="0" smtClean="0"/>
              <a:t>They demonstrated that HIFU resulted in a sharply demarcated lesion with no treatment effects in areas immediately adjacent to the treatment zone no heat damage was noted to rectum/neurovascular bundle even though HIFU was extended to prostatic capsule</a:t>
            </a:r>
            <a:endParaRPr lang="en-IN"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IN" sz="3200" dirty="0" smtClean="0"/>
              <a:t>HIFU after Radiation Failure</a:t>
            </a:r>
            <a:endParaRPr lang="en-IN" sz="3200" dirty="0"/>
          </a:p>
        </p:txBody>
      </p:sp>
      <p:sp>
        <p:nvSpPr>
          <p:cNvPr id="3" name="Content Placeholder 2"/>
          <p:cNvSpPr>
            <a:spLocks noGrp="1"/>
          </p:cNvSpPr>
          <p:nvPr>
            <p:ph idx="1"/>
          </p:nvPr>
        </p:nvSpPr>
        <p:spPr/>
        <p:txBody>
          <a:bodyPr>
            <a:normAutofit/>
          </a:bodyPr>
          <a:lstStyle/>
          <a:p>
            <a:pPr algn="just"/>
            <a:r>
              <a:rPr lang="en-IN" sz="2000" dirty="0" smtClean="0"/>
              <a:t>HIFU devices have also been tested for use as salvage therapy after radiation failure</a:t>
            </a:r>
          </a:p>
          <a:p>
            <a:pPr algn="just"/>
            <a:r>
              <a:rPr lang="en-IN" sz="2000" dirty="0" smtClean="0"/>
              <a:t>The original </a:t>
            </a:r>
            <a:r>
              <a:rPr lang="en-IN" sz="2000" dirty="0" err="1" smtClean="0"/>
              <a:t>ASTRO</a:t>
            </a:r>
            <a:r>
              <a:rPr lang="en-IN" sz="2000" dirty="0" smtClean="0"/>
              <a:t> consensus panel recommendations were that treatment failure </a:t>
            </a:r>
            <a:r>
              <a:rPr lang="en-IN" sz="2000" i="1" dirty="0" smtClean="0"/>
              <a:t>after external beam radiotherapy should be defined </a:t>
            </a:r>
            <a:r>
              <a:rPr lang="en-IN" sz="2000" dirty="0" smtClean="0"/>
              <a:t>as two consecutive rises in the PSA after the occurrence of the PSA nadir. It specifically stated that this criterion for failure was not appropriate for other forms of radiation, for radiation combined with hormonal therapy, or for cryotherapy (and therefore other thermal-based approaches). </a:t>
            </a:r>
          </a:p>
          <a:p>
            <a:pPr algn="just"/>
            <a:r>
              <a:rPr lang="en-IN" sz="2000" dirty="0" smtClean="0"/>
              <a:t>biochemical failure after radiation be defined as a rise of 2 ng/mL after nadir occurred, the so-called Phoenix criteria</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IN" sz="3200" dirty="0" smtClean="0"/>
              <a:t>Treatment of HIFU Failures</a:t>
            </a:r>
            <a:endParaRPr lang="en-IN" sz="3200" dirty="0"/>
          </a:p>
        </p:txBody>
      </p:sp>
      <p:sp>
        <p:nvSpPr>
          <p:cNvPr id="3" name="Content Placeholder 2"/>
          <p:cNvSpPr>
            <a:spLocks noGrp="1"/>
          </p:cNvSpPr>
          <p:nvPr>
            <p:ph idx="1"/>
          </p:nvPr>
        </p:nvSpPr>
        <p:spPr/>
        <p:txBody>
          <a:bodyPr>
            <a:normAutofit/>
          </a:bodyPr>
          <a:lstStyle/>
          <a:p>
            <a:pPr algn="just"/>
            <a:r>
              <a:rPr lang="en-IN" sz="2000" dirty="0" smtClean="0"/>
              <a:t>HIFU remains unique compared with other modalities for localized prostate cancer in that it results in much less adjacent tissue damage.</a:t>
            </a:r>
          </a:p>
          <a:p>
            <a:pPr algn="just"/>
            <a:r>
              <a:rPr lang="en-IN" sz="2000" dirty="0" smtClean="0"/>
              <a:t>This makes it a repeatable technology and thus potentially more salvageable by other techniques when it fails.</a:t>
            </a:r>
            <a:endParaRPr lang="en-IN"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Endorectal</a:t>
            </a:r>
            <a:r>
              <a:rPr lang="en-US" dirty="0" smtClean="0"/>
              <a:t> HIFU devices</a:t>
            </a:r>
            <a:endParaRPr lang="en-US" dirty="0"/>
          </a:p>
        </p:txBody>
      </p:sp>
      <p:sp>
        <p:nvSpPr>
          <p:cNvPr id="3" name="Content Placeholder 2"/>
          <p:cNvSpPr>
            <a:spLocks noGrp="1"/>
          </p:cNvSpPr>
          <p:nvPr>
            <p:ph idx="1"/>
          </p:nvPr>
        </p:nvSpPr>
        <p:spPr/>
        <p:txBody>
          <a:bodyPr/>
          <a:lstStyle/>
          <a:p>
            <a:r>
              <a:rPr lang="en-IN" dirty="0" smtClean="0"/>
              <a:t>There are currently two commercially available clinical HIFU instruments:  </a:t>
            </a:r>
            <a:r>
              <a:rPr lang="en-IN" u="sng" dirty="0" err="1" smtClean="0">
                <a:hlinkClick r:id="rId2"/>
              </a:rPr>
              <a:t>Ablatherm</a:t>
            </a:r>
            <a:r>
              <a:rPr lang="en-IN" dirty="0" smtClean="0"/>
              <a:t>, by </a:t>
            </a:r>
            <a:r>
              <a:rPr lang="en-IN" u="sng" dirty="0" smtClean="0">
                <a:hlinkClick r:id="rId3"/>
              </a:rPr>
              <a:t>EDAP TMS</a:t>
            </a:r>
            <a:r>
              <a:rPr lang="en-IN" dirty="0" smtClean="0"/>
              <a:t>, and </a:t>
            </a:r>
            <a:r>
              <a:rPr lang="en-IN" u="sng" dirty="0" err="1" smtClean="0">
                <a:hlinkClick r:id="rId4"/>
              </a:rPr>
              <a:t>Sonablate</a:t>
            </a:r>
            <a:r>
              <a:rPr lang="en-IN" dirty="0" smtClean="0"/>
              <a:t> manufactured by </a:t>
            </a:r>
            <a:r>
              <a:rPr lang="en-IN" u="sng" dirty="0" smtClean="0">
                <a:hlinkClick r:id="rId5"/>
              </a:rPr>
              <a:t>Focus Surgery Inc.</a:t>
            </a:r>
            <a:endParaRPr lang="en-US" dirty="0"/>
          </a:p>
        </p:txBody>
      </p:sp>
    </p:spTree>
    <p:extLst>
      <p:ext uri="{BB962C8B-B14F-4D97-AF65-F5344CB8AC3E}">
        <p14:creationId xmlns:p14="http://schemas.microsoft.com/office/powerpoint/2010/main" val="35651466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Ablatherm</a:t>
            </a:r>
            <a:endParaRPr lang="en-US" dirty="0"/>
          </a:p>
        </p:txBody>
      </p:sp>
      <p:sp>
        <p:nvSpPr>
          <p:cNvPr id="3" name="Content Placeholder 2"/>
          <p:cNvSpPr>
            <a:spLocks noGrp="1"/>
          </p:cNvSpPr>
          <p:nvPr>
            <p:ph idx="1"/>
          </p:nvPr>
        </p:nvSpPr>
        <p:spPr/>
        <p:txBody>
          <a:bodyPr/>
          <a:lstStyle/>
          <a:p>
            <a:r>
              <a:rPr lang="en-IN" dirty="0" smtClean="0"/>
              <a:t>Has a 4 cm focal length driven at 2.25-3 MHz and has an intensity of 1000 W/ sq. cm. </a:t>
            </a:r>
            <a:endParaRPr lang="en-US" dirty="0" smtClean="0"/>
          </a:p>
          <a:p>
            <a:endParaRPr lang="en-US" dirty="0"/>
          </a:p>
        </p:txBody>
      </p:sp>
      <p:pic>
        <p:nvPicPr>
          <p:cNvPr id="4" name="Picture 3" descr="http://bme240.eng.uci.edu/students/08s/amoy/images/Ablatherm.jpg"/>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667000"/>
            <a:ext cx="6629400" cy="3962400"/>
          </a:xfrm>
          <a:prstGeom prst="rect">
            <a:avLst/>
          </a:prstGeom>
          <a:noFill/>
          <a:ln>
            <a:noFill/>
          </a:ln>
        </p:spPr>
      </p:pic>
    </p:spTree>
    <p:extLst>
      <p:ext uri="{BB962C8B-B14F-4D97-AF65-F5344CB8AC3E}">
        <p14:creationId xmlns:p14="http://schemas.microsoft.com/office/powerpoint/2010/main" val="2075124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Sonablate</a:t>
            </a:r>
            <a:r>
              <a:rPr lang="en-IN" dirty="0" smtClean="0"/>
              <a:t> system</a:t>
            </a:r>
            <a:endParaRPr lang="en-US" dirty="0"/>
          </a:p>
        </p:txBody>
      </p:sp>
      <p:sp>
        <p:nvSpPr>
          <p:cNvPr id="3" name="Content Placeholder 2"/>
          <p:cNvSpPr>
            <a:spLocks noGrp="1"/>
          </p:cNvSpPr>
          <p:nvPr>
            <p:ph idx="1"/>
          </p:nvPr>
        </p:nvSpPr>
        <p:spPr/>
        <p:txBody>
          <a:bodyPr/>
          <a:lstStyle/>
          <a:p>
            <a:r>
              <a:rPr lang="en-IN" dirty="0" smtClean="0"/>
              <a:t>Consists of </a:t>
            </a:r>
            <a:r>
              <a:rPr lang="en-IN" dirty="0" err="1" smtClean="0"/>
              <a:t>chiller</a:t>
            </a:r>
            <a:r>
              <a:rPr lang="en-IN" dirty="0" smtClean="0"/>
              <a:t>, probe, and console. The </a:t>
            </a:r>
            <a:r>
              <a:rPr lang="en-IN" dirty="0" err="1" smtClean="0"/>
              <a:t>chiller</a:t>
            </a:r>
            <a:r>
              <a:rPr lang="en-IN" dirty="0" smtClean="0"/>
              <a:t> circulates and cools water flowing around the HIFU transducer in order to cool the probe. The probe itself is also motorized, allowing for computer-driven movement and also includes both ultrasound imaging capability and HIFU treatment.</a:t>
            </a:r>
            <a:endParaRPr lang="en-US" dirty="0"/>
          </a:p>
        </p:txBody>
      </p:sp>
    </p:spTree>
    <p:extLst>
      <p:ext uri="{BB962C8B-B14F-4D97-AF65-F5344CB8AC3E}">
        <p14:creationId xmlns:p14="http://schemas.microsoft.com/office/powerpoint/2010/main" val="28926350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smtClean="0"/>
              <a:t>The </a:t>
            </a:r>
            <a:r>
              <a:rPr lang="en-IN" dirty="0" err="1" smtClean="0"/>
              <a:t>Sonablate</a:t>
            </a:r>
            <a:r>
              <a:rPr lang="en-IN" dirty="0" smtClean="0"/>
              <a:t> system probe uses a 4 MHz PZT transducer that produces a beam of 3, 3.5, or 4 cm focal length with an intensity at the focus of 1680-2000 W/ sq. cm.</a:t>
            </a:r>
          </a:p>
          <a:p>
            <a:endParaRPr lang="en-US" dirty="0"/>
          </a:p>
        </p:txBody>
      </p:sp>
      <p:pic>
        <p:nvPicPr>
          <p:cNvPr id="4" name="Picture 3" descr="http://bme240.eng.uci.edu/students/08s/amoy/images/sonablate2.jpg"/>
          <p:cNvPicPr/>
          <p:nvPr/>
        </p:nvPicPr>
        <p:blipFill>
          <a:blip r:embed="rId2">
            <a:extLst>
              <a:ext uri="{28A0092B-C50C-407E-A947-70E740481C1C}">
                <a14:useLocalDpi xmlns:a14="http://schemas.microsoft.com/office/drawing/2010/main" val="0"/>
              </a:ext>
            </a:extLst>
          </a:blip>
          <a:srcRect/>
          <a:stretch>
            <a:fillRect/>
          </a:stretch>
        </p:blipFill>
        <p:spPr bwMode="auto">
          <a:xfrm>
            <a:off x="990600" y="3886200"/>
            <a:ext cx="5867400" cy="2438400"/>
          </a:xfrm>
          <a:prstGeom prst="rect">
            <a:avLst/>
          </a:prstGeom>
          <a:noFill/>
          <a:ln>
            <a:noFill/>
          </a:ln>
        </p:spPr>
      </p:pic>
    </p:spTree>
    <p:extLst>
      <p:ext uri="{BB962C8B-B14F-4D97-AF65-F5344CB8AC3E}">
        <p14:creationId xmlns:p14="http://schemas.microsoft.com/office/powerpoint/2010/main" val="4481084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Monitoring</a:t>
            </a:r>
            <a:endParaRPr lang="en-US" dirty="0"/>
          </a:p>
        </p:txBody>
      </p:sp>
      <p:sp>
        <p:nvSpPr>
          <p:cNvPr id="3" name="Content Placeholder 2"/>
          <p:cNvSpPr>
            <a:spLocks noGrp="1"/>
          </p:cNvSpPr>
          <p:nvPr>
            <p:ph idx="1"/>
          </p:nvPr>
        </p:nvSpPr>
        <p:spPr/>
        <p:txBody>
          <a:bodyPr/>
          <a:lstStyle/>
          <a:p>
            <a:r>
              <a:rPr lang="en-US" dirty="0" smtClean="0"/>
              <a:t>In current practice, this is achieved in one of two ways–either by using real-time ultrasound, or MRI.</a:t>
            </a:r>
          </a:p>
          <a:p>
            <a:r>
              <a:rPr lang="en-US" dirty="0" smtClean="0"/>
              <a:t>A t contrast enhanced MRI is the gold standard method.</a:t>
            </a:r>
            <a:endParaRPr lang="en-US" dirty="0"/>
          </a:p>
        </p:txBody>
      </p:sp>
    </p:spTree>
    <p:extLst>
      <p:ext uri="{BB962C8B-B14F-4D97-AF65-F5344CB8AC3E}">
        <p14:creationId xmlns:p14="http://schemas.microsoft.com/office/powerpoint/2010/main" val="10931799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HIFU?</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 Achieves the necessary temperature rise in the timescale required to ablate tumours.</a:t>
            </a:r>
            <a:r>
              <a:rPr lang="en-GB" dirty="0" smtClean="0">
                <a:solidFill>
                  <a:srgbClr val="FFFF00"/>
                </a:solidFill>
              </a:rPr>
              <a:t> </a:t>
            </a:r>
          </a:p>
          <a:p>
            <a:r>
              <a:rPr lang="en-GB" dirty="0" smtClean="0"/>
              <a:t> Margin of ablation is accurate.</a:t>
            </a:r>
          </a:p>
          <a:p>
            <a:r>
              <a:rPr lang="en-GB" dirty="0" smtClean="0"/>
              <a:t>Ablated tissue is re-absorbed by the body</a:t>
            </a:r>
          </a:p>
          <a:p>
            <a:r>
              <a:rPr lang="en-GB" dirty="0" smtClean="0"/>
              <a:t>Non-invasive (extracorporeal transducers)</a:t>
            </a:r>
          </a:p>
          <a:p>
            <a:r>
              <a:rPr lang="en-GB" dirty="0" smtClean="0"/>
              <a:t>No blood loss</a:t>
            </a:r>
          </a:p>
          <a:p>
            <a:r>
              <a:rPr lang="en-GB" dirty="0" smtClean="0"/>
              <a:t>No therapeutic interference with other modalities</a:t>
            </a:r>
          </a:p>
          <a:p>
            <a:r>
              <a:rPr lang="en-GB" dirty="0" smtClean="0"/>
              <a:t>Repeatability.</a:t>
            </a:r>
          </a:p>
          <a:p>
            <a:endParaRPr lang="en-GB" dirty="0" smtClean="0"/>
          </a:p>
          <a:p>
            <a:endParaRPr lang="en-US" dirty="0"/>
          </a:p>
        </p:txBody>
      </p:sp>
    </p:spTree>
    <p:extLst>
      <p:ext uri="{BB962C8B-B14F-4D97-AF65-F5344CB8AC3E}">
        <p14:creationId xmlns:p14="http://schemas.microsoft.com/office/powerpoint/2010/main" val="21037976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Therapeutic Applications</a:t>
            </a:r>
            <a:endParaRPr lang="en-US" dirty="0"/>
          </a:p>
        </p:txBody>
      </p:sp>
      <p:sp>
        <p:nvSpPr>
          <p:cNvPr id="3" name="Content Placeholder 2"/>
          <p:cNvSpPr>
            <a:spLocks noGrp="1"/>
          </p:cNvSpPr>
          <p:nvPr>
            <p:ph idx="1"/>
          </p:nvPr>
        </p:nvSpPr>
        <p:spPr/>
        <p:txBody>
          <a:bodyPr>
            <a:normAutofit fontScale="92500" lnSpcReduction="10000"/>
          </a:bodyPr>
          <a:lstStyle/>
          <a:p>
            <a:pPr>
              <a:buNone/>
            </a:pPr>
            <a:endParaRPr lang="en-US" dirty="0" smtClean="0"/>
          </a:p>
          <a:p>
            <a:r>
              <a:rPr lang="en-US" sz="4000" dirty="0" smtClean="0"/>
              <a:t>Liver </a:t>
            </a:r>
            <a:r>
              <a:rPr lang="en-US" sz="4000" dirty="0" err="1" smtClean="0"/>
              <a:t>tumours</a:t>
            </a:r>
            <a:r>
              <a:rPr lang="en-US" sz="4000" dirty="0" smtClean="0"/>
              <a:t>.</a:t>
            </a:r>
          </a:p>
          <a:p>
            <a:r>
              <a:rPr lang="en-US" sz="4000" dirty="0" smtClean="0"/>
              <a:t>Prostatic lesions.</a:t>
            </a:r>
          </a:p>
          <a:p>
            <a:r>
              <a:rPr lang="en-US" sz="4000" dirty="0" smtClean="0"/>
              <a:t>Bladder.</a:t>
            </a:r>
          </a:p>
          <a:p>
            <a:r>
              <a:rPr lang="en-US" sz="4000" dirty="0" smtClean="0"/>
              <a:t>Kidney.</a:t>
            </a:r>
          </a:p>
          <a:p>
            <a:r>
              <a:rPr lang="en-US" sz="4000" dirty="0" smtClean="0"/>
              <a:t>Pancreatic malignancy.</a:t>
            </a:r>
          </a:p>
          <a:p>
            <a:r>
              <a:rPr lang="en-US" sz="4000" dirty="0" smtClean="0"/>
              <a:t>Breast lesions.</a:t>
            </a:r>
          </a:p>
          <a:p>
            <a:pPr>
              <a:buNone/>
            </a:pPr>
            <a:endParaRPr lang="en-US" sz="4000" dirty="0"/>
          </a:p>
        </p:txBody>
      </p:sp>
    </p:spTree>
    <p:extLst>
      <p:ext uri="{BB962C8B-B14F-4D97-AF65-F5344CB8AC3E}">
        <p14:creationId xmlns:p14="http://schemas.microsoft.com/office/powerpoint/2010/main" val="3989562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pPr algn="just"/>
            <a:r>
              <a:rPr lang="en-IN" sz="2000" dirty="0" smtClean="0"/>
              <a:t>Two basic forms of thermal therapy for treatment of prostate cancer have been developed: cryotherapy, which freezes tissue to destroy it, and HIFU (</a:t>
            </a:r>
            <a:r>
              <a:rPr lang="en-IN" sz="2000" i="1" dirty="0" smtClean="0"/>
              <a:t>High-Intensity Focused Ultrasound), which uses focused sound energy to heat </a:t>
            </a:r>
            <a:r>
              <a:rPr lang="en-IN" sz="2000" dirty="0" smtClean="0"/>
              <a:t>tissue to destroy it.</a:t>
            </a:r>
          </a:p>
          <a:p>
            <a:pPr algn="just"/>
            <a:r>
              <a:rPr lang="en-IN" sz="2000" dirty="0" smtClean="0"/>
              <a:t>HIFU is different from cryotherapy in that the focal zone is extremely discrete with little or no tissue effects in areas immediately adjacent to the treatment zone.</a:t>
            </a:r>
            <a:endParaRPr lang="en-IN"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Therapeutic applications.</a:t>
            </a:r>
            <a:endParaRPr lang="en-US" dirty="0"/>
          </a:p>
        </p:txBody>
      </p:sp>
      <p:sp>
        <p:nvSpPr>
          <p:cNvPr id="3" name="Content Placeholder 2"/>
          <p:cNvSpPr>
            <a:spLocks noGrp="1"/>
          </p:cNvSpPr>
          <p:nvPr>
            <p:ph idx="1"/>
          </p:nvPr>
        </p:nvSpPr>
        <p:spPr/>
        <p:txBody>
          <a:bodyPr/>
          <a:lstStyle/>
          <a:p>
            <a:r>
              <a:rPr lang="en-US" sz="4000" dirty="0" err="1" smtClean="0"/>
              <a:t>Neuro</a:t>
            </a:r>
            <a:r>
              <a:rPr lang="en-US" sz="4000" dirty="0" smtClean="0"/>
              <a:t> surgical.</a:t>
            </a:r>
          </a:p>
          <a:p>
            <a:r>
              <a:rPr lang="en-US" sz="4000" dirty="0" smtClean="0"/>
              <a:t>Obstetrics and Gynecology.</a:t>
            </a:r>
          </a:p>
          <a:p>
            <a:r>
              <a:rPr lang="en-US" sz="4000" dirty="0" smtClean="0"/>
              <a:t>Role in </a:t>
            </a:r>
            <a:r>
              <a:rPr lang="en-US" sz="4000" dirty="0" err="1" smtClean="0"/>
              <a:t>Thrombolysis</a:t>
            </a:r>
            <a:r>
              <a:rPr lang="en-US" sz="4000" dirty="0" smtClean="0"/>
              <a:t>.</a:t>
            </a:r>
          </a:p>
          <a:p>
            <a:r>
              <a:rPr lang="en-US" sz="4000" dirty="0" smtClean="0"/>
              <a:t>Role in Gene therapy.</a:t>
            </a:r>
          </a:p>
          <a:p>
            <a:r>
              <a:rPr lang="en-US" sz="4000" dirty="0" smtClean="0"/>
              <a:t>Body sculpting.</a:t>
            </a:r>
          </a:p>
          <a:p>
            <a:r>
              <a:rPr lang="en-US" sz="4000" dirty="0" err="1" smtClean="0"/>
              <a:t>Haemostasis</a:t>
            </a:r>
            <a:r>
              <a:rPr lang="en-US" sz="4000" dirty="0" smtClean="0"/>
              <a:t>.</a:t>
            </a:r>
          </a:p>
          <a:p>
            <a:endParaRPr lang="en-US" dirty="0"/>
          </a:p>
        </p:txBody>
      </p:sp>
    </p:spTree>
    <p:extLst>
      <p:ext uri="{BB962C8B-B14F-4D97-AF65-F5344CB8AC3E}">
        <p14:creationId xmlns:p14="http://schemas.microsoft.com/office/powerpoint/2010/main" val="2065890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en-US" dirty="0" smtClean="0"/>
              <a:t>Role of HIFU in liver.</a:t>
            </a:r>
            <a:br>
              <a:rPr lang="en-US" dirty="0" smtClean="0"/>
            </a:br>
            <a:endParaRPr lang="en-US" dirty="0"/>
          </a:p>
        </p:txBody>
      </p:sp>
      <p:sp>
        <p:nvSpPr>
          <p:cNvPr id="3" name="Content Placeholder 2"/>
          <p:cNvSpPr>
            <a:spLocks noGrp="1"/>
          </p:cNvSpPr>
          <p:nvPr>
            <p:ph idx="1"/>
          </p:nvPr>
        </p:nvSpPr>
        <p:spPr/>
        <p:txBody>
          <a:bodyPr/>
          <a:lstStyle/>
          <a:p>
            <a:r>
              <a:rPr lang="en-US" dirty="0" smtClean="0"/>
              <a:t>Mainly are two indication HCC and Metastatic lesions.</a:t>
            </a:r>
          </a:p>
          <a:p>
            <a:r>
              <a:rPr lang="en-US" dirty="0" smtClean="0"/>
              <a:t>Even though the surgery is mainstay of treatment, even after surgical resection survival rate of after 5 yrs only 25-30% so this makes HIFU as attractive non invasive treatment option.</a:t>
            </a:r>
            <a:endParaRPr lang="en-US" dirty="0"/>
          </a:p>
        </p:txBody>
      </p:sp>
    </p:spTree>
    <p:extLst>
      <p:ext uri="{BB962C8B-B14F-4D97-AF65-F5344CB8AC3E}">
        <p14:creationId xmlns:p14="http://schemas.microsoft.com/office/powerpoint/2010/main" val="20808016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Prostatic Lesions</a:t>
            </a:r>
            <a:endParaRPr lang="en-US" dirty="0"/>
          </a:p>
        </p:txBody>
      </p:sp>
      <p:sp>
        <p:nvSpPr>
          <p:cNvPr id="3" name="Content Placeholder 2"/>
          <p:cNvSpPr>
            <a:spLocks noGrp="1"/>
          </p:cNvSpPr>
          <p:nvPr>
            <p:ph idx="1"/>
          </p:nvPr>
        </p:nvSpPr>
        <p:spPr/>
        <p:txBody>
          <a:bodyPr/>
          <a:lstStyle/>
          <a:p>
            <a:pPr>
              <a:buNone/>
            </a:pPr>
            <a:r>
              <a:rPr lang="en-US" dirty="0" smtClean="0"/>
              <a:t>                                  </a:t>
            </a:r>
            <a:r>
              <a:rPr lang="en-US" sz="4000" u="sng" dirty="0" smtClean="0"/>
              <a:t>BHP</a:t>
            </a:r>
          </a:p>
          <a:p>
            <a:r>
              <a:rPr lang="en-US" dirty="0" smtClean="0"/>
              <a:t>Role of HIFU in treatment of BHP is not rewarding. Even though the symptoms are reduced in immediate post procedure period, but these results were temporary.</a:t>
            </a:r>
          </a:p>
          <a:p>
            <a:r>
              <a:rPr lang="en-US" dirty="0" smtClean="0"/>
              <a:t>Symptoms </a:t>
            </a:r>
            <a:r>
              <a:rPr lang="en-US" dirty="0" err="1" smtClean="0"/>
              <a:t>reccured</a:t>
            </a:r>
            <a:r>
              <a:rPr lang="en-US" dirty="0" smtClean="0"/>
              <a:t> by 1 yr. HIFU is not recommended as alternative to Minimally invasive TURP</a:t>
            </a:r>
            <a:endParaRPr lang="en-US" dirty="0"/>
          </a:p>
        </p:txBody>
      </p:sp>
    </p:spTree>
    <p:extLst>
      <p:ext uri="{BB962C8B-B14F-4D97-AF65-F5344CB8AC3E}">
        <p14:creationId xmlns:p14="http://schemas.microsoft.com/office/powerpoint/2010/main" val="3383601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Prostatic Carcinoma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treatment of carcinoma of the prostate (</a:t>
            </a:r>
            <a:r>
              <a:rPr lang="en-US" dirty="0" err="1" smtClean="0"/>
              <a:t>CaP</a:t>
            </a:r>
            <a:r>
              <a:rPr lang="en-US" dirty="0" smtClean="0"/>
              <a:t>) is more complex than that of BPH. Different treatment modalities have a place in the different disease stages.</a:t>
            </a:r>
          </a:p>
          <a:p>
            <a:r>
              <a:rPr lang="en-US" dirty="0" smtClean="0"/>
              <a:t>The therapeutic choice for organ confined </a:t>
            </a:r>
            <a:r>
              <a:rPr lang="en-US" dirty="0" err="1" smtClean="0"/>
              <a:t>CaP</a:t>
            </a:r>
            <a:r>
              <a:rPr lang="en-US" dirty="0" smtClean="0"/>
              <a:t> lies essentially between radical prostatectomy and external beam radiotherapy, but the ability of HIFU to destroy the to destroy entire </a:t>
            </a:r>
            <a:r>
              <a:rPr lang="en-US" dirty="0" err="1" smtClean="0"/>
              <a:t>tumours</a:t>
            </a:r>
            <a:r>
              <a:rPr lang="en-US" dirty="0" smtClean="0"/>
              <a:t> successfully, makes HIFU as additive tool in the treatment of </a:t>
            </a:r>
            <a:r>
              <a:rPr lang="en-US" dirty="0" err="1" smtClean="0"/>
              <a:t>CaP</a:t>
            </a:r>
            <a:endParaRPr lang="en-US" dirty="0"/>
          </a:p>
        </p:txBody>
      </p:sp>
    </p:spTree>
    <p:extLst>
      <p:ext uri="{BB962C8B-B14F-4D97-AF65-F5344CB8AC3E}">
        <p14:creationId xmlns:p14="http://schemas.microsoft.com/office/powerpoint/2010/main" val="15218877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Pre-HIFU TURP is indeed now standard for treatment in Europe.                                  			</a:t>
            </a:r>
            <a:r>
              <a:rPr lang="en-US" sz="4000" u="sng" dirty="0" smtClean="0"/>
              <a:t>Complications</a:t>
            </a:r>
          </a:p>
          <a:p>
            <a:r>
              <a:rPr lang="en-US" dirty="0" smtClean="0"/>
              <a:t>Stress incontinence</a:t>
            </a:r>
          </a:p>
          <a:p>
            <a:r>
              <a:rPr lang="en-US" dirty="0" smtClean="0"/>
              <a:t>Significant </a:t>
            </a:r>
            <a:r>
              <a:rPr lang="en-US" dirty="0" err="1" smtClean="0"/>
              <a:t>hematuria</a:t>
            </a:r>
            <a:r>
              <a:rPr lang="en-US" dirty="0" smtClean="0"/>
              <a:t>.</a:t>
            </a:r>
          </a:p>
          <a:p>
            <a:r>
              <a:rPr lang="en-US" dirty="0" smtClean="0"/>
              <a:t>Immediate post procedure retention.</a:t>
            </a:r>
          </a:p>
          <a:p>
            <a:r>
              <a:rPr lang="en-US" dirty="0" smtClean="0"/>
              <a:t>Erectile dysfunction</a:t>
            </a:r>
          </a:p>
          <a:p>
            <a:r>
              <a:rPr lang="en-US" dirty="0" smtClean="0"/>
              <a:t>UTI.</a:t>
            </a:r>
            <a:endParaRPr lang="en-US" dirty="0"/>
          </a:p>
        </p:txBody>
      </p:sp>
    </p:spTree>
    <p:extLst>
      <p:ext uri="{BB962C8B-B14F-4D97-AF65-F5344CB8AC3E}">
        <p14:creationId xmlns:p14="http://schemas.microsoft.com/office/powerpoint/2010/main" val="27153306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Bladder</a:t>
            </a:r>
            <a:endParaRPr lang="en-US" dirty="0"/>
          </a:p>
        </p:txBody>
      </p:sp>
      <p:sp>
        <p:nvSpPr>
          <p:cNvPr id="3" name="Content Placeholder 2"/>
          <p:cNvSpPr>
            <a:spLocks noGrp="1"/>
          </p:cNvSpPr>
          <p:nvPr>
            <p:ph idx="1"/>
          </p:nvPr>
        </p:nvSpPr>
        <p:spPr/>
        <p:txBody>
          <a:bodyPr/>
          <a:lstStyle/>
          <a:p>
            <a:r>
              <a:rPr lang="en-US" dirty="0" smtClean="0"/>
              <a:t>Superficial bladder cancer has also been identified as a potential target for treatment with extracorporeal HIFU.</a:t>
            </a:r>
          </a:p>
          <a:p>
            <a:r>
              <a:rPr lang="en-US" dirty="0" smtClean="0"/>
              <a:t>Diagnostic ultrasound has been proposed as an alternative to </a:t>
            </a:r>
            <a:r>
              <a:rPr lang="en-US" dirty="0" err="1" smtClean="0"/>
              <a:t>cystoscopy</a:t>
            </a:r>
            <a:r>
              <a:rPr lang="en-US" dirty="0" smtClean="0"/>
              <a:t>.</a:t>
            </a:r>
          </a:p>
          <a:p>
            <a:r>
              <a:rPr lang="en-US" dirty="0" smtClean="0"/>
              <a:t>If this is combined with HIFU this will obviate the need of invasive </a:t>
            </a:r>
            <a:r>
              <a:rPr lang="en-US" dirty="0" err="1" smtClean="0"/>
              <a:t>cystoscopy</a:t>
            </a:r>
            <a:r>
              <a:rPr lang="en-US" dirty="0" smtClean="0"/>
              <a:t>.</a:t>
            </a:r>
            <a:endParaRPr lang="en-US" dirty="0"/>
          </a:p>
        </p:txBody>
      </p:sp>
    </p:spTree>
    <p:extLst>
      <p:ext uri="{BB962C8B-B14F-4D97-AF65-F5344CB8AC3E}">
        <p14:creationId xmlns:p14="http://schemas.microsoft.com/office/powerpoint/2010/main" val="38583374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Kidney.</a:t>
            </a:r>
            <a:endParaRPr lang="en-US" dirty="0"/>
          </a:p>
        </p:txBody>
      </p:sp>
      <p:sp>
        <p:nvSpPr>
          <p:cNvPr id="3" name="Content Placeholder 2"/>
          <p:cNvSpPr>
            <a:spLocks noGrp="1"/>
          </p:cNvSpPr>
          <p:nvPr>
            <p:ph idx="1"/>
          </p:nvPr>
        </p:nvSpPr>
        <p:spPr/>
        <p:txBody>
          <a:bodyPr/>
          <a:lstStyle/>
          <a:p>
            <a:r>
              <a:rPr lang="en-US" sz="3600" dirty="0" smtClean="0"/>
              <a:t>Although studies are not numerous, accuracy and reliability of HIFU techniques seems provide a useful non-invasive alternative to surgery for the treatment of advanced renal </a:t>
            </a:r>
            <a:r>
              <a:rPr lang="en-US" sz="3600" dirty="0" err="1" smtClean="0"/>
              <a:t>tumours</a:t>
            </a:r>
            <a:r>
              <a:rPr lang="en-US" sz="3600" dirty="0" smtClean="0"/>
              <a:t>.</a:t>
            </a:r>
            <a:endParaRPr lang="en-US" dirty="0"/>
          </a:p>
        </p:txBody>
      </p:sp>
    </p:spTree>
    <p:extLst>
      <p:ext uri="{BB962C8B-B14F-4D97-AF65-F5344CB8AC3E}">
        <p14:creationId xmlns:p14="http://schemas.microsoft.com/office/powerpoint/2010/main" val="7691459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Pancreatic Malignancy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HIFU is mainly used as palliative procedure in patient with advanced pancreatic malignancy.</a:t>
            </a:r>
          </a:p>
          <a:p>
            <a:r>
              <a:rPr lang="en-US" dirty="0" smtClean="0"/>
              <a:t>The mean survival of the patients treated with HIFU increased from 6 to 12 months.</a:t>
            </a:r>
          </a:p>
          <a:p>
            <a:r>
              <a:rPr lang="en-US" dirty="0" smtClean="0"/>
              <a:t>High-intensity focused ultrasound might be an effective treatment option for pain control, particularly in patients with tumors infiltrating the celiac plexus and in whom conventional pain treatments are not considered an effective option. </a:t>
            </a:r>
            <a:endParaRPr lang="en-US" dirty="0"/>
          </a:p>
        </p:txBody>
      </p:sp>
    </p:spTree>
    <p:extLst>
      <p:ext uri="{BB962C8B-B14F-4D97-AF65-F5344CB8AC3E}">
        <p14:creationId xmlns:p14="http://schemas.microsoft.com/office/powerpoint/2010/main" val="8392955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Breast </a:t>
            </a:r>
            <a:endParaRPr lang="en-US" dirty="0"/>
          </a:p>
        </p:txBody>
      </p:sp>
      <p:sp>
        <p:nvSpPr>
          <p:cNvPr id="3" name="Content Placeholder 2"/>
          <p:cNvSpPr>
            <a:spLocks noGrp="1"/>
          </p:cNvSpPr>
          <p:nvPr>
            <p:ph idx="1"/>
          </p:nvPr>
        </p:nvSpPr>
        <p:spPr/>
        <p:txBody>
          <a:bodyPr/>
          <a:lstStyle/>
          <a:p>
            <a:r>
              <a:rPr lang="en-US" dirty="0" smtClean="0"/>
              <a:t>Main indications are </a:t>
            </a:r>
            <a:r>
              <a:rPr lang="en-US" dirty="0" err="1" smtClean="0"/>
              <a:t>fibroadenoma</a:t>
            </a:r>
            <a:r>
              <a:rPr lang="en-US" dirty="0" smtClean="0"/>
              <a:t> and </a:t>
            </a:r>
            <a:r>
              <a:rPr lang="en-US" dirty="0" err="1" smtClean="0"/>
              <a:t>localised</a:t>
            </a:r>
            <a:r>
              <a:rPr lang="en-US" dirty="0" smtClean="0"/>
              <a:t> malignancy.</a:t>
            </a:r>
          </a:p>
          <a:p>
            <a:r>
              <a:rPr lang="en-US" dirty="0" smtClean="0"/>
              <a:t>Promising results are seen in treatment of </a:t>
            </a:r>
            <a:r>
              <a:rPr lang="en-US" dirty="0" err="1" smtClean="0"/>
              <a:t>localised</a:t>
            </a:r>
            <a:r>
              <a:rPr lang="en-US" dirty="0" smtClean="0"/>
              <a:t> malignancy. </a:t>
            </a:r>
          </a:p>
          <a:p>
            <a:r>
              <a:rPr lang="en-US" dirty="0" smtClean="0"/>
              <a:t>Main advantage is repeatability after </a:t>
            </a:r>
            <a:r>
              <a:rPr lang="en-US" dirty="0" err="1" smtClean="0"/>
              <a:t>tumour</a:t>
            </a:r>
            <a:r>
              <a:rPr lang="en-US" dirty="0" smtClean="0"/>
              <a:t> </a:t>
            </a:r>
            <a:r>
              <a:rPr lang="en-US" dirty="0" err="1" smtClean="0"/>
              <a:t>reccurence</a:t>
            </a:r>
            <a:r>
              <a:rPr lang="en-US" dirty="0" smtClean="0"/>
              <a:t>.</a:t>
            </a:r>
            <a:endParaRPr lang="en-US" dirty="0"/>
          </a:p>
        </p:txBody>
      </p:sp>
    </p:spTree>
    <p:extLst>
      <p:ext uri="{BB962C8B-B14F-4D97-AF65-F5344CB8AC3E}">
        <p14:creationId xmlns:p14="http://schemas.microsoft.com/office/powerpoint/2010/main" val="23253653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Neurosurgical</a:t>
            </a:r>
            <a:endParaRPr lang="en-US" dirty="0"/>
          </a:p>
        </p:txBody>
      </p:sp>
      <p:sp>
        <p:nvSpPr>
          <p:cNvPr id="3" name="Content Placeholder 2"/>
          <p:cNvSpPr>
            <a:spLocks noGrp="1"/>
          </p:cNvSpPr>
          <p:nvPr>
            <p:ph idx="1"/>
          </p:nvPr>
        </p:nvSpPr>
        <p:spPr/>
        <p:txBody>
          <a:bodyPr/>
          <a:lstStyle/>
          <a:p>
            <a:r>
              <a:rPr lang="en-US" dirty="0" smtClean="0"/>
              <a:t>Earliest clinical research HIFU was in the field of neurosurgery, Parkinson’s disease were treated at this time these early studies were all limited in part by the lack of accurate imaging facilities, and in part by the need for</a:t>
            </a:r>
          </a:p>
          <a:p>
            <a:pPr>
              <a:buNone/>
            </a:pPr>
            <a:r>
              <a:rPr lang="en-US" dirty="0" smtClean="0"/>
              <a:t>    craniotomy to provide an acoustic window in the skull.</a:t>
            </a:r>
            <a:endParaRPr lang="en-US" dirty="0"/>
          </a:p>
        </p:txBody>
      </p:sp>
    </p:spTree>
    <p:extLst>
      <p:ext uri="{BB962C8B-B14F-4D97-AF65-F5344CB8AC3E}">
        <p14:creationId xmlns:p14="http://schemas.microsoft.com/office/powerpoint/2010/main" val="904044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3200" dirty="0" smtClean="0"/>
              <a:t>HIFU Technology</a:t>
            </a:r>
            <a:endParaRPr lang="en-IN" sz="3200" dirty="0"/>
          </a:p>
        </p:txBody>
      </p:sp>
      <p:sp>
        <p:nvSpPr>
          <p:cNvPr id="3" name="Content Placeholder 2"/>
          <p:cNvSpPr>
            <a:spLocks noGrp="1"/>
          </p:cNvSpPr>
          <p:nvPr>
            <p:ph idx="1"/>
          </p:nvPr>
        </p:nvSpPr>
        <p:spPr>
          <a:xfrm>
            <a:off x="457200" y="1600200"/>
            <a:ext cx="8229600" cy="4800600"/>
          </a:xfrm>
        </p:spPr>
        <p:txBody>
          <a:bodyPr>
            <a:normAutofit/>
          </a:bodyPr>
          <a:lstStyle/>
          <a:p>
            <a:pPr algn="just"/>
            <a:r>
              <a:rPr lang="en-IN" sz="2000" dirty="0" smtClean="0"/>
              <a:t>HIFU uses high-energy ultrasound waves to destroy tissue at focal point of a transducer without injuring the intervening tissue.</a:t>
            </a:r>
          </a:p>
          <a:p>
            <a:pPr algn="just"/>
            <a:r>
              <a:rPr lang="en-IN" sz="2000" dirty="0" smtClean="0"/>
              <a:t>Strong ultrasound waves in the inaudible sound range and approximately 10,000 times stronger than diagnostic ultrasound are generated by a transducer with a parabolic configuration.</a:t>
            </a:r>
          </a:p>
          <a:p>
            <a:pPr algn="just"/>
            <a:r>
              <a:rPr lang="en-IN" sz="2000" dirty="0" smtClean="0"/>
              <a:t>This parabolic configuration focuses these sound waves into a discrete focal point measuring approximately 3 mm × 3 mm × 11 mm.</a:t>
            </a:r>
          </a:p>
          <a:p>
            <a:pPr algn="just"/>
            <a:r>
              <a:rPr lang="en-IN" sz="2000" dirty="0" smtClean="0"/>
              <a:t>This focal point is located 3 to 4 cm distant from the transducer, and its size and shape is dependent on the energy emitted by the transducer, the geometric configuration of the transducer, and the characteristics of the tissue.</a:t>
            </a:r>
          </a:p>
          <a:p>
            <a:pPr algn="just"/>
            <a:r>
              <a:rPr lang="en-IN" sz="2000" dirty="0" smtClean="0"/>
              <a:t>At the focal point of the transducer, ultrasound energy is concentrated, is absorbed by the tissue, and generates temperatures that can exceed 80° C, resulting in coagulative necrosis and the destruction of tissue.</a:t>
            </a:r>
            <a:endParaRPr lang="en-IN"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Obstetrics and Gynecology</a:t>
            </a:r>
            <a:endParaRPr lang="en-US" dirty="0"/>
          </a:p>
        </p:txBody>
      </p:sp>
      <p:sp>
        <p:nvSpPr>
          <p:cNvPr id="3" name="Content Placeholder 2"/>
          <p:cNvSpPr>
            <a:spLocks noGrp="1"/>
          </p:cNvSpPr>
          <p:nvPr>
            <p:ph idx="1"/>
          </p:nvPr>
        </p:nvSpPr>
        <p:spPr/>
        <p:txBody>
          <a:bodyPr/>
          <a:lstStyle/>
          <a:p>
            <a:r>
              <a:rPr lang="en-US" dirty="0" smtClean="0"/>
              <a:t>Uterine fibroids</a:t>
            </a:r>
          </a:p>
          <a:p>
            <a:r>
              <a:rPr lang="en-US" dirty="0" smtClean="0"/>
              <a:t>Infertility treatment.</a:t>
            </a:r>
          </a:p>
          <a:p>
            <a:r>
              <a:rPr lang="en-US" dirty="0" smtClean="0"/>
              <a:t>Umbilical vessel ablation</a:t>
            </a:r>
            <a:endParaRPr lang="en-US" dirty="0"/>
          </a:p>
        </p:txBody>
      </p:sp>
    </p:spTree>
    <p:extLst>
      <p:ext uri="{BB962C8B-B14F-4D97-AF65-F5344CB8AC3E}">
        <p14:creationId xmlns:p14="http://schemas.microsoft.com/office/powerpoint/2010/main" val="7689396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in </a:t>
            </a:r>
            <a:r>
              <a:rPr lang="en-US" dirty="0" err="1" smtClean="0"/>
              <a:t>Thrombolysis</a:t>
            </a:r>
            <a:endParaRPr lang="en-US" dirty="0"/>
          </a:p>
        </p:txBody>
      </p:sp>
      <p:sp>
        <p:nvSpPr>
          <p:cNvPr id="3" name="Content Placeholder 2"/>
          <p:cNvSpPr>
            <a:spLocks noGrp="1"/>
          </p:cNvSpPr>
          <p:nvPr>
            <p:ph idx="1"/>
          </p:nvPr>
        </p:nvSpPr>
        <p:spPr/>
        <p:txBody>
          <a:bodyPr/>
          <a:lstStyle/>
          <a:p>
            <a:r>
              <a:rPr lang="en-US" dirty="0" smtClean="0"/>
              <a:t>  Pulsed HIFU  enhanced the </a:t>
            </a:r>
            <a:r>
              <a:rPr lang="en-US" dirty="0" err="1" smtClean="0"/>
              <a:t>tPA</a:t>
            </a:r>
            <a:r>
              <a:rPr lang="en-US" dirty="0" smtClean="0"/>
              <a:t> mediated </a:t>
            </a:r>
            <a:r>
              <a:rPr lang="en-US" dirty="0" err="1" smtClean="0"/>
              <a:t>thrombolysis</a:t>
            </a:r>
            <a:r>
              <a:rPr lang="en-US" dirty="0" smtClean="0"/>
              <a:t> of clot by 50%. </a:t>
            </a:r>
          </a:p>
          <a:p>
            <a:r>
              <a:rPr lang="en-US" dirty="0" smtClean="0"/>
              <a:t>But does not show any significant increase in </a:t>
            </a:r>
            <a:r>
              <a:rPr lang="en-US" dirty="0" err="1" smtClean="0"/>
              <a:t>thrombolysis</a:t>
            </a:r>
            <a:r>
              <a:rPr lang="en-US" dirty="0" smtClean="0"/>
              <a:t> with the clot treated with only Pulsed HIFU.</a:t>
            </a:r>
          </a:p>
          <a:p>
            <a:r>
              <a:rPr lang="en-US" dirty="0" smtClean="0"/>
              <a:t>There was corresponding increase in </a:t>
            </a:r>
            <a:r>
              <a:rPr lang="en-US" dirty="0" err="1" smtClean="0"/>
              <a:t>thrombolysis</a:t>
            </a:r>
            <a:r>
              <a:rPr lang="en-US" dirty="0" smtClean="0"/>
              <a:t> with increasing number of pulses and total acoustic power.</a:t>
            </a:r>
          </a:p>
          <a:p>
            <a:pPr>
              <a:buNone/>
            </a:pPr>
            <a:endParaRPr lang="en-US" dirty="0" smtClean="0"/>
          </a:p>
          <a:p>
            <a:pPr>
              <a:buNone/>
            </a:pPr>
            <a:endParaRPr lang="en-US" dirty="0"/>
          </a:p>
        </p:txBody>
      </p:sp>
    </p:spTree>
    <p:extLst>
      <p:ext uri="{BB962C8B-B14F-4D97-AF65-F5344CB8AC3E}">
        <p14:creationId xmlns:p14="http://schemas.microsoft.com/office/powerpoint/2010/main" val="5904817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 therapy</a:t>
            </a:r>
            <a:endParaRPr lang="en-US" dirty="0"/>
          </a:p>
        </p:txBody>
      </p:sp>
      <p:sp>
        <p:nvSpPr>
          <p:cNvPr id="3" name="Content Placeholder 2"/>
          <p:cNvSpPr>
            <a:spLocks noGrp="1"/>
          </p:cNvSpPr>
          <p:nvPr>
            <p:ph idx="1"/>
          </p:nvPr>
        </p:nvSpPr>
        <p:spPr/>
        <p:txBody>
          <a:bodyPr/>
          <a:lstStyle/>
          <a:p>
            <a:r>
              <a:rPr lang="en-US" dirty="0" smtClean="0"/>
              <a:t>“small, reparable tears or holes, which permeate a cell membrane and allow the insertion” of a substance into a cell without compromising its viability.</a:t>
            </a:r>
          </a:p>
          <a:p>
            <a:pPr>
              <a:buNone/>
            </a:pPr>
            <a:r>
              <a:rPr lang="en-US" dirty="0" smtClean="0"/>
              <a:t> So HIFU has got tremendous role and great hope in transforming knowledge of Genetics into Medical treatments.</a:t>
            </a:r>
            <a:endParaRPr lang="en-US" dirty="0"/>
          </a:p>
        </p:txBody>
      </p:sp>
    </p:spTree>
    <p:extLst>
      <p:ext uri="{BB962C8B-B14F-4D97-AF65-F5344CB8AC3E}">
        <p14:creationId xmlns:p14="http://schemas.microsoft.com/office/powerpoint/2010/main" val="22885090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Sculpting</a:t>
            </a:r>
            <a:endParaRPr lang="en-US" dirty="0"/>
          </a:p>
        </p:txBody>
      </p:sp>
      <p:sp>
        <p:nvSpPr>
          <p:cNvPr id="3" name="Content Placeholder 2"/>
          <p:cNvSpPr>
            <a:spLocks noGrp="1"/>
          </p:cNvSpPr>
          <p:nvPr>
            <p:ph idx="1"/>
          </p:nvPr>
        </p:nvSpPr>
        <p:spPr/>
        <p:txBody>
          <a:bodyPr/>
          <a:lstStyle/>
          <a:p>
            <a:r>
              <a:rPr lang="en-US" dirty="0" smtClean="0"/>
              <a:t>Recently, the medical use of HIFU has been extended to include the ablation of unwanted subcutaneous adipose tissue as a non-invasive method of body sculpting.</a:t>
            </a:r>
          </a:p>
          <a:p>
            <a:pPr>
              <a:buNone/>
            </a:pPr>
            <a:endParaRPr lang="en-US" dirty="0"/>
          </a:p>
        </p:txBody>
      </p:sp>
    </p:spTree>
    <p:extLst>
      <p:ext uri="{BB962C8B-B14F-4D97-AF65-F5344CB8AC3E}">
        <p14:creationId xmlns:p14="http://schemas.microsoft.com/office/powerpoint/2010/main" val="716591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Haemostasis</a:t>
            </a:r>
            <a:endParaRPr lang="en-US" dirty="0"/>
          </a:p>
        </p:txBody>
      </p:sp>
      <p:sp>
        <p:nvSpPr>
          <p:cNvPr id="3" name="Content Placeholder 2"/>
          <p:cNvSpPr>
            <a:spLocks noGrp="1"/>
          </p:cNvSpPr>
          <p:nvPr>
            <p:ph idx="1"/>
          </p:nvPr>
        </p:nvSpPr>
        <p:spPr/>
        <p:txBody>
          <a:bodyPr/>
          <a:lstStyle/>
          <a:p>
            <a:r>
              <a:rPr lang="en-US" dirty="0" smtClean="0"/>
              <a:t>Effective in arresting </a:t>
            </a:r>
            <a:r>
              <a:rPr lang="en-US" dirty="0" err="1" smtClean="0"/>
              <a:t>haemorrhage</a:t>
            </a:r>
            <a:r>
              <a:rPr lang="en-US" dirty="0" smtClean="0"/>
              <a:t> from either organs or vessels.</a:t>
            </a:r>
            <a:endParaRPr lang="en-US" dirty="0"/>
          </a:p>
        </p:txBody>
      </p:sp>
    </p:spTree>
    <p:extLst>
      <p:ext uri="{BB962C8B-B14F-4D97-AF65-F5344CB8AC3E}">
        <p14:creationId xmlns:p14="http://schemas.microsoft.com/office/powerpoint/2010/main" val="34768007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p:txBody>
          <a:bodyPr>
            <a:normAutofit/>
          </a:bodyPr>
          <a:lstStyle/>
          <a:p>
            <a:r>
              <a:rPr lang="en-US" dirty="0" smtClean="0"/>
              <a:t>As ultrasound waves cannot pass through the air filled structures, so HIFU cannot be used in </a:t>
            </a:r>
            <a:r>
              <a:rPr lang="en-US" dirty="0" err="1" smtClean="0"/>
              <a:t>tumours</a:t>
            </a:r>
            <a:r>
              <a:rPr lang="en-US" dirty="0" smtClean="0"/>
              <a:t> of lung.</a:t>
            </a:r>
          </a:p>
          <a:p>
            <a:r>
              <a:rPr lang="en-US" dirty="0" smtClean="0"/>
              <a:t>Ablation of </a:t>
            </a:r>
            <a:r>
              <a:rPr lang="en-US" dirty="0" err="1" smtClean="0"/>
              <a:t>tumours</a:t>
            </a:r>
            <a:r>
              <a:rPr lang="en-US" dirty="0" smtClean="0"/>
              <a:t> lying in close proximity to bowel or indeed of the bowel wall itself, would run the risk of visceral perforation.</a:t>
            </a:r>
          </a:p>
          <a:p>
            <a:r>
              <a:rPr lang="en-US" dirty="0" smtClean="0"/>
              <a:t>Treatment times- longer usually it will take few hours to complete the procedure</a:t>
            </a:r>
          </a:p>
          <a:p>
            <a:endParaRPr lang="en-US" dirty="0"/>
          </a:p>
        </p:txBody>
      </p:sp>
    </p:spTree>
    <p:extLst>
      <p:ext uri="{BB962C8B-B14F-4D97-AF65-F5344CB8AC3E}">
        <p14:creationId xmlns:p14="http://schemas.microsoft.com/office/powerpoint/2010/main" val="6708363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Requires </a:t>
            </a:r>
            <a:r>
              <a:rPr lang="en-US" dirty="0" err="1" smtClean="0"/>
              <a:t>anaesthesia</a:t>
            </a:r>
            <a:r>
              <a:rPr lang="en-US" dirty="0" smtClean="0"/>
              <a:t>.</a:t>
            </a:r>
          </a:p>
          <a:p>
            <a:r>
              <a:rPr lang="en-US" dirty="0" smtClean="0"/>
              <a:t>Movement of organs at the time of exposure of HIFU limit the efficacy of treatment.</a:t>
            </a:r>
          </a:p>
          <a:p>
            <a:endParaRPr lang="en-US" dirty="0"/>
          </a:p>
        </p:txBody>
      </p:sp>
    </p:spTree>
    <p:extLst>
      <p:ext uri="{BB962C8B-B14F-4D97-AF65-F5344CB8AC3E}">
        <p14:creationId xmlns:p14="http://schemas.microsoft.com/office/powerpoint/2010/main" val="3269893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pPr algn="just"/>
            <a:r>
              <a:rPr lang="en-IN" sz="2000" dirty="0" smtClean="0"/>
              <a:t>HIFU is generally performed under general or regional anaesthesia.</a:t>
            </a:r>
          </a:p>
          <a:p>
            <a:pPr algn="just"/>
            <a:r>
              <a:rPr lang="en-IN" sz="2000" dirty="0" smtClean="0"/>
              <a:t>A transducer probe placed in a balloon filled with liquid (cooled or room temperature) is inserted into rectum (serves as an acoustical interface and to cool the rectal wall)</a:t>
            </a:r>
          </a:p>
          <a:p>
            <a:pPr algn="just"/>
            <a:r>
              <a:rPr lang="en-IN" sz="2000" dirty="0" smtClean="0"/>
              <a:t>There are two transducers on these devices</a:t>
            </a:r>
          </a:p>
          <a:p>
            <a:pPr lvl="1" algn="just"/>
            <a:r>
              <a:rPr lang="en-IN" sz="2000" dirty="0" smtClean="0"/>
              <a:t>Low-energy transducers (3 to 4 </a:t>
            </a:r>
            <a:r>
              <a:rPr lang="en-IN" sz="2000" dirty="0" err="1" smtClean="0"/>
              <a:t>Mhz</a:t>
            </a:r>
            <a:r>
              <a:rPr lang="en-IN" sz="2000" dirty="0" smtClean="0"/>
              <a:t>) for imaging</a:t>
            </a:r>
          </a:p>
          <a:p>
            <a:pPr lvl="1" algn="just"/>
            <a:r>
              <a:rPr lang="en-IN" sz="2000" dirty="0" smtClean="0"/>
              <a:t>High-energy transducers for treatment.</a:t>
            </a:r>
          </a:p>
          <a:p>
            <a:pPr algn="just"/>
            <a:r>
              <a:rPr lang="en-IN" sz="2000" dirty="0" smtClean="0"/>
              <a:t>The prostate is imaged in both the sagittal and coronal planes, and the target treatment zone is outlined.</a:t>
            </a:r>
          </a:p>
          <a:p>
            <a:pPr algn="just"/>
            <a:r>
              <a:rPr lang="en-IN" sz="2000" dirty="0" smtClean="0"/>
              <a:t>There is a treatment cycle in which the treatment zone is heated and then a cooling period during which the computer-controlled device moves to the next treatment zone distant from the first.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a:xfrm>
            <a:off x="457200" y="1600200"/>
            <a:ext cx="8229600" cy="4876800"/>
          </a:xfrm>
        </p:spPr>
        <p:txBody>
          <a:bodyPr>
            <a:noAutofit/>
          </a:bodyPr>
          <a:lstStyle/>
          <a:p>
            <a:pPr algn="just"/>
            <a:r>
              <a:rPr lang="en-IN" sz="2000" dirty="0" smtClean="0"/>
              <a:t>The procedure is performed by imaging the prostate in the coronal and sagittal planes with a transrectally placed stationary probe.</a:t>
            </a:r>
          </a:p>
          <a:p>
            <a:pPr algn="just"/>
            <a:r>
              <a:rPr lang="en-IN" sz="2000" dirty="0" smtClean="0"/>
              <a:t>This probe allows both imaging and treatment of the prostate. The treating physician outlines the areas to be treated in both planes</a:t>
            </a:r>
          </a:p>
          <a:p>
            <a:pPr algn="just"/>
            <a:r>
              <a:rPr lang="en-IN" sz="2000" dirty="0" smtClean="0"/>
              <a:t>This focal point is then sequentially moved through the tissue to be destroyed by a computer-driven system that moves the parabolic transducer sagittally and coronally until the entire selected area has been coagulated.</a:t>
            </a:r>
          </a:p>
          <a:p>
            <a:pPr algn="just"/>
            <a:r>
              <a:rPr lang="en-IN" sz="2000" dirty="0" smtClean="0"/>
              <a:t>The primary advantage of HIFU technology is precision.</a:t>
            </a:r>
          </a:p>
          <a:p>
            <a:pPr algn="just"/>
            <a:r>
              <a:rPr lang="en-IN" sz="2000" dirty="0" smtClean="0"/>
              <a:t>In order to prevent the conductive spread of thermal energy through the prostate, the computer-controlled transducer is moved throughout the treatment to allow treated areas to cool down.</a:t>
            </a:r>
          </a:p>
          <a:p>
            <a:pPr algn="just"/>
            <a:r>
              <a:rPr lang="en-IN" sz="2000" b="1" dirty="0" smtClean="0"/>
              <a:t>Because of the lack of adjacent tissue damage, HIFU is a repeatable precise technology.</a:t>
            </a:r>
            <a:endParaRPr lang="en-IN"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600200"/>
            <a:ext cx="8229600" cy="4724400"/>
          </a:xfrm>
        </p:spPr>
        <p:txBody>
          <a:bodyPr>
            <a:noAutofit/>
          </a:bodyPr>
          <a:lstStyle/>
          <a:p>
            <a:pPr algn="just"/>
            <a:r>
              <a:rPr lang="en-IN" sz="2000" dirty="0" smtClean="0"/>
              <a:t>HIFU results in coagulative necrosis of the treated tissue.</a:t>
            </a:r>
          </a:p>
          <a:p>
            <a:pPr algn="just"/>
            <a:r>
              <a:rPr lang="en-IN" sz="2000" dirty="0" smtClean="0"/>
              <a:t>In the case of complete prostate ablation with HIFU, the prostate gland retains its general anatomic configuration but shrinks to a small size (≈15 mL) over 3 to 6 months post therapy.</a:t>
            </a:r>
          </a:p>
          <a:p>
            <a:pPr algn="just"/>
            <a:r>
              <a:rPr lang="en-IN" sz="2000" dirty="0" smtClean="0"/>
              <a:t>Post-HIFU biopsies show fibrosis only.</a:t>
            </a:r>
          </a:p>
          <a:p>
            <a:pPr algn="just">
              <a:buNone/>
            </a:pPr>
            <a:r>
              <a:rPr lang="en-IN" sz="2000" b="1" dirty="0" smtClean="0"/>
              <a:t>GENERAL CLINICAL USE of HIFU</a:t>
            </a:r>
          </a:p>
          <a:p>
            <a:pPr algn="just"/>
            <a:r>
              <a:rPr lang="en-IN" sz="2000" dirty="0" smtClean="0"/>
              <a:t>Spleen, liver, kidney, breast, uterus, and bone</a:t>
            </a:r>
          </a:p>
          <a:p>
            <a:pPr algn="just"/>
            <a:r>
              <a:rPr lang="en-IN" sz="2000" dirty="0" smtClean="0"/>
              <a:t>HIFU has been most well studied in treatment of prostatic conditions</a:t>
            </a:r>
          </a:p>
          <a:p>
            <a:pPr algn="just"/>
            <a:r>
              <a:rPr lang="en-IN" sz="2000" dirty="0" smtClean="0"/>
              <a:t>HIFU has not been widely used for the treatment of symptomatic BPH because of its relatively invasive nature in comparison to other thermal-based modalities such as microwave and radiofrequency ablation.</a:t>
            </a:r>
          </a:p>
          <a:p>
            <a:pPr algn="just"/>
            <a:r>
              <a:rPr lang="en-IN" sz="2000" dirty="0" smtClean="0"/>
              <a:t>Currently, HIFU does not have USFDA approval.</a:t>
            </a:r>
          </a:p>
          <a:p>
            <a:pPr algn="just"/>
            <a:r>
              <a:rPr lang="en-IN" sz="2000" dirty="0" smtClean="0"/>
              <a:t>HIFU currently has FDA approval for the treatment of uterine fibroids</a:t>
            </a:r>
          </a:p>
          <a:p>
            <a:pPr algn="just"/>
            <a:r>
              <a:rPr lang="en-IN" sz="2000" dirty="0" smtClean="0"/>
              <a:t>2 HIFU devices are available for the treatment of prostate:- Ablatherm and Sonoblate -500</a:t>
            </a:r>
            <a:endParaRPr lang="en-IN"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descr="HIFU.jpg"/>
          <p:cNvPicPr>
            <a:picLocks noGrp="1" noChangeAspect="1"/>
          </p:cNvPicPr>
          <p:nvPr>
            <p:ph idx="1"/>
          </p:nvPr>
        </p:nvPicPr>
        <p:blipFill>
          <a:blip r:embed="rId2"/>
          <a:stretch>
            <a:fillRect/>
          </a:stretch>
        </p:blipFill>
        <p:spPr>
          <a:xfrm>
            <a:off x="2575295" y="1774825"/>
            <a:ext cx="3993410" cy="4625975"/>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IN" sz="3200" dirty="0" smtClean="0"/>
              <a:t>Indications:</a:t>
            </a:r>
            <a:endParaRPr lang="en-IN" sz="3200" dirty="0"/>
          </a:p>
        </p:txBody>
      </p:sp>
      <p:sp>
        <p:nvSpPr>
          <p:cNvPr id="3" name="Content Placeholder 2"/>
          <p:cNvSpPr>
            <a:spLocks noGrp="1"/>
          </p:cNvSpPr>
          <p:nvPr>
            <p:ph idx="1"/>
          </p:nvPr>
        </p:nvSpPr>
        <p:spPr/>
        <p:txBody>
          <a:bodyPr>
            <a:noAutofit/>
          </a:bodyPr>
          <a:lstStyle/>
          <a:p>
            <a:pPr algn="just">
              <a:buNone/>
            </a:pPr>
            <a:r>
              <a:rPr lang="en-IN" sz="2000" dirty="0" smtClean="0"/>
              <a:t>Ideal indications for HIFU as primary therapy are:</a:t>
            </a:r>
          </a:p>
          <a:p>
            <a:pPr algn="just"/>
            <a:r>
              <a:rPr lang="en-IN" sz="2000" dirty="0" smtClean="0"/>
              <a:t>Older patients (≥70 years) with clinical stage T</a:t>
            </a:r>
            <a:r>
              <a:rPr lang="en-IN" sz="2000" baseline="-25000" dirty="0" smtClean="0"/>
              <a:t>1</a:t>
            </a:r>
            <a:r>
              <a:rPr lang="en-IN" sz="2000" dirty="0" smtClean="0"/>
              <a:t>-T</a:t>
            </a:r>
            <a:r>
              <a:rPr lang="en-IN" sz="2000" baseline="-25000" dirty="0" smtClean="0"/>
              <a:t>2</a:t>
            </a:r>
            <a:r>
              <a:rPr lang="en-IN" sz="2000" dirty="0" smtClean="0"/>
              <a:t> N</a:t>
            </a:r>
            <a:r>
              <a:rPr lang="en-IN" sz="2000" baseline="-25000" dirty="0" smtClean="0"/>
              <a:t>0 </a:t>
            </a:r>
            <a:r>
              <a:rPr lang="en-IN" sz="2000" dirty="0" smtClean="0"/>
              <a:t>M</a:t>
            </a:r>
            <a:r>
              <a:rPr lang="en-IN" sz="2000" baseline="-25000" dirty="0" smtClean="0"/>
              <a:t>0</a:t>
            </a:r>
            <a:r>
              <a:rPr lang="en-IN" sz="2000" dirty="0" smtClean="0"/>
              <a:t> prostate cancer</a:t>
            </a:r>
          </a:p>
          <a:p>
            <a:pPr algn="just"/>
            <a:r>
              <a:rPr lang="en-IN" sz="2000" dirty="0" smtClean="0"/>
              <a:t>Gleason score &lt; 7</a:t>
            </a:r>
          </a:p>
          <a:p>
            <a:pPr algn="just"/>
            <a:r>
              <a:rPr lang="en-IN" sz="2000" dirty="0" smtClean="0"/>
              <a:t>PSA &lt; 15 ng /ml</a:t>
            </a:r>
          </a:p>
          <a:p>
            <a:pPr algn="just"/>
            <a:r>
              <a:rPr lang="en-IN" sz="2000" dirty="0" smtClean="0"/>
              <a:t>Prostate vol &lt; 40 ml</a:t>
            </a:r>
          </a:p>
          <a:p>
            <a:pPr algn="just"/>
            <a:r>
              <a:rPr lang="en-IN" sz="2000" dirty="0" smtClean="0"/>
              <a:t>Particularly if patient refuses/is unsuitable for radical therapy</a:t>
            </a:r>
          </a:p>
          <a:p>
            <a:pPr algn="just"/>
            <a:r>
              <a:rPr lang="en-IN" sz="2000" dirty="0" smtClean="0"/>
              <a:t>In this situation a lymph node evaluation is unnecessary and best chance for local control of cancer seems to be present.</a:t>
            </a:r>
            <a:endParaRPr lang="en-IN"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IN" sz="3200" dirty="0" smtClean="0"/>
              <a:t>Safety</a:t>
            </a:r>
            <a:endParaRPr lang="en-IN" sz="3200" dirty="0"/>
          </a:p>
        </p:txBody>
      </p:sp>
      <p:sp>
        <p:nvSpPr>
          <p:cNvPr id="3" name="Content Placeholder 2"/>
          <p:cNvSpPr>
            <a:spLocks noGrp="1"/>
          </p:cNvSpPr>
          <p:nvPr>
            <p:ph idx="1"/>
          </p:nvPr>
        </p:nvSpPr>
        <p:spPr/>
        <p:txBody>
          <a:bodyPr>
            <a:normAutofit/>
          </a:bodyPr>
          <a:lstStyle/>
          <a:p>
            <a:pPr algn="just"/>
            <a:r>
              <a:rPr lang="en-IN" sz="2000" dirty="0" smtClean="0"/>
              <a:t>MC complications after primary therapy with HIFU are</a:t>
            </a:r>
          </a:p>
          <a:p>
            <a:pPr lvl="1" algn="just"/>
            <a:r>
              <a:rPr lang="en-IN" sz="2000" b="1" dirty="0" smtClean="0"/>
              <a:t>U</a:t>
            </a:r>
            <a:r>
              <a:rPr lang="en-IN" sz="2000" dirty="0" smtClean="0"/>
              <a:t>TI</a:t>
            </a:r>
          </a:p>
          <a:p>
            <a:pPr lvl="1" algn="just"/>
            <a:r>
              <a:rPr lang="en-IN" sz="2000" b="1" dirty="0" smtClean="0"/>
              <a:t>S</a:t>
            </a:r>
            <a:r>
              <a:rPr lang="en-IN" sz="2000" dirty="0" smtClean="0"/>
              <a:t>UI</a:t>
            </a:r>
          </a:p>
          <a:p>
            <a:pPr lvl="1" algn="just"/>
            <a:r>
              <a:rPr lang="en-IN" sz="2000" b="1" dirty="0" smtClean="0"/>
              <a:t>E</a:t>
            </a:r>
            <a:r>
              <a:rPr lang="en-IN" sz="2000" dirty="0" smtClean="0"/>
              <a:t>D</a:t>
            </a:r>
          </a:p>
          <a:p>
            <a:pPr lvl="1" algn="just"/>
            <a:r>
              <a:rPr lang="en-IN" sz="2000" b="1" dirty="0" smtClean="0"/>
              <a:t>R</a:t>
            </a:r>
            <a:r>
              <a:rPr lang="en-IN" sz="2000" dirty="0" smtClean="0"/>
              <a:t>ectal burn and rectourethral fistula/</a:t>
            </a:r>
            <a:r>
              <a:rPr lang="en-IN" sz="2000" b="1" dirty="0" smtClean="0"/>
              <a:t>R</a:t>
            </a:r>
            <a:r>
              <a:rPr lang="en-IN" sz="2000" dirty="0" smtClean="0"/>
              <a:t>etention</a:t>
            </a:r>
          </a:p>
          <a:p>
            <a:pPr lvl="1" algn="just"/>
            <a:r>
              <a:rPr lang="en-IN" sz="2000" b="1" dirty="0" smtClean="0"/>
              <a:t>S</a:t>
            </a:r>
            <a:r>
              <a:rPr lang="en-IN" sz="2000" dirty="0" smtClean="0"/>
              <a:t>tenosis or strictures (Urethral/bladder neck)</a:t>
            </a:r>
          </a:p>
          <a:p>
            <a:pPr algn="just"/>
            <a:r>
              <a:rPr lang="en-IN" sz="2000" dirty="0" smtClean="0"/>
              <a:t>With the technical improvements of the Ablatherm device c/c have decreased considerably</a:t>
            </a:r>
          </a:p>
          <a:p>
            <a:pPr algn="just"/>
            <a:r>
              <a:rPr lang="en-IN" sz="2000" dirty="0" smtClean="0"/>
              <a:t>The use of TURP before HIFU also significantly decreases incidence of SUI, UTI, stenosis / strictures and BOO requiring TURP.</a:t>
            </a:r>
          </a:p>
          <a:p>
            <a:pPr algn="just"/>
            <a:r>
              <a:rPr lang="en-IN" sz="2000" dirty="0" smtClean="0"/>
              <a:t>TURP is therefore indicated before HIFU. But this does not have any affect on  disease control</a:t>
            </a:r>
            <a:endParaRPr lang="en-IN"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93</TotalTime>
  <Words>1881</Words>
  <Application>Microsoft Office PowerPoint</Application>
  <PresentationFormat>On-screen Show (4:3)</PresentationFormat>
  <Paragraphs>149</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Module</vt:lpstr>
      <vt:lpstr>HIFU</vt:lpstr>
      <vt:lpstr>PowerPoint Presentation</vt:lpstr>
      <vt:lpstr>HIFU Technology</vt:lpstr>
      <vt:lpstr>PowerPoint Presentation</vt:lpstr>
      <vt:lpstr>PowerPoint Presentation</vt:lpstr>
      <vt:lpstr>PowerPoint Presentation</vt:lpstr>
      <vt:lpstr>PowerPoint Presentation</vt:lpstr>
      <vt:lpstr>Indications:</vt:lpstr>
      <vt:lpstr>Safety</vt:lpstr>
      <vt:lpstr>HIFU in Localized Prostate Cancer</vt:lpstr>
      <vt:lpstr>HIFU after Radiation Failure</vt:lpstr>
      <vt:lpstr>Treatment of HIFU Failures</vt:lpstr>
      <vt:lpstr>Endorectal HIFU devices</vt:lpstr>
      <vt:lpstr>Ablatherm</vt:lpstr>
      <vt:lpstr>Sonablate system</vt:lpstr>
      <vt:lpstr>PowerPoint Presentation</vt:lpstr>
      <vt:lpstr>Treatment Monitoring</vt:lpstr>
      <vt:lpstr>Why HIFU?</vt:lpstr>
      <vt:lpstr>Therapeutic Applications</vt:lpstr>
      <vt:lpstr>Therapeutic applications.</vt:lpstr>
      <vt:lpstr>Role of HIFU in liver. </vt:lpstr>
      <vt:lpstr>Prostatic Lesions</vt:lpstr>
      <vt:lpstr>Prostatic Carcinoma</vt:lpstr>
      <vt:lpstr>PowerPoint Presentation</vt:lpstr>
      <vt:lpstr>Bladder</vt:lpstr>
      <vt:lpstr>Kidney.</vt:lpstr>
      <vt:lpstr>Pancreatic Malignancy</vt:lpstr>
      <vt:lpstr>Breast </vt:lpstr>
      <vt:lpstr>Neurosurgical</vt:lpstr>
      <vt:lpstr>Obstetrics and Gynecology</vt:lpstr>
      <vt:lpstr>Role in Thrombolysis</vt:lpstr>
      <vt:lpstr>Gene therapy</vt:lpstr>
      <vt:lpstr>Body Sculpting</vt:lpstr>
      <vt:lpstr>Haemostasis</vt:lpstr>
      <vt:lpstr>Limitations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shwetashendey</cp:lastModifiedBy>
  <cp:revision>16</cp:revision>
  <dcterms:created xsi:type="dcterms:W3CDTF">2006-08-16T00:00:00Z</dcterms:created>
  <dcterms:modified xsi:type="dcterms:W3CDTF">2017-04-20T02:30:54Z</dcterms:modified>
</cp:coreProperties>
</file>