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59" r:id="rId5"/>
    <p:sldId id="298" r:id="rId6"/>
    <p:sldId id="299" r:id="rId7"/>
    <p:sldId id="260" r:id="rId8"/>
    <p:sldId id="300" r:id="rId9"/>
    <p:sldId id="301" r:id="rId10"/>
    <p:sldId id="302" r:id="rId11"/>
    <p:sldId id="304" r:id="rId12"/>
    <p:sldId id="305" r:id="rId13"/>
    <p:sldId id="303" r:id="rId14"/>
    <p:sldId id="306" r:id="rId15"/>
    <p:sldId id="307" r:id="rId16"/>
    <p:sldId id="309" r:id="rId17"/>
    <p:sldId id="310" r:id="rId18"/>
    <p:sldId id="311" r:id="rId19"/>
    <p:sldId id="312" r:id="rId20"/>
    <p:sldId id="339" r:id="rId21"/>
    <p:sldId id="340" r:id="rId22"/>
    <p:sldId id="313" r:id="rId23"/>
    <p:sldId id="314" r:id="rId24"/>
    <p:sldId id="342" r:id="rId25"/>
    <p:sldId id="341" r:id="rId26"/>
    <p:sldId id="315" r:id="rId27"/>
    <p:sldId id="316" r:id="rId28"/>
    <p:sldId id="317" r:id="rId29"/>
    <p:sldId id="318" r:id="rId30"/>
    <p:sldId id="319" r:id="rId31"/>
    <p:sldId id="320" r:id="rId32"/>
    <p:sldId id="321" r:id="rId33"/>
    <p:sldId id="322" r:id="rId34"/>
    <p:sldId id="343" r:id="rId35"/>
    <p:sldId id="323" r:id="rId36"/>
    <p:sldId id="324" r:id="rId37"/>
    <p:sldId id="261" r:id="rId38"/>
    <p:sldId id="264" r:id="rId39"/>
    <p:sldId id="327" r:id="rId40"/>
    <p:sldId id="328" r:id="rId41"/>
    <p:sldId id="329" r:id="rId42"/>
    <p:sldId id="330" r:id="rId43"/>
    <p:sldId id="331" r:id="rId44"/>
    <p:sldId id="332" r:id="rId45"/>
    <p:sldId id="333" r:id="rId46"/>
    <p:sldId id="334" r:id="rId47"/>
    <p:sldId id="335" r:id="rId48"/>
    <p:sldId id="263" r:id="rId49"/>
    <p:sldId id="262" r:id="rId50"/>
    <p:sldId id="337" r:id="rId51"/>
    <p:sldId id="344" r:id="rId52"/>
    <p:sldId id="345" r:id="rId53"/>
    <p:sldId id="33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692" autoAdjust="0"/>
  </p:normalViewPr>
  <p:slideViewPr>
    <p:cSldViewPr>
      <p:cViewPr>
        <p:scale>
          <a:sx n="89" d="100"/>
          <a:sy n="89" d="100"/>
        </p:scale>
        <p:origin x="-8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17523-433B-4FFC-80C5-9BC6982991F5}" type="datetimeFigureOut">
              <a:rPr lang="en-IN" smtClean="0"/>
              <a:t>01-05-2017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03587-5F6D-418A-997D-FA644100E8BC}" type="slidenum">
              <a:rPr lang="en-IN" smtClean="0"/>
              <a:t>‹#›</a:t>
            </a:fld>
            <a:endParaRPr lang="en-IN"/>
          </a:p>
        </p:txBody>
      </p:sp>
    </p:spTree>
    <p:extLst>
      <p:ext uri="{BB962C8B-B14F-4D97-AF65-F5344CB8AC3E}">
        <p14:creationId xmlns:p14="http://schemas.microsoft.com/office/powerpoint/2010/main" val="283856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Other conditions: Type II diabetes, physical inactivity and obesity</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3</a:t>
            </a:fld>
            <a:endParaRPr lang="en-IN"/>
          </a:p>
        </p:txBody>
      </p:sp>
    </p:spTree>
    <p:extLst>
      <p:ext uri="{BB962C8B-B14F-4D97-AF65-F5344CB8AC3E}">
        <p14:creationId xmlns:p14="http://schemas.microsoft.com/office/powerpoint/2010/main" val="100409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20</a:t>
            </a:fld>
            <a:endParaRPr lang="en-IN"/>
          </a:p>
        </p:txBody>
      </p:sp>
    </p:spTree>
    <p:extLst>
      <p:ext uri="{BB962C8B-B14F-4D97-AF65-F5344CB8AC3E}">
        <p14:creationId xmlns:p14="http://schemas.microsoft.com/office/powerpoint/2010/main" val="65798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34</a:t>
            </a:fld>
            <a:endParaRPr lang="en-IN"/>
          </a:p>
        </p:txBody>
      </p:sp>
    </p:spTree>
    <p:extLst>
      <p:ext uri="{BB962C8B-B14F-4D97-AF65-F5344CB8AC3E}">
        <p14:creationId xmlns:p14="http://schemas.microsoft.com/office/powerpoint/2010/main" val="267222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Practical scheme for </a:t>
            </a:r>
            <a:r>
              <a:rPr lang="en-IN" sz="1200" b="1" i="0" u="none" strike="noStrike" kern="1200" baseline="0" dirty="0" err="1" smtClean="0">
                <a:solidFill>
                  <a:schemeClr val="tx1"/>
                </a:solidFill>
                <a:latin typeface="+mn-lt"/>
                <a:ea typeface="+mn-ea"/>
                <a:cs typeface="+mn-cs"/>
              </a:rPr>
              <a:t>dobutamine</a:t>
            </a:r>
            <a:r>
              <a:rPr lang="en-IN" sz="1200" b="1" i="0" u="none" strike="noStrike" kern="1200" baseline="0" dirty="0" smtClean="0">
                <a:solidFill>
                  <a:schemeClr val="tx1"/>
                </a:solidFill>
                <a:latin typeface="+mn-lt"/>
                <a:ea typeface="+mn-ea"/>
                <a:cs typeface="+mn-cs"/>
              </a:rPr>
              <a:t> stress CMR. </a:t>
            </a:r>
            <a:r>
              <a:rPr lang="en-IN" sz="1200" b="0" i="0" u="none" strike="noStrike" kern="1200" baseline="0" dirty="0" smtClean="0">
                <a:solidFill>
                  <a:schemeClr val="tx1"/>
                </a:solidFill>
                <a:latin typeface="+mn-lt"/>
                <a:ea typeface="+mn-ea"/>
                <a:cs typeface="+mn-cs"/>
              </a:rPr>
              <a:t>Per stress level, four short-axis and two long-axis cine studies are</a:t>
            </a:r>
          </a:p>
          <a:p>
            <a:r>
              <a:rPr lang="en-IN" sz="1200" b="0" i="0" u="none" strike="noStrike" kern="1200" baseline="0" dirty="0" smtClean="0">
                <a:solidFill>
                  <a:schemeClr val="tx1"/>
                </a:solidFill>
                <a:latin typeface="+mn-lt"/>
                <a:ea typeface="+mn-ea"/>
                <a:cs typeface="+mn-cs"/>
              </a:rPr>
              <a:t>obtained in three consecutive breath-holds, making it possible to evaluate the left ventricle for new wall motion abnormalities</a:t>
            </a:r>
          </a:p>
          <a:p>
            <a:r>
              <a:rPr lang="en-IN" sz="1200" b="0" i="0" u="none" strike="noStrike" kern="1200" baseline="0" dirty="0" smtClean="0">
                <a:solidFill>
                  <a:schemeClr val="tx1"/>
                </a:solidFill>
                <a:latin typeface="+mn-lt"/>
                <a:ea typeface="+mn-ea"/>
                <a:cs typeface="+mn-cs"/>
              </a:rPr>
              <a:t>(WMAs). If termination criteria are not met at the highest </a:t>
            </a:r>
            <a:r>
              <a:rPr lang="en-IN" sz="1200" b="0" i="0" u="none" strike="noStrike" kern="1200" baseline="0" dirty="0" err="1" smtClean="0">
                <a:solidFill>
                  <a:schemeClr val="tx1"/>
                </a:solidFill>
                <a:latin typeface="+mn-lt"/>
                <a:ea typeface="+mn-ea"/>
                <a:cs typeface="+mn-cs"/>
              </a:rPr>
              <a:t>dobutamine</a:t>
            </a:r>
            <a:r>
              <a:rPr lang="en-IN" sz="1200" b="0" i="0" u="none" strike="noStrike" kern="1200" baseline="0" dirty="0" smtClean="0">
                <a:solidFill>
                  <a:schemeClr val="tx1"/>
                </a:solidFill>
                <a:latin typeface="+mn-lt"/>
                <a:ea typeface="+mn-ea"/>
                <a:cs typeface="+mn-cs"/>
              </a:rPr>
              <a:t> dose, atropine can be additionally administered.</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35</a:t>
            </a:fld>
            <a:endParaRPr lang="en-IN"/>
          </a:p>
        </p:txBody>
      </p:sp>
    </p:spTree>
    <p:extLst>
      <p:ext uri="{BB962C8B-B14F-4D97-AF65-F5344CB8AC3E}">
        <p14:creationId xmlns:p14="http://schemas.microsoft.com/office/powerpoint/2010/main" val="250789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MIBI SPECT shows reversible perfusion defect in lateral LV wall with an estimated ischaemia of 19% of LV myocardium</a:t>
            </a:r>
          </a:p>
          <a:p>
            <a:r>
              <a:rPr lang="en-IN" sz="1200" b="0" i="0" u="none" strike="noStrike" kern="1200" baseline="0" dirty="0" smtClean="0">
                <a:solidFill>
                  <a:schemeClr val="tx1"/>
                </a:solidFill>
                <a:latin typeface="+mn-lt"/>
                <a:ea typeface="+mn-ea"/>
                <a:cs typeface="+mn-cs"/>
              </a:rPr>
              <a:t>(*, A) (arrows, B). Stress perfusion CMR shows extensive stress-induced perfusion defect in lateral LV wall (arrows, C) and </a:t>
            </a:r>
            <a:r>
              <a:rPr lang="en-IN" sz="1200" b="0" i="0" u="none" strike="noStrike" kern="1200" baseline="0" dirty="0" err="1" smtClean="0">
                <a:solidFill>
                  <a:schemeClr val="tx1"/>
                </a:solidFill>
                <a:latin typeface="+mn-lt"/>
                <a:ea typeface="+mn-ea"/>
                <a:cs typeface="+mn-cs"/>
              </a:rPr>
              <a:t>subendocardial</a:t>
            </a:r>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perfusion in anterior LV wall and septum (arrowheads, C). At coronary angiography (D) severe two-vessel CAD is shown with distal </a:t>
            </a:r>
            <a:r>
              <a:rPr lang="en-IN" sz="1200" b="0" i="0" u="none" strike="noStrike" kern="1200" baseline="0" dirty="0" err="1" smtClean="0">
                <a:solidFill>
                  <a:schemeClr val="tx1"/>
                </a:solidFill>
                <a:latin typeface="+mn-lt"/>
                <a:ea typeface="+mn-ea"/>
                <a:cs typeface="+mn-cs"/>
              </a:rPr>
              <a:t>LCx</a:t>
            </a:r>
            <a:r>
              <a:rPr lang="en-IN" sz="1200" b="0" i="0" u="none" strike="noStrike" kern="1200" baseline="0" dirty="0" smtClean="0">
                <a:solidFill>
                  <a:schemeClr val="tx1"/>
                </a:solidFill>
                <a:latin typeface="+mn-lt"/>
                <a:ea typeface="+mn-ea"/>
                <a:cs typeface="+mn-cs"/>
              </a:rPr>
              <a:t> 80% stenosis, 1st lateral 80% stenosis, and mid anterior LAD 70% stenosis and distal LAD 80% stenosis.</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36</a:t>
            </a:fld>
            <a:endParaRPr lang="en-IN"/>
          </a:p>
        </p:txBody>
      </p:sp>
    </p:spTree>
    <p:extLst>
      <p:ext uri="{BB962C8B-B14F-4D97-AF65-F5344CB8AC3E}">
        <p14:creationId xmlns:p14="http://schemas.microsoft.com/office/powerpoint/2010/main" val="12042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Coronary artery disease (CAD), i.e. the process of atherosclerotic plaque formation, is the usual cause of IHD.</a:t>
            </a:r>
          </a:p>
          <a:p>
            <a:r>
              <a:rPr lang="en-IN" sz="1200" b="0" i="0" u="none" strike="noStrike" kern="1200" baseline="0" dirty="0" smtClean="0">
                <a:solidFill>
                  <a:schemeClr val="tx1"/>
                </a:solidFill>
                <a:latin typeface="+mn-lt"/>
                <a:ea typeface="+mn-ea"/>
                <a:cs typeface="+mn-cs"/>
              </a:rPr>
              <a:t>Myocardial infarctions are usually classified by (a) location (anterior, inferior, lateral), (b) size (focal necrosis, small (&lt;10%), moderate (10–30%) and large (&gt;30% of LV myocardium) and (c) temporally as evolving (&lt;6 h), acute (6 h–7 days), healing (7–28 days) and healed (&gt;28 days).</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4</a:t>
            </a:fld>
            <a:endParaRPr lang="en-IN"/>
          </a:p>
        </p:txBody>
      </p:sp>
    </p:spTree>
    <p:extLst>
      <p:ext uri="{BB962C8B-B14F-4D97-AF65-F5344CB8AC3E}">
        <p14:creationId xmlns:p14="http://schemas.microsoft.com/office/powerpoint/2010/main" val="368131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is the usual approach (an alternative percutaneous route is the radial artery) </a:t>
            </a:r>
          </a:p>
          <a:p>
            <a:r>
              <a:rPr lang="en-IN" dirty="0" smtClean="0"/>
              <a:t>at least 3 shaped catheters are required – one for each coronary artery and one for the left ventricle)</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9</a:t>
            </a:fld>
            <a:endParaRPr lang="en-IN"/>
          </a:p>
        </p:txBody>
      </p:sp>
    </p:spTree>
    <p:extLst>
      <p:ext uri="{BB962C8B-B14F-4D97-AF65-F5344CB8AC3E}">
        <p14:creationId xmlns:p14="http://schemas.microsoft.com/office/powerpoint/2010/main" val="103842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Significant CAD is considered in the presence of a diameter stenosis of ≥ 70% in a major vessel or ≥ 50% in the left main,</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10</a:t>
            </a:fld>
            <a:endParaRPr lang="en-IN"/>
          </a:p>
        </p:txBody>
      </p:sp>
    </p:spTree>
    <p:extLst>
      <p:ext uri="{BB962C8B-B14F-4D97-AF65-F5344CB8AC3E}">
        <p14:creationId xmlns:p14="http://schemas.microsoft.com/office/powerpoint/2010/main" val="229967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Sutton 274</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11</a:t>
            </a:fld>
            <a:endParaRPr lang="en-IN"/>
          </a:p>
        </p:txBody>
      </p:sp>
    </p:spTree>
    <p:extLst>
      <p:ext uri="{BB962C8B-B14F-4D97-AF65-F5344CB8AC3E}">
        <p14:creationId xmlns:p14="http://schemas.microsoft.com/office/powerpoint/2010/main" val="178136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Sutton 274</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12</a:t>
            </a:fld>
            <a:endParaRPr lang="en-IN"/>
          </a:p>
        </p:txBody>
      </p:sp>
    </p:spTree>
    <p:extLst>
      <p:ext uri="{BB962C8B-B14F-4D97-AF65-F5344CB8AC3E}">
        <p14:creationId xmlns:p14="http://schemas.microsoft.com/office/powerpoint/2010/main" val="112182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13</a:t>
            </a:fld>
            <a:endParaRPr lang="en-IN"/>
          </a:p>
        </p:txBody>
      </p:sp>
    </p:spTree>
    <p:extLst>
      <p:ext uri="{BB962C8B-B14F-4D97-AF65-F5344CB8AC3E}">
        <p14:creationId xmlns:p14="http://schemas.microsoft.com/office/powerpoint/2010/main" val="157735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sz="3700" dirty="0" smtClean="0"/>
              <a:t>Complication of conventional coronary angiography</a:t>
            </a:r>
          </a:p>
          <a:p>
            <a:r>
              <a:rPr lang="en-IN" sz="3400" dirty="0" smtClean="0"/>
              <a:t>Femoral</a:t>
            </a:r>
          </a:p>
          <a:p>
            <a:pPr lvl="1"/>
            <a:r>
              <a:rPr lang="en-IN" sz="2900" dirty="0" smtClean="0"/>
              <a:t>Dissection of femoral/iliac artery or aorta</a:t>
            </a:r>
          </a:p>
          <a:p>
            <a:pPr lvl="1"/>
            <a:r>
              <a:rPr lang="en-IN" sz="2900" dirty="0" smtClean="0"/>
              <a:t>Haematoma</a:t>
            </a:r>
          </a:p>
          <a:p>
            <a:r>
              <a:rPr lang="en-IN" sz="3400" dirty="0" smtClean="0"/>
              <a:t>Aorta</a:t>
            </a:r>
          </a:p>
          <a:p>
            <a:pPr lvl="1"/>
            <a:r>
              <a:rPr lang="en-IN" sz="2900" dirty="0" smtClean="0"/>
              <a:t>Damage to aortic intima</a:t>
            </a:r>
          </a:p>
          <a:p>
            <a:pPr lvl="1"/>
            <a:r>
              <a:rPr lang="en-IN" sz="2900" dirty="0" smtClean="0"/>
              <a:t>Embolus to head and neck vessels</a:t>
            </a:r>
          </a:p>
          <a:p>
            <a:pPr lvl="1"/>
            <a:r>
              <a:rPr lang="en-IN" sz="2900" dirty="0" smtClean="0"/>
              <a:t>Aortic root dissection</a:t>
            </a:r>
          </a:p>
          <a:p>
            <a:r>
              <a:rPr lang="en-IN" sz="3400" dirty="0" smtClean="0"/>
              <a:t>Coronary</a:t>
            </a:r>
          </a:p>
          <a:p>
            <a:pPr lvl="1"/>
            <a:r>
              <a:rPr lang="en-IN" sz="2900" dirty="0" err="1" smtClean="0"/>
              <a:t>Ostial</a:t>
            </a:r>
            <a:r>
              <a:rPr lang="en-IN" sz="2900" dirty="0" smtClean="0"/>
              <a:t> dissection</a:t>
            </a:r>
          </a:p>
          <a:p>
            <a:pPr lvl="1"/>
            <a:r>
              <a:rPr lang="en-IN" sz="2900" dirty="0" smtClean="0"/>
              <a:t>Coronary embolus</a:t>
            </a:r>
          </a:p>
          <a:p>
            <a:pPr lvl="1"/>
            <a:r>
              <a:rPr lang="en-IN" sz="2900" dirty="0" smtClean="0"/>
              <a:t>Arrhythmia due to catheter wedging or contrast medium</a:t>
            </a:r>
          </a:p>
          <a:p>
            <a:pPr lvl="1"/>
            <a:r>
              <a:rPr lang="en-IN" sz="2900" dirty="0" smtClean="0"/>
              <a:t>Spasm due to catheter or contrast medium</a:t>
            </a:r>
          </a:p>
          <a:p>
            <a:r>
              <a:rPr lang="en-IN" sz="3400" dirty="0" smtClean="0"/>
              <a:t>General</a:t>
            </a:r>
          </a:p>
          <a:p>
            <a:pPr lvl="1"/>
            <a:r>
              <a:rPr lang="en-IN" sz="2900" dirty="0" smtClean="0"/>
              <a:t>Hypotension</a:t>
            </a:r>
          </a:p>
          <a:p>
            <a:pPr lvl="1"/>
            <a:r>
              <a:rPr lang="en-IN" sz="2900" dirty="0" smtClean="0"/>
              <a:t>Left heart failure-contrast overload</a:t>
            </a:r>
          </a:p>
          <a:p>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14</a:t>
            </a:fld>
            <a:endParaRPr lang="en-IN"/>
          </a:p>
        </p:txBody>
      </p:sp>
    </p:spTree>
    <p:extLst>
      <p:ext uri="{BB962C8B-B14F-4D97-AF65-F5344CB8AC3E}">
        <p14:creationId xmlns:p14="http://schemas.microsoft.com/office/powerpoint/2010/main" val="224311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Multiplanar reconstruction (MPR) </a:t>
            </a:r>
            <a:r>
              <a:rPr lang="en-IN" sz="1200" b="0" i="0" u="none" strike="noStrike" kern="1200" baseline="0" dirty="0" smtClean="0">
                <a:solidFill>
                  <a:schemeClr val="tx1"/>
                </a:solidFill>
                <a:latin typeface="+mn-lt"/>
                <a:ea typeface="+mn-ea"/>
                <a:cs typeface="+mn-cs"/>
              </a:rPr>
              <a:t>This enables the viewing of any 2D section from a 3D dataset (the spatial resolution is the same for any orientation with near isometric voxels) ▶ a curved MPR can follow any tortuous anatomy</a:t>
            </a:r>
          </a:p>
          <a:p>
            <a:r>
              <a:rPr lang="en-IN" sz="1200" b="1" i="0" u="none" strike="noStrike" kern="1200" baseline="0" dirty="0" smtClean="0">
                <a:solidFill>
                  <a:schemeClr val="tx1"/>
                </a:solidFill>
                <a:latin typeface="+mn-lt"/>
                <a:ea typeface="+mn-ea"/>
                <a:cs typeface="+mn-cs"/>
              </a:rPr>
              <a:t>Maximum intensity projection (MIP) </a:t>
            </a:r>
            <a:r>
              <a:rPr lang="en-IN" sz="1200" b="0" i="0" u="none" strike="noStrike" kern="1200" baseline="0" dirty="0" smtClean="0">
                <a:solidFill>
                  <a:schemeClr val="tx1"/>
                </a:solidFill>
                <a:latin typeface="+mn-lt"/>
                <a:ea typeface="+mn-ea"/>
                <a:cs typeface="+mn-cs"/>
              </a:rPr>
              <a:t>The highest attenuation voxels (CTA) or highest signal voxel (MRA) along any ray (line) are identified and projected onto a 3D image</a:t>
            </a:r>
          </a:p>
          <a:p>
            <a:r>
              <a:rPr lang="en-IN" sz="1200" b="1" i="0" u="none" strike="noStrike" kern="1200" baseline="0" dirty="0" smtClean="0">
                <a:solidFill>
                  <a:schemeClr val="tx1"/>
                </a:solidFill>
                <a:latin typeface="+mn-lt"/>
                <a:ea typeface="+mn-ea"/>
                <a:cs typeface="+mn-cs"/>
              </a:rPr>
              <a:t>Surface shaded display (SSD) </a:t>
            </a:r>
            <a:r>
              <a:rPr lang="en-IN" sz="1200" b="0" i="0" u="none" strike="noStrike" kern="1200" baseline="0" dirty="0" smtClean="0">
                <a:solidFill>
                  <a:schemeClr val="tx1"/>
                </a:solidFill>
                <a:latin typeface="+mn-lt"/>
                <a:ea typeface="+mn-ea"/>
                <a:cs typeface="+mn-cs"/>
              </a:rPr>
              <a:t>All voxels with an attenuation or signal above a certain threshold are represented as a 3D image (which can be rotated in any direction)▶an imaginary source of illumination is used to provide 3D perspective</a:t>
            </a:r>
          </a:p>
          <a:p>
            <a:r>
              <a:rPr lang="en-IN" sz="1200" b="1" i="0" u="none" strike="noStrike" kern="1200" baseline="0" dirty="0" smtClean="0">
                <a:solidFill>
                  <a:schemeClr val="tx1"/>
                </a:solidFill>
                <a:latin typeface="+mn-lt"/>
                <a:ea typeface="+mn-ea"/>
                <a:cs typeface="+mn-cs"/>
              </a:rPr>
              <a:t>Volume-rendered techniques </a:t>
            </a:r>
            <a:r>
              <a:rPr lang="en-IN" sz="1200" b="0" i="0" u="none" strike="noStrike" kern="1200" baseline="0" dirty="0" smtClean="0">
                <a:solidFill>
                  <a:schemeClr val="tx1"/>
                </a:solidFill>
                <a:latin typeface="+mn-lt"/>
                <a:ea typeface="+mn-ea"/>
                <a:cs typeface="+mn-cs"/>
              </a:rPr>
              <a:t>Volumes with a certain range of attenuations or SI are assigned a colour or grey scale density ▶ 3D reconstructions can benefit from the removal of areas of a certain.</a:t>
            </a:r>
            <a:endParaRPr lang="en-IN" dirty="0"/>
          </a:p>
        </p:txBody>
      </p:sp>
      <p:sp>
        <p:nvSpPr>
          <p:cNvPr id="4" name="Slide Number Placeholder 3"/>
          <p:cNvSpPr>
            <a:spLocks noGrp="1"/>
          </p:cNvSpPr>
          <p:nvPr>
            <p:ph type="sldNum" sz="quarter" idx="10"/>
          </p:nvPr>
        </p:nvSpPr>
        <p:spPr/>
        <p:txBody>
          <a:bodyPr/>
          <a:lstStyle/>
          <a:p>
            <a:fld id="{42903587-5F6D-418A-997D-FA644100E8BC}" type="slidenum">
              <a:rPr lang="en-IN" smtClean="0"/>
              <a:t>18</a:t>
            </a:fld>
            <a:endParaRPr lang="en-IN"/>
          </a:p>
        </p:txBody>
      </p:sp>
    </p:spTree>
    <p:extLst>
      <p:ext uri="{BB962C8B-B14F-4D97-AF65-F5344CB8AC3E}">
        <p14:creationId xmlns:p14="http://schemas.microsoft.com/office/powerpoint/2010/main" val="414459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IN" dirty="0" smtClean="0"/>
              <a:t>ISCHEMIC HEART DISEASE</a:t>
            </a:r>
            <a:endParaRPr lang="en-IN" dirty="0"/>
          </a:p>
        </p:txBody>
      </p:sp>
      <p:sp>
        <p:nvSpPr>
          <p:cNvPr id="3" name="Subtitle 2"/>
          <p:cNvSpPr>
            <a:spLocks noGrp="1"/>
          </p:cNvSpPr>
          <p:nvPr>
            <p:ph type="subTitle" idx="1"/>
          </p:nvPr>
        </p:nvSpPr>
        <p:spPr/>
        <p:txBody>
          <a:bodyPr anchor="ctr"/>
          <a:lstStyle/>
          <a:p>
            <a:r>
              <a:rPr lang="en-IN" dirty="0" smtClean="0"/>
              <a:t>DR. SACHIN RATHI </a:t>
            </a:r>
          </a:p>
          <a:p>
            <a:r>
              <a:rPr lang="en-IN" dirty="0" smtClean="0"/>
              <a:t>06/07/2015</a:t>
            </a:r>
            <a:endParaRPr lang="en-IN" dirty="0"/>
          </a:p>
        </p:txBody>
      </p:sp>
    </p:spTree>
    <p:extLst>
      <p:ext uri="{BB962C8B-B14F-4D97-AF65-F5344CB8AC3E}">
        <p14:creationId xmlns:p14="http://schemas.microsoft.com/office/powerpoint/2010/main" val="4042687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r>
              <a:rPr lang="en-IN" sz="2400" dirty="0" smtClean="0"/>
              <a:t>Coronary </a:t>
            </a:r>
            <a:r>
              <a:rPr lang="en-IN" sz="2400" dirty="0"/>
              <a:t>angiography </a:t>
            </a:r>
            <a:r>
              <a:rPr lang="en-IN" sz="2400" dirty="0" smtClean="0"/>
              <a:t>provides information regarding</a:t>
            </a:r>
          </a:p>
          <a:p>
            <a:pPr lvl="1"/>
            <a:r>
              <a:rPr lang="en-IN" sz="2000" dirty="0" smtClean="0"/>
              <a:t>Severity </a:t>
            </a:r>
            <a:r>
              <a:rPr lang="en-IN" sz="2000" dirty="0"/>
              <a:t>and length </a:t>
            </a:r>
            <a:r>
              <a:rPr lang="en-IN" sz="2000" dirty="0" smtClean="0"/>
              <a:t>of stenosis</a:t>
            </a:r>
            <a:r>
              <a:rPr lang="en-IN" sz="2000" dirty="0"/>
              <a:t>, </a:t>
            </a:r>
            <a:endParaRPr lang="en-IN" sz="2000" dirty="0" smtClean="0"/>
          </a:p>
          <a:p>
            <a:pPr lvl="1"/>
            <a:r>
              <a:rPr lang="en-IN" sz="2000" dirty="0" smtClean="0"/>
              <a:t>CA </a:t>
            </a:r>
            <a:r>
              <a:rPr lang="en-IN" sz="2000" dirty="0"/>
              <a:t>occlusions, </a:t>
            </a:r>
            <a:endParaRPr lang="en-IN" sz="2000" dirty="0" smtClean="0"/>
          </a:p>
          <a:p>
            <a:pPr lvl="1"/>
            <a:r>
              <a:rPr lang="en-IN" sz="2000" dirty="0"/>
              <a:t>N</a:t>
            </a:r>
            <a:r>
              <a:rPr lang="en-IN" sz="2000" dirty="0" smtClean="0"/>
              <a:t>umber </a:t>
            </a:r>
            <a:r>
              <a:rPr lang="en-IN" sz="2000" dirty="0"/>
              <a:t>of vessels affected, </a:t>
            </a:r>
            <a:endParaRPr lang="en-IN" sz="2000" dirty="0" smtClean="0"/>
          </a:p>
          <a:p>
            <a:pPr lvl="1"/>
            <a:r>
              <a:rPr lang="en-IN" sz="2000" dirty="0" smtClean="0"/>
              <a:t>Stenosis configuration </a:t>
            </a:r>
            <a:r>
              <a:rPr lang="en-IN" sz="2000" dirty="0"/>
              <a:t>(smooth, ulcerated), </a:t>
            </a:r>
            <a:endParaRPr lang="en-IN" sz="2000" dirty="0" smtClean="0"/>
          </a:p>
          <a:p>
            <a:pPr lvl="1"/>
            <a:r>
              <a:rPr lang="en-IN" sz="2000" dirty="0"/>
              <a:t>P</a:t>
            </a:r>
            <a:r>
              <a:rPr lang="en-IN" sz="2000" dirty="0" smtClean="0"/>
              <a:t>resence of thrombus</a:t>
            </a:r>
            <a:r>
              <a:rPr lang="en-IN" sz="2000" dirty="0"/>
              <a:t>, </a:t>
            </a:r>
            <a:endParaRPr lang="en-IN" sz="2000" dirty="0" smtClean="0"/>
          </a:p>
          <a:p>
            <a:pPr lvl="1"/>
            <a:r>
              <a:rPr lang="en-IN" sz="2000" dirty="0" smtClean="0"/>
              <a:t>Collateral </a:t>
            </a:r>
            <a:r>
              <a:rPr lang="en-IN" sz="2000" dirty="0"/>
              <a:t>vessels, </a:t>
            </a:r>
            <a:endParaRPr lang="en-IN" sz="2000" dirty="0" smtClean="0"/>
          </a:p>
          <a:p>
            <a:pPr lvl="1"/>
            <a:r>
              <a:rPr lang="en-IN" sz="2000" dirty="0" smtClean="0"/>
              <a:t>CA </a:t>
            </a:r>
            <a:r>
              <a:rPr lang="en-IN" sz="2000" dirty="0"/>
              <a:t>anatomy and </a:t>
            </a:r>
            <a:r>
              <a:rPr lang="en-IN" sz="2000" dirty="0" smtClean="0"/>
              <a:t>variants</a:t>
            </a:r>
          </a:p>
          <a:p>
            <a:r>
              <a:rPr lang="en-IN" dirty="0" smtClean="0"/>
              <a:t>Limitations :</a:t>
            </a:r>
          </a:p>
          <a:p>
            <a:pPr lvl="1"/>
            <a:r>
              <a:rPr lang="en-IN" sz="2000" dirty="0"/>
              <a:t>Mild or </a:t>
            </a:r>
            <a:r>
              <a:rPr lang="en-IN" sz="2000" dirty="0" err="1" smtClean="0"/>
              <a:t>nonstenotic</a:t>
            </a:r>
            <a:r>
              <a:rPr lang="en-IN" sz="2000" dirty="0"/>
              <a:t> </a:t>
            </a:r>
            <a:r>
              <a:rPr lang="en-IN" sz="2000" dirty="0" smtClean="0"/>
              <a:t>CAD not </a:t>
            </a:r>
            <a:r>
              <a:rPr lang="en-IN" sz="2000" dirty="0"/>
              <a:t>visualised </a:t>
            </a:r>
            <a:endParaRPr lang="en-IN" sz="2000" dirty="0" smtClean="0"/>
          </a:p>
          <a:p>
            <a:pPr lvl="1"/>
            <a:r>
              <a:rPr lang="en-IN" sz="2000" dirty="0"/>
              <a:t>N</a:t>
            </a:r>
            <a:r>
              <a:rPr lang="en-IN" sz="2000" dirty="0" smtClean="0"/>
              <a:t>o </a:t>
            </a:r>
            <a:r>
              <a:rPr lang="en-IN" sz="2000" dirty="0"/>
              <a:t>information </a:t>
            </a:r>
            <a:r>
              <a:rPr lang="en-IN" sz="2000" dirty="0" smtClean="0"/>
              <a:t>about </a:t>
            </a:r>
            <a:r>
              <a:rPr lang="en-IN" sz="2000" dirty="0"/>
              <a:t>the plaque </a:t>
            </a:r>
            <a:r>
              <a:rPr lang="en-IN" sz="2000" dirty="0" smtClean="0"/>
              <a:t>composition</a:t>
            </a:r>
          </a:p>
          <a:p>
            <a:pPr lvl="1"/>
            <a:r>
              <a:rPr lang="en-IN" sz="2000" dirty="0"/>
              <a:t>D</a:t>
            </a:r>
            <a:r>
              <a:rPr lang="en-IN" sz="2000" dirty="0" smtClean="0"/>
              <a:t>egree of </a:t>
            </a:r>
            <a:r>
              <a:rPr lang="en-IN" sz="2000" dirty="0"/>
              <a:t>vascular remodelling.</a:t>
            </a:r>
          </a:p>
        </p:txBody>
      </p:sp>
    </p:spTree>
    <p:extLst>
      <p:ext uri="{BB962C8B-B14F-4D97-AF65-F5344CB8AC3E}">
        <p14:creationId xmlns:p14="http://schemas.microsoft.com/office/powerpoint/2010/main" val="3677970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endParaRPr lang="en-IN"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 t="3024" b="5312"/>
          <a:stretch/>
        </p:blipFill>
        <p:spPr bwMode="auto">
          <a:xfrm>
            <a:off x="0" y="1517927"/>
            <a:ext cx="4648201" cy="444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21" t="2388" r="1786"/>
          <a:stretch/>
        </p:blipFill>
        <p:spPr bwMode="auto">
          <a:xfrm>
            <a:off x="4648201" y="1182237"/>
            <a:ext cx="4495800" cy="511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7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39" t="3219" b="6250"/>
          <a:stretch/>
        </p:blipFill>
        <p:spPr bwMode="auto">
          <a:xfrm>
            <a:off x="-1" y="1143000"/>
            <a:ext cx="3495675" cy="331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46" t="2673" b="8375"/>
          <a:stretch/>
        </p:blipFill>
        <p:spPr bwMode="auto">
          <a:xfrm>
            <a:off x="5849216" y="1143000"/>
            <a:ext cx="3294784" cy="322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3134" b="4075"/>
          <a:stretch/>
        </p:blipFill>
        <p:spPr bwMode="auto">
          <a:xfrm>
            <a:off x="3136900" y="3657600"/>
            <a:ext cx="2959100" cy="322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141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45" y="457200"/>
            <a:ext cx="8077200" cy="543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43345" y="6019800"/>
            <a:ext cx="8229600" cy="660585"/>
          </a:xfrm>
        </p:spPr>
        <p:txBody>
          <a:bodyPr anchor="t">
            <a:normAutofit/>
          </a:bodyPr>
          <a:lstStyle/>
          <a:p>
            <a:r>
              <a:rPr lang="en-IN" sz="1800" dirty="0">
                <a:solidFill>
                  <a:schemeClr val="tx1"/>
                </a:solidFill>
              </a:rPr>
              <a:t>Selective coronary arteriogram (right anterior oblique with cranial angulation) shows a significant left anterior descending coronary artery </a:t>
            </a:r>
            <a:r>
              <a:rPr lang="en-IN" sz="1800" dirty="0" smtClean="0">
                <a:solidFill>
                  <a:schemeClr val="tx1"/>
                </a:solidFill>
              </a:rPr>
              <a:t>stenosis</a:t>
            </a:r>
            <a:endParaRPr lang="en-IN" sz="1800" dirty="0"/>
          </a:p>
        </p:txBody>
      </p:sp>
    </p:spTree>
    <p:extLst>
      <p:ext uri="{BB962C8B-B14F-4D97-AF65-F5344CB8AC3E}">
        <p14:creationId xmlns:p14="http://schemas.microsoft.com/office/powerpoint/2010/main" val="22711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688"/>
            <a:ext cx="6553200" cy="684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13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IN" sz="3000" b="1" dirty="0"/>
              <a:t>Echocardiography</a:t>
            </a:r>
          </a:p>
          <a:p>
            <a:r>
              <a:rPr lang="en-IN" sz="2400" dirty="0"/>
              <a:t>2D </a:t>
            </a:r>
            <a:r>
              <a:rPr lang="en-IN" sz="2400" dirty="0" smtClean="0"/>
              <a:t>echocardiography : </a:t>
            </a:r>
            <a:r>
              <a:rPr lang="en-IN" sz="2400" dirty="0"/>
              <a:t>I</a:t>
            </a:r>
            <a:r>
              <a:rPr lang="en-IN" sz="2400" dirty="0" smtClean="0"/>
              <a:t>maging </a:t>
            </a:r>
            <a:r>
              <a:rPr lang="en-IN" sz="2400" dirty="0"/>
              <a:t>of the </a:t>
            </a:r>
            <a:r>
              <a:rPr lang="en-IN" sz="2400" dirty="0" smtClean="0"/>
              <a:t>heart and </a:t>
            </a:r>
            <a:r>
              <a:rPr lang="en-IN" sz="2400" dirty="0"/>
              <a:t>great vessels through </a:t>
            </a:r>
            <a:r>
              <a:rPr lang="en-IN" sz="2400" dirty="0" smtClean="0"/>
              <a:t>chest </a:t>
            </a:r>
            <a:r>
              <a:rPr lang="en-IN" sz="2400" dirty="0"/>
              <a:t>wall </a:t>
            </a:r>
            <a:r>
              <a:rPr lang="en-IN" sz="2400" dirty="0" smtClean="0"/>
              <a:t>acoustic window.</a:t>
            </a:r>
          </a:p>
          <a:p>
            <a:r>
              <a:rPr lang="en-IN" sz="2400" dirty="0"/>
              <a:t>Doppler </a:t>
            </a:r>
            <a:r>
              <a:rPr lang="en-IN" sz="2400" dirty="0" smtClean="0"/>
              <a:t>echocardiography : </a:t>
            </a:r>
            <a:r>
              <a:rPr lang="en-IN" sz="2400" dirty="0"/>
              <a:t>estimate blood </a:t>
            </a:r>
            <a:r>
              <a:rPr lang="en-IN" sz="2400" dirty="0" smtClean="0"/>
              <a:t>flow and </a:t>
            </a:r>
            <a:r>
              <a:rPr lang="en-IN" sz="2400" dirty="0"/>
              <a:t>pressure </a:t>
            </a:r>
            <a:r>
              <a:rPr lang="en-IN" sz="2400" dirty="0" smtClean="0"/>
              <a:t>gradients</a:t>
            </a:r>
          </a:p>
          <a:p>
            <a:r>
              <a:rPr lang="en-IN" sz="2400" dirty="0"/>
              <a:t>Contrast medium </a:t>
            </a:r>
            <a:r>
              <a:rPr lang="en-IN" sz="2400" dirty="0" smtClean="0"/>
              <a:t>echocardiography : </a:t>
            </a:r>
          </a:p>
          <a:p>
            <a:pPr lvl="1"/>
            <a:r>
              <a:rPr lang="en-IN" sz="2000" dirty="0" smtClean="0"/>
              <a:t>Margins</a:t>
            </a:r>
            <a:r>
              <a:rPr lang="en-IN" sz="2000" dirty="0"/>
              <a:t> </a:t>
            </a:r>
            <a:r>
              <a:rPr lang="en-IN" sz="2000" dirty="0" smtClean="0"/>
              <a:t>of </a:t>
            </a:r>
            <a:r>
              <a:rPr lang="en-IN" sz="2000" dirty="0"/>
              <a:t>the ventricular </a:t>
            </a:r>
            <a:r>
              <a:rPr lang="en-IN" sz="2000" dirty="0" smtClean="0"/>
              <a:t>cavity.</a:t>
            </a:r>
          </a:p>
          <a:p>
            <a:pPr lvl="1"/>
            <a:r>
              <a:rPr lang="en-IN" sz="2000" dirty="0" smtClean="0"/>
              <a:t>Increase accuracy of assessing </a:t>
            </a:r>
            <a:r>
              <a:rPr lang="en-IN" sz="2000" dirty="0"/>
              <a:t>ventricular function </a:t>
            </a:r>
            <a:endParaRPr lang="en-IN" sz="2000" dirty="0" smtClean="0"/>
          </a:p>
          <a:p>
            <a:pPr lvl="1"/>
            <a:r>
              <a:rPr lang="en-IN" sz="2000" dirty="0" smtClean="0"/>
              <a:t>Assess myocardial perfusion</a:t>
            </a:r>
          </a:p>
          <a:p>
            <a:r>
              <a:rPr lang="en-IN" sz="2400" dirty="0"/>
              <a:t>Stress </a:t>
            </a:r>
            <a:r>
              <a:rPr lang="en-IN" sz="2400" dirty="0" smtClean="0"/>
              <a:t>echocardiography : </a:t>
            </a:r>
            <a:endParaRPr lang="en-IN" sz="2400" dirty="0"/>
          </a:p>
        </p:txBody>
      </p:sp>
    </p:spTree>
    <p:extLst>
      <p:ext uri="{BB962C8B-B14F-4D97-AF65-F5344CB8AC3E}">
        <p14:creationId xmlns:p14="http://schemas.microsoft.com/office/powerpoint/2010/main" val="41345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pPr marL="0" indent="0" algn="ctr">
              <a:buNone/>
            </a:pPr>
            <a:r>
              <a:rPr lang="en-IN" sz="2800" b="1" dirty="0" smtClean="0"/>
              <a:t>Echocardiography</a:t>
            </a:r>
          </a:p>
          <a:p>
            <a:endParaRPr lang="en-IN" sz="2400" dirty="0" smtClean="0"/>
          </a:p>
          <a:p>
            <a:r>
              <a:rPr lang="en-IN" sz="2400" dirty="0" smtClean="0"/>
              <a:t>Demonstrate effects </a:t>
            </a:r>
            <a:r>
              <a:rPr lang="en-IN" sz="2400" dirty="0"/>
              <a:t>of IHD on </a:t>
            </a:r>
            <a:r>
              <a:rPr lang="en-IN" sz="2400" dirty="0" smtClean="0"/>
              <a:t>ventricular function.</a:t>
            </a:r>
          </a:p>
          <a:p>
            <a:endParaRPr lang="en-IN" sz="2400" dirty="0" smtClean="0"/>
          </a:p>
          <a:p>
            <a:r>
              <a:rPr lang="en-IN" sz="2400" dirty="0" smtClean="0"/>
              <a:t>Detect </a:t>
            </a:r>
            <a:r>
              <a:rPr lang="en-IN" sz="2400" dirty="0"/>
              <a:t>structural </a:t>
            </a:r>
            <a:r>
              <a:rPr lang="en-IN" sz="2400" dirty="0" smtClean="0"/>
              <a:t>complications</a:t>
            </a:r>
          </a:p>
          <a:p>
            <a:endParaRPr lang="en-IN" sz="2400" dirty="0" smtClean="0"/>
          </a:p>
          <a:p>
            <a:r>
              <a:rPr lang="en-IN" sz="2400" dirty="0" smtClean="0"/>
              <a:t>Demonstrate origins </a:t>
            </a:r>
            <a:r>
              <a:rPr lang="en-IN" sz="2400" dirty="0"/>
              <a:t>of the main coronary </a:t>
            </a:r>
            <a:r>
              <a:rPr lang="en-IN" sz="2400" dirty="0" smtClean="0"/>
              <a:t>arteries and their anomalies</a:t>
            </a:r>
            <a:endParaRPr lang="en-IN" sz="2400" dirty="0"/>
          </a:p>
        </p:txBody>
      </p:sp>
    </p:spTree>
    <p:extLst>
      <p:ext uri="{BB962C8B-B14F-4D97-AF65-F5344CB8AC3E}">
        <p14:creationId xmlns:p14="http://schemas.microsoft.com/office/powerpoint/2010/main" val="155743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219200"/>
            <a:ext cx="8229600" cy="5181600"/>
          </a:xfrm>
        </p:spPr>
        <p:txBody>
          <a:bodyPr>
            <a:normAutofit fontScale="70000" lnSpcReduction="20000"/>
          </a:bodyPr>
          <a:lstStyle/>
          <a:p>
            <a:pPr marL="0" indent="0" algn="ctr">
              <a:buNone/>
            </a:pPr>
            <a:r>
              <a:rPr lang="en-IN" sz="4000" b="1" dirty="0"/>
              <a:t>Cardiac CT and Coronary CT </a:t>
            </a:r>
            <a:r>
              <a:rPr lang="en-IN" sz="4000" b="1" dirty="0" smtClean="0"/>
              <a:t>angiography</a:t>
            </a:r>
            <a:endParaRPr lang="en-IN" sz="4000" b="1" dirty="0"/>
          </a:p>
          <a:p>
            <a:r>
              <a:rPr lang="en-IN" sz="2900" b="1" dirty="0"/>
              <a:t>Electron beam CT (EBCT) </a:t>
            </a:r>
            <a:endParaRPr lang="en-IN" sz="2900" b="1" dirty="0" smtClean="0"/>
          </a:p>
          <a:p>
            <a:pPr lvl="1"/>
            <a:r>
              <a:rPr lang="en-IN" sz="2600" dirty="0" smtClean="0"/>
              <a:t>less </a:t>
            </a:r>
            <a:r>
              <a:rPr lang="en-IN" sz="2600" dirty="0"/>
              <a:t>commonly </a:t>
            </a:r>
            <a:r>
              <a:rPr lang="en-IN" sz="2600" dirty="0" smtClean="0"/>
              <a:t>used and </a:t>
            </a:r>
            <a:r>
              <a:rPr lang="en-IN" sz="2600" dirty="0"/>
              <a:t>uses an electronically steered beam of electrons </a:t>
            </a:r>
            <a:r>
              <a:rPr lang="en-IN" sz="2600" dirty="0" smtClean="0"/>
              <a:t>allowing very </a:t>
            </a:r>
            <a:r>
              <a:rPr lang="en-IN" sz="2600" dirty="0"/>
              <a:t>rapid pulsing and rotation of the X-ray beam</a:t>
            </a:r>
          </a:p>
          <a:p>
            <a:r>
              <a:rPr lang="en-IN" sz="2900" b="1" dirty="0" err="1" smtClean="0"/>
              <a:t>Multidetector</a:t>
            </a:r>
            <a:r>
              <a:rPr lang="en-IN" sz="2900" b="1" dirty="0" smtClean="0"/>
              <a:t> CT (MDCT)</a:t>
            </a:r>
          </a:p>
          <a:p>
            <a:pPr lvl="1"/>
            <a:r>
              <a:rPr lang="en-IN" sz="2600" dirty="0" smtClean="0"/>
              <a:t>Typically </a:t>
            </a:r>
            <a:r>
              <a:rPr lang="en-IN" sz="2600" dirty="0"/>
              <a:t>uses  16 </a:t>
            </a:r>
            <a:r>
              <a:rPr lang="en-IN" sz="2600" dirty="0" smtClean="0"/>
              <a:t>rows of </a:t>
            </a:r>
            <a:r>
              <a:rPr lang="en-IN" sz="2600" dirty="0"/>
              <a:t>static detectors with fast tube rotations (with </a:t>
            </a:r>
            <a:r>
              <a:rPr lang="en-IN" sz="2600" dirty="0" smtClean="0"/>
              <a:t>ECG triggering </a:t>
            </a:r>
            <a:r>
              <a:rPr lang="en-IN" sz="2600" dirty="0"/>
              <a:t>and control of the tube current modulation</a:t>
            </a:r>
            <a:r>
              <a:rPr lang="en-IN" sz="2600" dirty="0" smtClean="0"/>
              <a:t>) </a:t>
            </a:r>
          </a:p>
          <a:p>
            <a:pPr lvl="1"/>
            <a:r>
              <a:rPr lang="en-IN" sz="2600" dirty="0" smtClean="0"/>
              <a:t>Images obtained </a:t>
            </a:r>
            <a:r>
              <a:rPr lang="en-IN" sz="2600" dirty="0"/>
              <a:t>at end diastole (at </a:t>
            </a:r>
            <a:r>
              <a:rPr lang="en-IN" sz="2600" dirty="0" smtClean="0"/>
              <a:t>the point </a:t>
            </a:r>
            <a:r>
              <a:rPr lang="en-IN" sz="2600" dirty="0"/>
              <a:t>of least movement artefact) </a:t>
            </a:r>
            <a:endParaRPr lang="en-IN" sz="2600" dirty="0" smtClean="0"/>
          </a:p>
          <a:p>
            <a:pPr lvl="1"/>
            <a:r>
              <a:rPr lang="en-IN" sz="2600" dirty="0" smtClean="0"/>
              <a:t>Reliable </a:t>
            </a:r>
            <a:r>
              <a:rPr lang="en-IN" sz="2600" dirty="0"/>
              <a:t>imaging requires a regular, relatively </a:t>
            </a:r>
            <a:r>
              <a:rPr lang="en-IN" sz="2600" dirty="0" smtClean="0"/>
              <a:t>slow heart </a:t>
            </a:r>
            <a:r>
              <a:rPr lang="en-IN" sz="2600" dirty="0"/>
              <a:t>rate (&lt; 75 beats/min) </a:t>
            </a:r>
            <a:r>
              <a:rPr lang="en-IN" sz="2600" dirty="0" smtClean="0"/>
              <a:t>may </a:t>
            </a:r>
            <a:r>
              <a:rPr lang="en-IN" sz="2600" dirty="0"/>
              <a:t>require </a:t>
            </a:r>
            <a:r>
              <a:rPr lang="en-IN" sz="2600" dirty="0" smtClean="0"/>
              <a:t>beta blockade</a:t>
            </a:r>
            <a:endParaRPr lang="en-IN" sz="2600" dirty="0"/>
          </a:p>
          <a:p>
            <a:r>
              <a:rPr lang="en-IN" sz="2900" b="1" dirty="0"/>
              <a:t>Dual source cardiac CT </a:t>
            </a:r>
            <a:r>
              <a:rPr lang="en-IN" sz="2900" b="1" dirty="0" smtClean="0"/>
              <a:t>: </a:t>
            </a:r>
          </a:p>
          <a:p>
            <a:pPr lvl="1"/>
            <a:r>
              <a:rPr lang="en-IN" sz="2600" dirty="0" smtClean="0"/>
              <a:t>Contain </a:t>
            </a:r>
            <a:r>
              <a:rPr lang="en-IN" sz="2600" dirty="0"/>
              <a:t>2 </a:t>
            </a:r>
            <a:r>
              <a:rPr lang="en-IN" sz="2600" dirty="0" smtClean="0"/>
              <a:t>X-ray tubes </a:t>
            </a:r>
            <a:r>
              <a:rPr lang="en-IN" sz="2600" dirty="0"/>
              <a:t>and 2 sets of detectors, </a:t>
            </a:r>
            <a:r>
              <a:rPr lang="en-IN" sz="2600" dirty="0" smtClean="0"/>
              <a:t>require a reduced </a:t>
            </a:r>
            <a:r>
              <a:rPr lang="en-IN" sz="2600" dirty="0"/>
              <a:t>rotation </a:t>
            </a:r>
            <a:r>
              <a:rPr lang="en-IN" sz="2600" dirty="0" smtClean="0"/>
              <a:t>speed </a:t>
            </a:r>
            <a:endParaRPr lang="en-IN" sz="2900" dirty="0"/>
          </a:p>
          <a:p>
            <a:r>
              <a:rPr lang="en-IN" sz="2900" dirty="0" smtClean="0"/>
              <a:t>CTA </a:t>
            </a:r>
            <a:r>
              <a:rPr lang="en-IN" sz="2900" dirty="0"/>
              <a:t>Dual head injection pumps allow contrast </a:t>
            </a:r>
            <a:r>
              <a:rPr lang="en-IN" sz="2900" dirty="0" smtClean="0"/>
              <a:t>injection to </a:t>
            </a:r>
            <a:r>
              <a:rPr lang="en-IN" sz="2900" dirty="0"/>
              <a:t>be followed by saline injection (or a mixture of </a:t>
            </a:r>
            <a:r>
              <a:rPr lang="en-IN" sz="2900" dirty="0" smtClean="0"/>
              <a:t>contrast and </a:t>
            </a:r>
            <a:r>
              <a:rPr lang="en-IN" sz="2900" dirty="0"/>
              <a:t>saline) using biphasic or </a:t>
            </a:r>
            <a:r>
              <a:rPr lang="en-IN" sz="2900" dirty="0" err="1"/>
              <a:t>triphasic</a:t>
            </a:r>
            <a:r>
              <a:rPr lang="en-IN" sz="2900" dirty="0"/>
              <a:t> injection </a:t>
            </a:r>
            <a:r>
              <a:rPr lang="en-IN" sz="2900" dirty="0" smtClean="0"/>
              <a:t>protocols (cf</a:t>
            </a:r>
            <a:r>
              <a:rPr lang="en-IN" sz="2900" dirty="0"/>
              <a:t>. single head pumps) ▶ the typical volume of </a:t>
            </a:r>
            <a:r>
              <a:rPr lang="en-IN" sz="2900" dirty="0" smtClean="0"/>
              <a:t>contrast ranges </a:t>
            </a:r>
            <a:r>
              <a:rPr lang="en-IN" sz="2900" dirty="0"/>
              <a:t>from 50 to 120ml with an injection rate of 4–7ml/s</a:t>
            </a:r>
          </a:p>
        </p:txBody>
      </p:sp>
    </p:spTree>
    <p:extLst>
      <p:ext uri="{BB962C8B-B14F-4D97-AF65-F5344CB8AC3E}">
        <p14:creationId xmlns:p14="http://schemas.microsoft.com/office/powerpoint/2010/main" val="257082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lnSpcReduction="10000"/>
          </a:bodyPr>
          <a:lstStyle/>
          <a:p>
            <a:pPr marL="0" indent="0" algn="ctr">
              <a:buNone/>
            </a:pPr>
            <a:r>
              <a:rPr lang="en-IN" sz="2800" b="1" dirty="0"/>
              <a:t>Cardiac CT and Coronary CT angiography</a:t>
            </a:r>
          </a:p>
          <a:p>
            <a:endParaRPr lang="en-IN" b="1" dirty="0" smtClean="0"/>
          </a:p>
          <a:p>
            <a:pPr marL="0" indent="0">
              <a:buNone/>
            </a:pPr>
            <a:r>
              <a:rPr lang="en-IN" b="1" dirty="0" smtClean="0"/>
              <a:t>Post Processing : </a:t>
            </a:r>
          </a:p>
          <a:p>
            <a:pPr lvl="1"/>
            <a:endParaRPr lang="en-IN" dirty="0" smtClean="0"/>
          </a:p>
          <a:p>
            <a:pPr lvl="1"/>
            <a:r>
              <a:rPr lang="en-IN" dirty="0" smtClean="0"/>
              <a:t>Multiplanar </a:t>
            </a:r>
            <a:r>
              <a:rPr lang="en-IN" dirty="0"/>
              <a:t>reconstruction (MPR</a:t>
            </a:r>
            <a:r>
              <a:rPr lang="en-IN" dirty="0" smtClean="0"/>
              <a:t>)</a:t>
            </a:r>
            <a:endParaRPr lang="en-IN" dirty="0"/>
          </a:p>
          <a:p>
            <a:pPr lvl="1"/>
            <a:endParaRPr lang="en-IN" dirty="0" smtClean="0"/>
          </a:p>
          <a:p>
            <a:pPr lvl="1"/>
            <a:r>
              <a:rPr lang="en-IN" dirty="0" smtClean="0"/>
              <a:t>Maximum </a:t>
            </a:r>
            <a:r>
              <a:rPr lang="en-IN" dirty="0"/>
              <a:t>intensity projection (MIP) </a:t>
            </a:r>
            <a:endParaRPr lang="en-IN" dirty="0" smtClean="0"/>
          </a:p>
          <a:p>
            <a:pPr lvl="1"/>
            <a:endParaRPr lang="en-IN" dirty="0" smtClean="0"/>
          </a:p>
          <a:p>
            <a:pPr lvl="1"/>
            <a:r>
              <a:rPr lang="en-IN" dirty="0" smtClean="0"/>
              <a:t>Surface </a:t>
            </a:r>
            <a:r>
              <a:rPr lang="en-IN" dirty="0"/>
              <a:t>shaded display (SSD) </a:t>
            </a:r>
            <a:endParaRPr lang="en-IN" dirty="0" smtClean="0"/>
          </a:p>
          <a:p>
            <a:pPr lvl="1"/>
            <a:endParaRPr lang="en-IN" dirty="0" smtClean="0"/>
          </a:p>
          <a:p>
            <a:pPr lvl="1"/>
            <a:r>
              <a:rPr lang="en-IN" dirty="0" smtClean="0"/>
              <a:t>Volume-rendered techniques</a:t>
            </a:r>
            <a:endParaRPr lang="en-IN" b="1" dirty="0"/>
          </a:p>
        </p:txBody>
      </p:sp>
    </p:spTree>
    <p:extLst>
      <p:ext uri="{BB962C8B-B14F-4D97-AF65-F5344CB8AC3E}">
        <p14:creationId xmlns:p14="http://schemas.microsoft.com/office/powerpoint/2010/main" val="2750202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295400"/>
            <a:ext cx="8458200" cy="5181600"/>
          </a:xfrm>
        </p:spPr>
        <p:txBody>
          <a:bodyPr>
            <a:normAutofit fontScale="92500" lnSpcReduction="20000"/>
          </a:bodyPr>
          <a:lstStyle/>
          <a:p>
            <a:r>
              <a:rPr lang="en-IN" sz="2400" dirty="0" smtClean="0"/>
              <a:t>Has two </a:t>
            </a:r>
            <a:r>
              <a:rPr lang="en-IN" sz="2400" dirty="0"/>
              <a:t>major components:</a:t>
            </a:r>
          </a:p>
          <a:p>
            <a:pPr lvl="1"/>
            <a:r>
              <a:rPr lang="en-IN" sz="2000" dirty="0"/>
              <a:t>U</a:t>
            </a:r>
            <a:r>
              <a:rPr lang="en-IN" sz="2000" dirty="0" smtClean="0"/>
              <a:t>nenhanced </a:t>
            </a:r>
            <a:r>
              <a:rPr lang="en-IN" sz="2000" dirty="0"/>
              <a:t>coronary artery calcium scoring </a:t>
            </a:r>
            <a:endParaRPr lang="en-IN" sz="2000" dirty="0" smtClean="0"/>
          </a:p>
          <a:p>
            <a:pPr lvl="1"/>
            <a:r>
              <a:rPr lang="en-IN" sz="2000" dirty="0" smtClean="0"/>
              <a:t>Contrast enhanced </a:t>
            </a:r>
            <a:r>
              <a:rPr lang="en-IN" sz="2000" dirty="0"/>
              <a:t>coronary artery angiography</a:t>
            </a:r>
            <a:r>
              <a:rPr lang="en-IN" sz="2000" dirty="0" smtClean="0"/>
              <a:t>.</a:t>
            </a:r>
          </a:p>
          <a:p>
            <a:endParaRPr lang="en-IN" sz="2400" dirty="0" smtClean="0"/>
          </a:p>
          <a:p>
            <a:r>
              <a:rPr lang="en-IN" sz="2400" dirty="0" smtClean="0"/>
              <a:t>Coronary Calcification : </a:t>
            </a:r>
            <a:r>
              <a:rPr lang="en-IN" sz="2400" dirty="0" err="1" smtClean="0"/>
              <a:t>Agatston</a:t>
            </a:r>
            <a:r>
              <a:rPr lang="en-IN" sz="2400" dirty="0" smtClean="0"/>
              <a:t> </a:t>
            </a:r>
            <a:r>
              <a:rPr lang="en-IN" sz="2400" dirty="0"/>
              <a:t>calcium </a:t>
            </a:r>
            <a:r>
              <a:rPr lang="en-IN" sz="2400" dirty="0" smtClean="0"/>
              <a:t>score</a:t>
            </a:r>
          </a:p>
          <a:p>
            <a:pPr marL="393192" lvl="1" indent="0">
              <a:buNone/>
            </a:pPr>
            <a:r>
              <a:rPr lang="en-IN" sz="2200" dirty="0"/>
              <a:t>Q</a:t>
            </a:r>
            <a:r>
              <a:rPr lang="en-IN" sz="2200" dirty="0" smtClean="0"/>
              <a:t>uantifies high </a:t>
            </a:r>
            <a:r>
              <a:rPr lang="en-IN" sz="2200" dirty="0"/>
              <a:t>attenuation material within the coronary </a:t>
            </a:r>
            <a:r>
              <a:rPr lang="en-IN" sz="2200" dirty="0" smtClean="0"/>
              <a:t>arteries. </a:t>
            </a:r>
          </a:p>
          <a:p>
            <a:pPr marL="393192" lvl="1" indent="0">
              <a:buNone/>
            </a:pPr>
            <a:r>
              <a:rPr lang="en-IN" sz="2200" dirty="0"/>
              <a:t>H</a:t>
            </a:r>
            <a:r>
              <a:rPr lang="en-IN" sz="2200" dirty="0" smtClean="0"/>
              <a:t>igh </a:t>
            </a:r>
            <a:r>
              <a:rPr lang="en-IN" sz="2200" dirty="0"/>
              <a:t>calcium </a:t>
            </a:r>
            <a:r>
              <a:rPr lang="en-IN" sz="2200" dirty="0" smtClean="0"/>
              <a:t>score predicts </a:t>
            </a:r>
            <a:r>
              <a:rPr lang="en-IN" sz="2200" dirty="0"/>
              <a:t>an increased risk of an adverse coronary </a:t>
            </a:r>
            <a:r>
              <a:rPr lang="en-IN" sz="2200" dirty="0" smtClean="0"/>
              <a:t>event</a:t>
            </a:r>
          </a:p>
          <a:p>
            <a:endParaRPr lang="en-IN" sz="2400" dirty="0" smtClean="0"/>
          </a:p>
          <a:p>
            <a:r>
              <a:rPr lang="en-IN" sz="2400" dirty="0" smtClean="0"/>
              <a:t>Detect </a:t>
            </a:r>
            <a:r>
              <a:rPr lang="en-IN" sz="2400" dirty="0"/>
              <a:t>significant </a:t>
            </a:r>
            <a:r>
              <a:rPr lang="en-IN" sz="2400" dirty="0" err="1" smtClean="0"/>
              <a:t>stenoses</a:t>
            </a:r>
            <a:r>
              <a:rPr lang="en-IN" sz="2400" dirty="0" smtClean="0"/>
              <a:t> high sensitivity </a:t>
            </a:r>
            <a:r>
              <a:rPr lang="en-IN" sz="2400" dirty="0"/>
              <a:t>and specificity </a:t>
            </a:r>
            <a:endParaRPr lang="en-IN" sz="2400" dirty="0" smtClean="0"/>
          </a:p>
          <a:p>
            <a:endParaRPr lang="en-IN" sz="2400" dirty="0" smtClean="0"/>
          </a:p>
          <a:p>
            <a:r>
              <a:rPr lang="en-IN" sz="2400" dirty="0" smtClean="0"/>
              <a:t>Demonstrate normal coronary </a:t>
            </a:r>
            <a:r>
              <a:rPr lang="en-IN" sz="2400" dirty="0"/>
              <a:t>arteries and detect </a:t>
            </a:r>
            <a:r>
              <a:rPr lang="en-IN" sz="2400" dirty="0" err="1"/>
              <a:t>stenoses</a:t>
            </a:r>
            <a:r>
              <a:rPr lang="en-IN" sz="2400" dirty="0"/>
              <a:t> with a </a:t>
            </a:r>
            <a:r>
              <a:rPr lang="en-IN" sz="2400" dirty="0" smtClean="0"/>
              <a:t>high positive and </a:t>
            </a:r>
            <a:r>
              <a:rPr lang="en-IN" sz="2400" dirty="0"/>
              <a:t>negative </a:t>
            </a:r>
            <a:r>
              <a:rPr lang="en-IN" sz="2400" dirty="0" smtClean="0"/>
              <a:t>predictive value</a:t>
            </a:r>
          </a:p>
          <a:p>
            <a:endParaRPr lang="en-IN" sz="2400" dirty="0" smtClean="0"/>
          </a:p>
          <a:p>
            <a:r>
              <a:rPr lang="en-IN" sz="2400" dirty="0" smtClean="0"/>
              <a:t>MDCT </a:t>
            </a:r>
            <a:r>
              <a:rPr lang="en-IN" sz="2400" dirty="0"/>
              <a:t>can detect significant </a:t>
            </a:r>
            <a:r>
              <a:rPr lang="en-IN" sz="2400" dirty="0" smtClean="0"/>
              <a:t>non-cardiac diagnoses</a:t>
            </a:r>
            <a:endParaRPr lang="en-IN" sz="2400" dirty="0"/>
          </a:p>
        </p:txBody>
      </p:sp>
    </p:spTree>
    <p:extLst>
      <p:ext uri="{BB962C8B-B14F-4D97-AF65-F5344CB8AC3E}">
        <p14:creationId xmlns:p14="http://schemas.microsoft.com/office/powerpoint/2010/main" val="203753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r>
              <a:rPr lang="en-IN" dirty="0" smtClean="0"/>
              <a:t>INTRODUCTION</a:t>
            </a:r>
          </a:p>
          <a:p>
            <a:endParaRPr lang="en-IN" dirty="0" smtClean="0"/>
          </a:p>
          <a:p>
            <a:r>
              <a:rPr lang="en-IN" dirty="0" smtClean="0"/>
              <a:t>PATHOPHYSIOLOGY</a:t>
            </a:r>
          </a:p>
          <a:p>
            <a:endParaRPr lang="en-IN" dirty="0" smtClean="0"/>
          </a:p>
          <a:p>
            <a:r>
              <a:rPr lang="en-IN" dirty="0" smtClean="0"/>
              <a:t>IMAGING IN ISCHAEMIC </a:t>
            </a:r>
            <a:r>
              <a:rPr lang="en-IN" dirty="0"/>
              <a:t>HEART </a:t>
            </a:r>
            <a:r>
              <a:rPr lang="en-IN" dirty="0" smtClean="0"/>
              <a:t>DISEASE (IHD)</a:t>
            </a:r>
          </a:p>
          <a:p>
            <a:pPr marL="0" indent="0">
              <a:buNone/>
            </a:pPr>
            <a:endParaRPr lang="en-IN" dirty="0" smtClean="0"/>
          </a:p>
          <a:p>
            <a:r>
              <a:rPr lang="en-IN" dirty="0" smtClean="0"/>
              <a:t>COMPLICATION OF IHD</a:t>
            </a:r>
            <a:endParaRPr lang="en-IN" dirty="0"/>
          </a:p>
        </p:txBody>
      </p:sp>
    </p:spTree>
    <p:extLst>
      <p:ext uri="{BB962C8B-B14F-4D97-AF65-F5344CB8AC3E}">
        <p14:creationId xmlns:p14="http://schemas.microsoft.com/office/powerpoint/2010/main" val="3279404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9" y="5878284"/>
            <a:ext cx="8229600" cy="954314"/>
          </a:xfrm>
        </p:spPr>
        <p:txBody>
          <a:bodyPr anchor="t">
            <a:normAutofit/>
          </a:bodyPr>
          <a:lstStyle/>
          <a:p>
            <a:r>
              <a:rPr lang="en-IN" sz="1800" dirty="0" smtClean="0"/>
              <a:t>Axial thin MIP reconstruction from a coronary CTA shows multiple areas of dense calcification in </a:t>
            </a:r>
            <a:r>
              <a:rPr lang="en-IN" sz="1800" dirty="0"/>
              <a:t>the left </a:t>
            </a:r>
            <a:r>
              <a:rPr lang="en-IN" sz="1800" dirty="0" smtClean="0"/>
              <a:t>anterior descending </a:t>
            </a:r>
            <a:r>
              <a:rPr lang="en-IN" sz="1800" dirty="0"/>
              <a:t>(LAD) (curved arrow), ramus </a:t>
            </a:r>
            <a:r>
              <a:rPr lang="en-IN" sz="1800" dirty="0" err="1"/>
              <a:t>intermedius</a:t>
            </a:r>
            <a:r>
              <a:rPr lang="en-IN" sz="1800" dirty="0"/>
              <a:t> (arrowhead</a:t>
            </a:r>
            <a:r>
              <a:rPr lang="en-IN" sz="1800" dirty="0" smtClean="0"/>
              <a:t>), and </a:t>
            </a:r>
            <a:r>
              <a:rPr lang="en-IN" sz="1800" dirty="0"/>
              <a:t>circumflex (arrow) coronary arteries.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480319"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111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
            <a:ext cx="416183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541" y="0"/>
            <a:ext cx="528445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6574"/>
            <a:ext cx="4038600" cy="144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342" y="4876574"/>
            <a:ext cx="5112657" cy="144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12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pPr marL="0" indent="0" algn="ctr">
              <a:buNone/>
            </a:pPr>
            <a:r>
              <a:rPr lang="en-IN" sz="2800" b="1" dirty="0"/>
              <a:t>Cardiac MRI and MR Coronary </a:t>
            </a:r>
            <a:r>
              <a:rPr lang="en-IN" sz="2800" b="1" dirty="0" smtClean="0"/>
              <a:t>Angiography</a:t>
            </a:r>
          </a:p>
          <a:p>
            <a:r>
              <a:rPr lang="en-IN" dirty="0"/>
              <a:t>Spin-echo </a:t>
            </a:r>
            <a:r>
              <a:rPr lang="en-IN" dirty="0" smtClean="0"/>
              <a:t>imaging (</a:t>
            </a:r>
            <a:r>
              <a:rPr lang="en-IN" dirty="0"/>
              <a:t>‘Black blood’ </a:t>
            </a:r>
            <a:r>
              <a:rPr lang="en-IN" dirty="0" smtClean="0"/>
              <a:t>imaging)</a:t>
            </a:r>
          </a:p>
          <a:p>
            <a:r>
              <a:rPr lang="en-IN" dirty="0"/>
              <a:t>Gradient-echo </a:t>
            </a:r>
            <a:r>
              <a:rPr lang="en-IN" dirty="0" smtClean="0"/>
              <a:t>imaging (</a:t>
            </a:r>
            <a:r>
              <a:rPr lang="en-IN" dirty="0"/>
              <a:t>White blood’ imaging</a:t>
            </a:r>
            <a:r>
              <a:rPr lang="en-IN" dirty="0" smtClean="0"/>
              <a:t>)</a:t>
            </a:r>
          </a:p>
          <a:p>
            <a:r>
              <a:rPr lang="en-IN" dirty="0"/>
              <a:t>Phase shift velocity </a:t>
            </a:r>
            <a:r>
              <a:rPr lang="en-IN" dirty="0" smtClean="0"/>
              <a:t>mapping (</a:t>
            </a:r>
            <a:r>
              <a:rPr lang="en-IN" dirty="0"/>
              <a:t>quantification of flow velocities</a:t>
            </a:r>
            <a:r>
              <a:rPr lang="en-IN" dirty="0" smtClean="0"/>
              <a:t>)</a:t>
            </a:r>
          </a:p>
          <a:p>
            <a:r>
              <a:rPr lang="en-IN" dirty="0"/>
              <a:t>Myocardial perfusion </a:t>
            </a:r>
            <a:r>
              <a:rPr lang="en-IN" dirty="0" smtClean="0"/>
              <a:t>imaging</a:t>
            </a:r>
          </a:p>
          <a:p>
            <a:r>
              <a:rPr lang="en-IN" dirty="0"/>
              <a:t>Contrast-enhanced </a:t>
            </a:r>
            <a:r>
              <a:rPr lang="en-IN" dirty="0" smtClean="0"/>
              <a:t>MRA</a:t>
            </a:r>
          </a:p>
          <a:p>
            <a:r>
              <a:rPr lang="en-IN" dirty="0"/>
              <a:t>Myocardial </a:t>
            </a:r>
            <a:r>
              <a:rPr lang="en-IN" dirty="0" smtClean="0"/>
              <a:t>tagging</a:t>
            </a:r>
          </a:p>
          <a:p>
            <a:r>
              <a:rPr lang="en-IN" dirty="0"/>
              <a:t>Cardiac gating</a:t>
            </a:r>
          </a:p>
        </p:txBody>
      </p:sp>
    </p:spTree>
    <p:extLst>
      <p:ext uri="{BB962C8B-B14F-4D97-AF65-F5344CB8AC3E}">
        <p14:creationId xmlns:p14="http://schemas.microsoft.com/office/powerpoint/2010/main" val="790941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buNone/>
            </a:pPr>
            <a:r>
              <a:rPr lang="en-IN" sz="2800" b="1" dirty="0"/>
              <a:t>CMR indications and applications</a:t>
            </a:r>
          </a:p>
          <a:p>
            <a:r>
              <a:rPr lang="en-IN" sz="2400" dirty="0" smtClean="0"/>
              <a:t>Myocardial </a:t>
            </a:r>
            <a:r>
              <a:rPr lang="en-IN" sz="2400" dirty="0"/>
              <a:t>function at </a:t>
            </a:r>
            <a:r>
              <a:rPr lang="en-IN" sz="2400" dirty="0" smtClean="0"/>
              <a:t>rest</a:t>
            </a:r>
          </a:p>
          <a:p>
            <a:r>
              <a:rPr lang="en-IN" sz="2400" dirty="0" smtClean="0"/>
              <a:t>Myocardial </a:t>
            </a:r>
            <a:r>
              <a:rPr lang="en-IN" sz="2400" dirty="0"/>
              <a:t>function during stress: </a:t>
            </a:r>
            <a:endParaRPr lang="en-IN" sz="2400" dirty="0" smtClean="0"/>
          </a:p>
          <a:p>
            <a:r>
              <a:rPr lang="en-IN" sz="2400" dirty="0" smtClean="0"/>
              <a:t>Myocardial </a:t>
            </a:r>
            <a:r>
              <a:rPr lang="en-IN" sz="2400" dirty="0"/>
              <a:t>perfusion and viability: </a:t>
            </a:r>
            <a:endParaRPr lang="en-IN" sz="2400" dirty="0" smtClean="0"/>
          </a:p>
          <a:p>
            <a:r>
              <a:rPr lang="en-IN" sz="2400" dirty="0" smtClean="0"/>
              <a:t>Coronary </a:t>
            </a:r>
            <a:r>
              <a:rPr lang="en-IN" sz="2400" dirty="0"/>
              <a:t>arteries and bypass grafts: </a:t>
            </a:r>
            <a:endParaRPr lang="en-IN" sz="2400" dirty="0" smtClean="0"/>
          </a:p>
          <a:p>
            <a:r>
              <a:rPr lang="en-IN" sz="2400" dirty="0" err="1" smtClean="0"/>
              <a:t>Valvular</a:t>
            </a:r>
            <a:r>
              <a:rPr lang="en-IN" sz="2400" dirty="0" smtClean="0"/>
              <a:t> </a:t>
            </a:r>
            <a:r>
              <a:rPr lang="en-IN" sz="2400" dirty="0"/>
              <a:t>heart </a:t>
            </a:r>
            <a:r>
              <a:rPr lang="en-IN" sz="2400" dirty="0" smtClean="0"/>
              <a:t>disease</a:t>
            </a:r>
          </a:p>
          <a:p>
            <a:r>
              <a:rPr lang="en-IN" sz="2400" dirty="0" err="1" smtClean="0"/>
              <a:t>Acutemyocarditis</a:t>
            </a:r>
            <a:endParaRPr lang="en-IN" sz="2400" dirty="0" smtClean="0"/>
          </a:p>
          <a:p>
            <a:r>
              <a:rPr lang="en-IN" sz="2400" dirty="0" smtClean="0"/>
              <a:t>Cardiac infiltration</a:t>
            </a:r>
            <a:endParaRPr lang="en-IN" sz="2400" dirty="0"/>
          </a:p>
          <a:p>
            <a:pPr lvl="1"/>
            <a:r>
              <a:rPr lang="en-IN" sz="2000" dirty="0" smtClean="0"/>
              <a:t>Sarcoidosis</a:t>
            </a:r>
          </a:p>
          <a:p>
            <a:pPr lvl="1"/>
            <a:r>
              <a:rPr lang="en-IN" sz="2000" dirty="0" smtClean="0"/>
              <a:t>Amyloidosis </a:t>
            </a:r>
          </a:p>
          <a:p>
            <a:pPr lvl="1"/>
            <a:r>
              <a:rPr lang="en-IN" sz="2000" dirty="0" smtClean="0"/>
              <a:t>Myocardial </a:t>
            </a:r>
            <a:r>
              <a:rPr lang="en-IN" sz="2000" dirty="0"/>
              <a:t>iron </a:t>
            </a:r>
            <a:r>
              <a:rPr lang="en-IN" sz="2000" dirty="0" smtClean="0"/>
              <a:t>overload</a:t>
            </a:r>
          </a:p>
        </p:txBody>
      </p:sp>
    </p:spTree>
    <p:extLst>
      <p:ext uri="{BB962C8B-B14F-4D97-AF65-F5344CB8AC3E}">
        <p14:creationId xmlns:p14="http://schemas.microsoft.com/office/powerpoint/2010/main" val="189685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685800"/>
            <a:ext cx="3810000" cy="1905000"/>
          </a:xfrm>
        </p:spPr>
        <p:txBody>
          <a:bodyPr anchor="t">
            <a:noAutofit/>
          </a:bodyPr>
          <a:lstStyle/>
          <a:p>
            <a:r>
              <a:rPr lang="en-IN" sz="1800" dirty="0">
                <a:solidFill>
                  <a:schemeClr val="tx1"/>
                </a:solidFill>
              </a:rPr>
              <a:t>Axial MRI in mitral stenosis. (A) Axial</a:t>
            </a:r>
            <a:br>
              <a:rPr lang="en-IN" sz="1800" dirty="0">
                <a:solidFill>
                  <a:schemeClr val="tx1"/>
                </a:solidFill>
              </a:rPr>
            </a:br>
            <a:r>
              <a:rPr lang="en-IN" sz="1800" dirty="0">
                <a:solidFill>
                  <a:schemeClr val="tx1"/>
                </a:solidFill>
              </a:rPr>
              <a:t>ECG-gated spin-echo image of patient</a:t>
            </a:r>
            <a:br>
              <a:rPr lang="en-IN" sz="1800" dirty="0">
                <a:solidFill>
                  <a:schemeClr val="tx1"/>
                </a:solidFill>
              </a:rPr>
            </a:br>
            <a:r>
              <a:rPr lang="en-IN" sz="1800" dirty="0">
                <a:solidFill>
                  <a:schemeClr val="tx1"/>
                </a:solidFill>
              </a:rPr>
              <a:t>with mitral stenosis leading to right </a:t>
            </a:r>
            <a:r>
              <a:rPr lang="en-IN" sz="1800" dirty="0" smtClean="0">
                <a:solidFill>
                  <a:schemeClr val="tx1"/>
                </a:solidFill>
              </a:rPr>
              <a:t>heart failure</a:t>
            </a:r>
            <a:r>
              <a:rPr lang="en-IN" sz="1800" dirty="0">
                <a:solidFill>
                  <a:schemeClr val="tx1"/>
                </a:solidFill>
              </a:rPr>
              <a:t>. Slow flow in the left atrium </a:t>
            </a:r>
            <a:r>
              <a:rPr lang="en-IN" sz="1800" dirty="0" smtClean="0">
                <a:solidFill>
                  <a:schemeClr val="tx1"/>
                </a:solidFill>
              </a:rPr>
              <a:t>has produced </a:t>
            </a:r>
            <a:r>
              <a:rPr lang="en-IN" sz="1800" dirty="0">
                <a:solidFill>
                  <a:schemeClr val="tx1"/>
                </a:solidFill>
              </a:rPr>
              <a:t>high signal in that chamber</a:t>
            </a:r>
            <a:r>
              <a:rPr lang="en-IN" sz="1800"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97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9400"/>
            <a:ext cx="43434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5350" y="4267200"/>
            <a:ext cx="3429000" cy="2031325"/>
          </a:xfrm>
          <a:prstGeom prst="rect">
            <a:avLst/>
          </a:prstGeom>
          <a:noFill/>
        </p:spPr>
        <p:txBody>
          <a:bodyPr wrap="square" rtlCol="0">
            <a:spAutoFit/>
          </a:bodyPr>
          <a:lstStyle/>
          <a:p>
            <a:r>
              <a:rPr lang="en-IN" dirty="0" smtClean="0"/>
              <a:t>(B) Oblique </a:t>
            </a:r>
            <a:r>
              <a:rPr lang="en-IN" dirty="0"/>
              <a:t>coronal breath-hold </a:t>
            </a:r>
            <a:r>
              <a:rPr lang="en-IN" dirty="0" smtClean="0"/>
              <a:t>cine-MRA image </a:t>
            </a:r>
            <a:r>
              <a:rPr lang="en-IN" dirty="0"/>
              <a:t>of the heart. There is dilatation </a:t>
            </a:r>
            <a:r>
              <a:rPr lang="en-IN" dirty="0" smtClean="0"/>
              <a:t>of the </a:t>
            </a:r>
            <a:r>
              <a:rPr lang="en-IN" dirty="0"/>
              <a:t>right atrium (RA) and right ventricle</a:t>
            </a:r>
          </a:p>
          <a:p>
            <a:r>
              <a:rPr lang="en-IN" dirty="0"/>
              <a:t>(RV). There is mild tricuspid</a:t>
            </a:r>
          </a:p>
          <a:p>
            <a:r>
              <a:rPr lang="en-IN" dirty="0"/>
              <a:t>regurgitation (jet of flow </a:t>
            </a:r>
            <a:r>
              <a:rPr lang="en-IN" dirty="0" err="1"/>
              <a:t>dephasing</a:t>
            </a:r>
            <a:r>
              <a:rPr lang="en-IN" dirty="0"/>
              <a:t> </a:t>
            </a:r>
            <a:r>
              <a:rPr lang="en-IN" dirty="0" smtClean="0"/>
              <a:t>¼ open </a:t>
            </a:r>
            <a:r>
              <a:rPr lang="en-IN" dirty="0"/>
              <a:t>arrow).</a:t>
            </a:r>
          </a:p>
        </p:txBody>
      </p:sp>
      <p:sp>
        <p:nvSpPr>
          <p:cNvPr id="6" name="Rectangle 5"/>
          <p:cNvSpPr/>
          <p:nvPr/>
        </p:nvSpPr>
        <p:spPr>
          <a:xfrm>
            <a:off x="4346121" y="685800"/>
            <a:ext cx="625492" cy="369332"/>
          </a:xfrm>
          <a:prstGeom prst="rect">
            <a:avLst/>
          </a:prstGeom>
        </p:spPr>
        <p:txBody>
          <a:bodyPr wrap="none">
            <a:spAutoFit/>
          </a:bodyPr>
          <a:lstStyle/>
          <a:p>
            <a:r>
              <a:rPr lang="en-IN" b="1" dirty="0"/>
              <a:t> (A) </a:t>
            </a:r>
          </a:p>
        </p:txBody>
      </p:sp>
      <p:sp>
        <p:nvSpPr>
          <p:cNvPr id="7" name="Rectangle 6"/>
          <p:cNvSpPr/>
          <p:nvPr/>
        </p:nvSpPr>
        <p:spPr>
          <a:xfrm>
            <a:off x="4944624" y="6113859"/>
            <a:ext cx="570990" cy="369332"/>
          </a:xfrm>
          <a:prstGeom prst="rect">
            <a:avLst/>
          </a:prstGeom>
        </p:spPr>
        <p:txBody>
          <a:bodyPr wrap="none">
            <a:spAutoFit/>
          </a:bodyPr>
          <a:lstStyle/>
          <a:p>
            <a:r>
              <a:rPr lang="en-IN" b="1" dirty="0"/>
              <a:t>(B) </a:t>
            </a:r>
          </a:p>
        </p:txBody>
      </p:sp>
    </p:spTree>
    <p:extLst>
      <p:ext uri="{BB962C8B-B14F-4D97-AF65-F5344CB8AC3E}">
        <p14:creationId xmlns:p14="http://schemas.microsoft.com/office/powerpoint/2010/main" val="2723202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714" y="609600"/>
            <a:ext cx="4100286" cy="1781175"/>
          </a:xfrm>
        </p:spPr>
        <p:txBody>
          <a:bodyPr anchor="t">
            <a:normAutofit/>
          </a:bodyPr>
          <a:lstStyle/>
          <a:p>
            <a:r>
              <a:rPr lang="en-IN" sz="1800" dirty="0">
                <a:solidFill>
                  <a:schemeClr val="tx1"/>
                </a:solidFill>
              </a:rPr>
              <a:t>Evaluation of cardiac perfusion </a:t>
            </a:r>
            <a:r>
              <a:rPr lang="en-IN" sz="1800" dirty="0" smtClean="0">
                <a:solidFill>
                  <a:schemeClr val="tx1"/>
                </a:solidFill>
              </a:rPr>
              <a:t>and viability </a:t>
            </a:r>
            <a:r>
              <a:rPr lang="en-IN" sz="1800" dirty="0">
                <a:solidFill>
                  <a:schemeClr val="tx1"/>
                </a:solidFill>
              </a:rPr>
              <a:t>by CMR. (A) </a:t>
            </a:r>
            <a:r>
              <a:rPr lang="en-IN" sz="1800" dirty="0" smtClean="0">
                <a:solidFill>
                  <a:schemeClr val="tx1"/>
                </a:solidFill>
              </a:rPr>
              <a:t>Four-chamber long-axis </a:t>
            </a:r>
            <a:r>
              <a:rPr lang="en-IN" sz="1800" dirty="0">
                <a:solidFill>
                  <a:schemeClr val="tx1"/>
                </a:solidFill>
              </a:rPr>
              <a:t>view from cine-FISP </a:t>
            </a:r>
            <a:r>
              <a:rPr lang="en-IN" sz="1800" dirty="0" smtClean="0">
                <a:solidFill>
                  <a:schemeClr val="tx1"/>
                </a:solidFill>
              </a:rPr>
              <a:t>MRA at </a:t>
            </a:r>
            <a:r>
              <a:rPr lang="en-IN" sz="1800" dirty="0">
                <a:solidFill>
                  <a:schemeClr val="tx1"/>
                </a:solidFill>
              </a:rPr>
              <a:t>end systole shows persisting </a:t>
            </a:r>
            <a:r>
              <a:rPr lang="en-IN" sz="1800" dirty="0" smtClean="0">
                <a:solidFill>
                  <a:schemeClr val="tx1"/>
                </a:solidFill>
              </a:rPr>
              <a:t>apical myocardial </a:t>
            </a:r>
            <a:r>
              <a:rPr lang="en-IN" sz="1800" dirty="0">
                <a:solidFill>
                  <a:schemeClr val="tx1"/>
                </a:solidFill>
              </a:rPr>
              <a:t>thinning (arrows) </a:t>
            </a:r>
            <a:r>
              <a:rPr lang="en-IN" sz="1800" dirty="0" smtClean="0">
                <a:solidFill>
                  <a:schemeClr val="tx1"/>
                </a:solidFill>
              </a:rPr>
              <a:t>while the </a:t>
            </a:r>
            <a:r>
              <a:rPr lang="en-IN" sz="1800" dirty="0">
                <a:solidFill>
                  <a:schemeClr val="tx1"/>
                </a:solidFill>
              </a:rPr>
              <a:t>basal myocardium </a:t>
            </a:r>
            <a:r>
              <a:rPr lang="en-IN" sz="1800" dirty="0" smtClean="0">
                <a:solidFill>
                  <a:schemeClr val="tx1"/>
                </a:solidFill>
              </a:rPr>
              <a:t>thickens normally</a:t>
            </a:r>
            <a:r>
              <a:rPr lang="en-IN" sz="1800" dirty="0">
                <a:solidFill>
                  <a:schemeClr val="tx1"/>
                </a:solidFill>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0"/>
            <a:ext cx="5019675"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72968" y="2468563"/>
            <a:ext cx="4371032"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5800" y="4826675"/>
            <a:ext cx="4038600" cy="2031325"/>
          </a:xfrm>
          <a:prstGeom prst="rect">
            <a:avLst/>
          </a:prstGeom>
          <a:noFill/>
        </p:spPr>
        <p:txBody>
          <a:bodyPr wrap="square" rtlCol="0">
            <a:spAutoFit/>
          </a:bodyPr>
          <a:lstStyle/>
          <a:p>
            <a:r>
              <a:rPr lang="en-IN" dirty="0"/>
              <a:t>(B) Short-axis view obtained during a first pass of contrast (</a:t>
            </a:r>
            <a:r>
              <a:rPr lang="en-IN" dirty="0" err="1"/>
              <a:t>gadopentetate</a:t>
            </a:r>
            <a:r>
              <a:rPr lang="en-IN" dirty="0"/>
              <a:t>) through the myocardium shows delayed enhancement of non-viable myocardium best shown at an inversion time of 182 </a:t>
            </a:r>
            <a:r>
              <a:rPr lang="en-IN" dirty="0" err="1"/>
              <a:t>ms</a:t>
            </a:r>
            <a:r>
              <a:rPr lang="en-IN" dirty="0"/>
              <a:t> (arrows). * ¼ normal myocardium.*</a:t>
            </a:r>
          </a:p>
        </p:txBody>
      </p:sp>
      <p:sp>
        <p:nvSpPr>
          <p:cNvPr id="4" name="Rectangle 3"/>
          <p:cNvSpPr/>
          <p:nvPr/>
        </p:nvSpPr>
        <p:spPr>
          <a:xfrm>
            <a:off x="4469362" y="1898751"/>
            <a:ext cx="510076" cy="369332"/>
          </a:xfrm>
          <a:prstGeom prst="rect">
            <a:avLst/>
          </a:prstGeom>
        </p:spPr>
        <p:txBody>
          <a:bodyPr wrap="none">
            <a:spAutoFit/>
          </a:bodyPr>
          <a:lstStyle/>
          <a:p>
            <a:r>
              <a:rPr lang="en-IN" dirty="0">
                <a:solidFill>
                  <a:schemeClr val="bg1"/>
                </a:solidFill>
              </a:rPr>
              <a:t>(A)</a:t>
            </a:r>
          </a:p>
        </p:txBody>
      </p:sp>
      <p:sp>
        <p:nvSpPr>
          <p:cNvPr id="5" name="Rectangle 4"/>
          <p:cNvSpPr/>
          <p:nvPr/>
        </p:nvSpPr>
        <p:spPr>
          <a:xfrm>
            <a:off x="5257800" y="6248400"/>
            <a:ext cx="550151" cy="369332"/>
          </a:xfrm>
          <a:prstGeom prst="rect">
            <a:avLst/>
          </a:prstGeom>
        </p:spPr>
        <p:txBody>
          <a:bodyPr wrap="none">
            <a:spAutoFit/>
          </a:bodyPr>
          <a:lstStyle/>
          <a:p>
            <a:r>
              <a:rPr lang="en-IN" dirty="0">
                <a:solidFill>
                  <a:schemeClr val="bg1"/>
                </a:solidFill>
              </a:rPr>
              <a:t>(B) </a:t>
            </a:r>
          </a:p>
        </p:txBody>
      </p:sp>
    </p:spTree>
    <p:extLst>
      <p:ext uri="{BB962C8B-B14F-4D97-AF65-F5344CB8AC3E}">
        <p14:creationId xmlns:p14="http://schemas.microsoft.com/office/powerpoint/2010/main" val="205981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pPr marL="0" indent="0" algn="ctr">
              <a:buNone/>
            </a:pPr>
            <a:r>
              <a:rPr lang="en-IN" sz="2800" b="1" dirty="0"/>
              <a:t>Single-photon Emission Computed Tomography (SPECT</a:t>
            </a:r>
            <a:r>
              <a:rPr lang="en-IN" sz="2800" b="1" dirty="0" smtClean="0"/>
              <a:t>)</a:t>
            </a:r>
          </a:p>
          <a:p>
            <a:r>
              <a:rPr lang="en-IN" sz="2400" dirty="0"/>
              <a:t>N</a:t>
            </a:r>
            <a:r>
              <a:rPr lang="en-IN" sz="2400" dirty="0" smtClean="0"/>
              <a:t>uclear </a:t>
            </a:r>
            <a:r>
              <a:rPr lang="en-IN" sz="2400" dirty="0"/>
              <a:t>medicine tomographic </a:t>
            </a:r>
            <a:r>
              <a:rPr lang="en-IN" sz="2400" dirty="0" smtClean="0"/>
              <a:t>imaging technique </a:t>
            </a:r>
            <a:r>
              <a:rPr lang="en-IN" sz="2400" dirty="0"/>
              <a:t>using gamma </a:t>
            </a:r>
            <a:r>
              <a:rPr lang="en-IN" sz="2400" dirty="0" smtClean="0"/>
              <a:t>rays.</a:t>
            </a:r>
          </a:p>
          <a:p>
            <a:r>
              <a:rPr lang="en-IN" sz="2400" dirty="0"/>
              <a:t>A gamma-emitting radioisotope (radionuclide) </a:t>
            </a:r>
            <a:r>
              <a:rPr lang="en-IN" sz="2400" dirty="0" smtClean="0"/>
              <a:t>injected intravenously followed by </a:t>
            </a:r>
            <a:r>
              <a:rPr lang="en-IN" sz="2400" dirty="0"/>
              <a:t>m</a:t>
            </a:r>
            <a:r>
              <a:rPr lang="en-IN" sz="2400" dirty="0" smtClean="0"/>
              <a:t>ultiple </a:t>
            </a:r>
            <a:r>
              <a:rPr lang="en-IN" sz="2400" dirty="0"/>
              <a:t>planar projections are acquired </a:t>
            </a:r>
            <a:r>
              <a:rPr lang="en-IN" sz="2400" dirty="0" smtClean="0"/>
              <a:t>using gamma </a:t>
            </a:r>
            <a:r>
              <a:rPr lang="en-IN" sz="2400" dirty="0"/>
              <a:t>camera </a:t>
            </a:r>
            <a:r>
              <a:rPr lang="en-IN" sz="2400" dirty="0" smtClean="0"/>
              <a:t>rotates and </a:t>
            </a:r>
            <a:r>
              <a:rPr lang="en-IN" sz="2400" dirty="0"/>
              <a:t>reconstructed into </a:t>
            </a:r>
            <a:r>
              <a:rPr lang="en-IN" sz="2400" dirty="0" smtClean="0"/>
              <a:t>tomograms.</a:t>
            </a:r>
          </a:p>
          <a:p>
            <a:r>
              <a:rPr lang="en-IN" sz="2400" dirty="0" smtClean="0"/>
              <a:t>Can combined </a:t>
            </a:r>
            <a:r>
              <a:rPr lang="en-IN" sz="2400" dirty="0"/>
              <a:t>with CT, </a:t>
            </a:r>
            <a:r>
              <a:rPr lang="en-IN" sz="2400" dirty="0" smtClean="0"/>
              <a:t>which allow for attenuation correction </a:t>
            </a:r>
            <a:r>
              <a:rPr lang="en-IN" sz="2400" dirty="0"/>
              <a:t>and the provision of </a:t>
            </a:r>
            <a:r>
              <a:rPr lang="en-IN" sz="2400" dirty="0" smtClean="0"/>
              <a:t>anatomical information</a:t>
            </a:r>
            <a:endParaRPr lang="en-IN" sz="2400" dirty="0"/>
          </a:p>
        </p:txBody>
      </p:sp>
    </p:spTree>
    <p:extLst>
      <p:ext uri="{BB962C8B-B14F-4D97-AF65-F5344CB8AC3E}">
        <p14:creationId xmlns:p14="http://schemas.microsoft.com/office/powerpoint/2010/main" val="2443306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IN" sz="2800" b="1" dirty="0" smtClean="0"/>
              <a:t>POSITRON </a:t>
            </a:r>
            <a:r>
              <a:rPr lang="en-IN" sz="2800" b="1" dirty="0"/>
              <a:t>EMISSION </a:t>
            </a:r>
            <a:r>
              <a:rPr lang="en-IN" sz="2800" b="1" dirty="0" smtClean="0"/>
              <a:t>TOMOGRAPHY (PET)</a:t>
            </a:r>
          </a:p>
          <a:p>
            <a:r>
              <a:rPr lang="en-IN" sz="2400" dirty="0"/>
              <a:t>Positrons travel a very short distance in matter </a:t>
            </a:r>
            <a:r>
              <a:rPr lang="en-IN" sz="2400" dirty="0" smtClean="0"/>
              <a:t>followed by </a:t>
            </a:r>
            <a:r>
              <a:rPr lang="en-IN" sz="2400" dirty="0"/>
              <a:t> </a:t>
            </a:r>
            <a:r>
              <a:rPr lang="en-IN" sz="2400" dirty="0" smtClean="0"/>
              <a:t>an </a:t>
            </a:r>
            <a:r>
              <a:rPr lang="en-IN" sz="2400" dirty="0"/>
              <a:t>annihilation reaction with </a:t>
            </a:r>
            <a:r>
              <a:rPr lang="en-IN" sz="2400" dirty="0" smtClean="0"/>
              <a:t>emission </a:t>
            </a:r>
            <a:r>
              <a:rPr lang="en-IN" sz="2400" dirty="0"/>
              <a:t>of two gamma photons in </a:t>
            </a:r>
            <a:r>
              <a:rPr lang="en-IN" sz="2400" dirty="0" smtClean="0"/>
              <a:t>opposite directions are sensed </a:t>
            </a:r>
            <a:r>
              <a:rPr lang="en-IN" sz="2400" dirty="0"/>
              <a:t>simultaneously </a:t>
            </a:r>
            <a:r>
              <a:rPr lang="en-IN" sz="2400" dirty="0" smtClean="0"/>
              <a:t>by opposing detectors.</a:t>
            </a:r>
          </a:p>
          <a:p>
            <a:r>
              <a:rPr lang="en-IN" sz="2400" dirty="0" smtClean="0"/>
              <a:t>This </a:t>
            </a:r>
            <a:r>
              <a:rPr lang="en-IN" sz="2400" dirty="0"/>
              <a:t>inherent spatial information allows </a:t>
            </a:r>
            <a:r>
              <a:rPr lang="en-IN" sz="2400" dirty="0" smtClean="0"/>
              <a:t>construction of </a:t>
            </a:r>
            <a:r>
              <a:rPr lang="en-IN" sz="2400" dirty="0"/>
              <a:t>a tomographic image without the need </a:t>
            </a:r>
            <a:r>
              <a:rPr lang="en-IN" sz="2400" dirty="0" smtClean="0"/>
              <a:t>for collimators.</a:t>
            </a:r>
          </a:p>
          <a:p>
            <a:r>
              <a:rPr lang="en-IN" sz="2400" dirty="0"/>
              <a:t>Advantages over </a:t>
            </a:r>
            <a:r>
              <a:rPr lang="en-IN" sz="2400" dirty="0" smtClean="0"/>
              <a:t>SPECT :</a:t>
            </a:r>
          </a:p>
          <a:p>
            <a:pPr lvl="1"/>
            <a:r>
              <a:rPr lang="en-IN" sz="2000" dirty="0"/>
              <a:t>better </a:t>
            </a:r>
            <a:r>
              <a:rPr lang="en-IN" sz="2000" dirty="0" smtClean="0"/>
              <a:t>spatial resolution </a:t>
            </a:r>
            <a:r>
              <a:rPr lang="en-IN" sz="2000" dirty="0"/>
              <a:t>and higher </a:t>
            </a:r>
            <a:r>
              <a:rPr lang="en-IN" sz="2000" dirty="0" smtClean="0"/>
              <a:t>sensitivity</a:t>
            </a:r>
          </a:p>
          <a:p>
            <a:pPr lvl="1"/>
            <a:r>
              <a:rPr lang="en-IN" sz="2000" dirty="0"/>
              <a:t>most </a:t>
            </a:r>
            <a:r>
              <a:rPr lang="en-IN" sz="2000" dirty="0" smtClean="0"/>
              <a:t>physiological molecules can be use as tracers</a:t>
            </a:r>
          </a:p>
          <a:p>
            <a:pPr lvl="1"/>
            <a:r>
              <a:rPr lang="en-IN" sz="2000" dirty="0" smtClean="0"/>
              <a:t>measure </a:t>
            </a:r>
            <a:r>
              <a:rPr lang="en-IN" sz="2000" dirty="0"/>
              <a:t>tracer distribution in absolute </a:t>
            </a:r>
            <a:r>
              <a:rPr lang="en-IN" sz="2000" dirty="0" smtClean="0"/>
              <a:t>terms as </a:t>
            </a:r>
            <a:r>
              <a:rPr lang="en-IN" sz="2000" dirty="0"/>
              <a:t>a function of time</a:t>
            </a:r>
          </a:p>
        </p:txBody>
      </p:sp>
    </p:spTree>
    <p:extLst>
      <p:ext uri="{BB962C8B-B14F-4D97-AF65-F5344CB8AC3E}">
        <p14:creationId xmlns:p14="http://schemas.microsoft.com/office/powerpoint/2010/main" val="2480908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IN" sz="2800" b="1" dirty="0"/>
              <a:t>Nuclear Cardiac </a:t>
            </a:r>
            <a:r>
              <a:rPr lang="en-IN" sz="2800" b="1" dirty="0" smtClean="0"/>
              <a:t>Imaging</a:t>
            </a:r>
          </a:p>
          <a:p>
            <a:r>
              <a:rPr lang="en-IN" sz="2400" dirty="0"/>
              <a:t>A</a:t>
            </a:r>
            <a:r>
              <a:rPr lang="en-IN" sz="2400" dirty="0" smtClean="0"/>
              <a:t>ssessment </a:t>
            </a:r>
            <a:r>
              <a:rPr lang="en-IN" sz="2400" dirty="0"/>
              <a:t>of myocardial perfusion in CAD </a:t>
            </a:r>
            <a:r>
              <a:rPr lang="en-IN" sz="2400" dirty="0" smtClean="0"/>
              <a:t>patients and risk </a:t>
            </a:r>
            <a:r>
              <a:rPr lang="en-IN" sz="2400" dirty="0"/>
              <a:t>stratification for </a:t>
            </a:r>
            <a:r>
              <a:rPr lang="en-IN" sz="2400" dirty="0" smtClean="0"/>
              <a:t>major adverse </a:t>
            </a:r>
            <a:r>
              <a:rPr lang="en-IN" sz="2400" dirty="0"/>
              <a:t>cardiac events</a:t>
            </a:r>
            <a:r>
              <a:rPr lang="en-IN" sz="2400" dirty="0" smtClean="0"/>
              <a:t>.</a:t>
            </a:r>
          </a:p>
          <a:p>
            <a:endParaRPr lang="en-IN" sz="2400" dirty="0" smtClean="0"/>
          </a:p>
          <a:p>
            <a:r>
              <a:rPr lang="en-IN" sz="2400" dirty="0" smtClean="0"/>
              <a:t>Commonly used radionuclides are </a:t>
            </a:r>
          </a:p>
          <a:p>
            <a:pPr lvl="1"/>
            <a:r>
              <a:rPr lang="en-IN" sz="2000" dirty="0" smtClean="0"/>
              <a:t>Thallium</a:t>
            </a:r>
          </a:p>
          <a:p>
            <a:pPr lvl="1"/>
            <a:r>
              <a:rPr lang="en-IN" sz="2000" dirty="0" smtClean="0"/>
              <a:t>99m Technetium MIBI (SESTAMIBI)</a:t>
            </a:r>
          </a:p>
          <a:p>
            <a:endParaRPr lang="en-IN" sz="2400" dirty="0" smtClean="0"/>
          </a:p>
          <a:p>
            <a:r>
              <a:rPr lang="en-IN" sz="2400" dirty="0" smtClean="0"/>
              <a:t>Myocardial </a:t>
            </a:r>
            <a:r>
              <a:rPr lang="en-IN" sz="2400" dirty="0"/>
              <a:t>perfusion imaging depends on </a:t>
            </a:r>
            <a:r>
              <a:rPr lang="en-IN" sz="2400" dirty="0" smtClean="0"/>
              <a:t>differential flow delivering different amounts of activity </a:t>
            </a:r>
            <a:r>
              <a:rPr lang="en-IN" sz="2400" dirty="0"/>
              <a:t>to normal and ischaemic myocardium</a:t>
            </a:r>
          </a:p>
        </p:txBody>
      </p:sp>
    </p:spTree>
    <p:extLst>
      <p:ext uri="{BB962C8B-B14F-4D97-AF65-F5344CB8AC3E}">
        <p14:creationId xmlns:p14="http://schemas.microsoft.com/office/powerpoint/2010/main" val="175472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r>
              <a:rPr lang="en-IN" sz="2800" b="1" dirty="0" smtClean="0"/>
              <a:t>Thallium</a:t>
            </a:r>
            <a:r>
              <a:rPr lang="en-IN" b="1" dirty="0" smtClean="0"/>
              <a:t> :</a:t>
            </a:r>
          </a:p>
          <a:p>
            <a:pPr lvl="1"/>
            <a:r>
              <a:rPr lang="en-IN" dirty="0"/>
              <a:t>M</a:t>
            </a:r>
            <a:r>
              <a:rPr lang="en-IN" dirty="0" smtClean="0"/>
              <a:t>yocardial </a:t>
            </a:r>
            <a:r>
              <a:rPr lang="en-IN" dirty="0"/>
              <a:t>perfusion </a:t>
            </a:r>
            <a:r>
              <a:rPr lang="en-IN" dirty="0" smtClean="0"/>
              <a:t>agent.</a:t>
            </a:r>
          </a:p>
          <a:p>
            <a:pPr lvl="1"/>
            <a:r>
              <a:rPr lang="en-IN" dirty="0" smtClean="0"/>
              <a:t>Cyclotron </a:t>
            </a:r>
            <a:r>
              <a:rPr lang="en-IN" dirty="0"/>
              <a:t>produced and decays by electron </a:t>
            </a:r>
            <a:r>
              <a:rPr lang="en-IN" dirty="0" smtClean="0"/>
              <a:t>capture.</a:t>
            </a:r>
          </a:p>
          <a:p>
            <a:pPr lvl="1"/>
            <a:r>
              <a:rPr lang="en-IN" dirty="0"/>
              <a:t>H</a:t>
            </a:r>
            <a:r>
              <a:rPr lang="en-IN" dirty="0" smtClean="0"/>
              <a:t>igher </a:t>
            </a:r>
            <a:r>
              <a:rPr lang="en-IN" dirty="0"/>
              <a:t>myocardial </a:t>
            </a:r>
            <a:r>
              <a:rPr lang="en-IN" dirty="0" smtClean="0"/>
              <a:t>accumulation than 99m technetium</a:t>
            </a:r>
          </a:p>
          <a:p>
            <a:pPr lvl="1"/>
            <a:r>
              <a:rPr lang="en-IN" dirty="0"/>
              <a:t>P</a:t>
            </a:r>
            <a:r>
              <a:rPr lang="en-IN" dirty="0" smtClean="0"/>
              <a:t>oor </a:t>
            </a:r>
            <a:r>
              <a:rPr lang="en-IN" dirty="0"/>
              <a:t>resolution </a:t>
            </a:r>
            <a:r>
              <a:rPr lang="en-IN" dirty="0" smtClean="0"/>
              <a:t>, </a:t>
            </a:r>
            <a:r>
              <a:rPr lang="en-IN" dirty="0"/>
              <a:t>long </a:t>
            </a:r>
            <a:r>
              <a:rPr lang="en-IN" dirty="0" smtClean="0"/>
              <a:t>t1/2 </a:t>
            </a:r>
            <a:r>
              <a:rPr lang="en-IN" dirty="0"/>
              <a:t>(3 </a:t>
            </a:r>
            <a:r>
              <a:rPr lang="en-IN" dirty="0" smtClean="0"/>
              <a:t>days), high </a:t>
            </a:r>
            <a:r>
              <a:rPr lang="en-IN" dirty="0"/>
              <a:t>cost and limited </a:t>
            </a:r>
            <a:r>
              <a:rPr lang="en-IN" dirty="0" smtClean="0"/>
              <a:t>availability</a:t>
            </a:r>
          </a:p>
          <a:p>
            <a:pPr lvl="1"/>
            <a:r>
              <a:rPr lang="en-IN" dirty="0"/>
              <a:t>I</a:t>
            </a:r>
            <a:r>
              <a:rPr lang="en-IN" dirty="0" smtClean="0"/>
              <a:t>ntracellular </a:t>
            </a:r>
            <a:r>
              <a:rPr lang="en-IN" dirty="0"/>
              <a:t>uptake </a:t>
            </a:r>
            <a:r>
              <a:rPr lang="en-IN" dirty="0" smtClean="0"/>
              <a:t> and myocardial clearance proportional </a:t>
            </a:r>
            <a:r>
              <a:rPr lang="en-IN" dirty="0"/>
              <a:t>to </a:t>
            </a:r>
            <a:r>
              <a:rPr lang="en-IN" dirty="0" smtClean="0"/>
              <a:t>the regional </a:t>
            </a:r>
            <a:r>
              <a:rPr lang="en-IN" dirty="0"/>
              <a:t>myocardial blood </a:t>
            </a:r>
            <a:r>
              <a:rPr lang="en-IN" dirty="0" smtClean="0"/>
              <a:t>flow.</a:t>
            </a:r>
          </a:p>
          <a:p>
            <a:pPr lvl="1"/>
            <a:r>
              <a:rPr lang="en-IN" dirty="0"/>
              <a:t>Stress images (5-30 min post injection</a:t>
            </a:r>
            <a:r>
              <a:rPr lang="en-IN" dirty="0" smtClean="0"/>
              <a:t>)</a:t>
            </a:r>
          </a:p>
          <a:p>
            <a:pPr lvl="1"/>
            <a:r>
              <a:rPr lang="en-IN" dirty="0"/>
              <a:t>Redistribution image (2-4 h post injection</a:t>
            </a:r>
            <a:r>
              <a:rPr lang="en-IN" dirty="0" smtClean="0"/>
              <a:t>)</a:t>
            </a:r>
          </a:p>
          <a:p>
            <a:pPr lvl="1"/>
            <a:endParaRPr lang="en-IN" sz="2000" dirty="0"/>
          </a:p>
        </p:txBody>
      </p:sp>
    </p:spTree>
    <p:extLst>
      <p:ext uri="{BB962C8B-B14F-4D97-AF65-F5344CB8AC3E}">
        <p14:creationId xmlns:p14="http://schemas.microsoft.com/office/powerpoint/2010/main" val="234231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lnSpcReduction="10000"/>
          </a:bodyPr>
          <a:lstStyle/>
          <a:p>
            <a:pPr marL="0" indent="0" algn="ctr">
              <a:buNone/>
            </a:pPr>
            <a:r>
              <a:rPr lang="en-IN" sz="3000" b="1" dirty="0" smtClean="0"/>
              <a:t>INTRODUCTION</a:t>
            </a:r>
          </a:p>
          <a:p>
            <a:r>
              <a:rPr lang="en-IN" sz="2400" dirty="0"/>
              <a:t>Ischaemic heart disease (IHD), the leading cause of </a:t>
            </a:r>
            <a:r>
              <a:rPr lang="en-IN" sz="2400" dirty="0" smtClean="0"/>
              <a:t>morbidity and mortality.</a:t>
            </a:r>
          </a:p>
          <a:p>
            <a:r>
              <a:rPr lang="en-IN" sz="2400" dirty="0"/>
              <a:t>Survivors of a first myocardial infarction </a:t>
            </a:r>
            <a:r>
              <a:rPr lang="en-IN" sz="2400" dirty="0" smtClean="0"/>
              <a:t>are at </a:t>
            </a:r>
            <a:r>
              <a:rPr lang="en-IN" sz="2400" dirty="0"/>
              <a:t>increased risk of death from IHD at later </a:t>
            </a:r>
            <a:r>
              <a:rPr lang="en-IN" sz="2400" dirty="0" smtClean="0"/>
              <a:t>ages.</a:t>
            </a:r>
          </a:p>
          <a:p>
            <a:r>
              <a:rPr lang="en-IN" sz="2400" dirty="0" smtClean="0"/>
              <a:t>Various contributing factors increasing risk</a:t>
            </a:r>
          </a:p>
          <a:p>
            <a:r>
              <a:rPr lang="en-IN" sz="2400" dirty="0" smtClean="0"/>
              <a:t>Need rational</a:t>
            </a:r>
            <a:r>
              <a:rPr lang="en-IN" sz="2400" dirty="0"/>
              <a:t>, evidence-based use of </a:t>
            </a:r>
            <a:r>
              <a:rPr lang="en-IN" sz="2400" dirty="0" smtClean="0"/>
              <a:t>diagnostic and </a:t>
            </a:r>
            <a:r>
              <a:rPr lang="en-IN" sz="2400" dirty="0"/>
              <a:t>therapeutic </a:t>
            </a:r>
            <a:r>
              <a:rPr lang="en-IN" sz="2400" dirty="0" smtClean="0"/>
              <a:t>means</a:t>
            </a:r>
          </a:p>
          <a:p>
            <a:r>
              <a:rPr lang="en-IN" sz="2400" dirty="0"/>
              <a:t>Cardiac </a:t>
            </a:r>
            <a:r>
              <a:rPr lang="en-IN" sz="2400" dirty="0" smtClean="0"/>
              <a:t>computed tomography </a:t>
            </a:r>
            <a:r>
              <a:rPr lang="en-IN" sz="2400" dirty="0"/>
              <a:t>(CCT) and cardiovascular </a:t>
            </a:r>
            <a:r>
              <a:rPr lang="en-IN" sz="2400" dirty="0" smtClean="0"/>
              <a:t>magnetic resonance </a:t>
            </a:r>
            <a:r>
              <a:rPr lang="en-IN" sz="2400" dirty="0"/>
              <a:t>(CMR</a:t>
            </a:r>
            <a:r>
              <a:rPr lang="en-IN" sz="2400" dirty="0" smtClean="0"/>
              <a:t>) important in IHD</a:t>
            </a:r>
          </a:p>
          <a:p>
            <a:r>
              <a:rPr lang="en-IN" sz="2400" dirty="0"/>
              <a:t>I</a:t>
            </a:r>
            <a:r>
              <a:rPr lang="en-IN" sz="2400" dirty="0" smtClean="0"/>
              <a:t>maging techniques to </a:t>
            </a:r>
            <a:r>
              <a:rPr lang="en-IN" sz="2400" dirty="0"/>
              <a:t>study the highly complex </a:t>
            </a:r>
            <a:r>
              <a:rPr lang="en-IN" sz="2400" dirty="0" smtClean="0"/>
              <a:t>and heterogeneous</a:t>
            </a:r>
            <a:r>
              <a:rPr lang="en-IN" sz="2400" dirty="0"/>
              <a:t> </a:t>
            </a:r>
            <a:r>
              <a:rPr lang="en-IN" sz="2400" dirty="0" smtClean="0"/>
              <a:t>disease </a:t>
            </a:r>
            <a:r>
              <a:rPr lang="en-IN" sz="2400" dirty="0"/>
              <a:t>entity of </a:t>
            </a:r>
            <a:r>
              <a:rPr lang="en-IN" sz="2400" dirty="0" smtClean="0"/>
              <a:t>IHD.</a:t>
            </a:r>
            <a:endParaRPr lang="en-IN" sz="2400" dirty="0"/>
          </a:p>
        </p:txBody>
      </p:sp>
    </p:spTree>
    <p:extLst>
      <p:ext uri="{BB962C8B-B14F-4D97-AF65-F5344CB8AC3E}">
        <p14:creationId xmlns:p14="http://schemas.microsoft.com/office/powerpoint/2010/main" val="2826749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r>
              <a:rPr lang="en-IN" sz="2800" b="1" dirty="0"/>
              <a:t>99mTECHNETIUM MIBI (SESTAMIBI</a:t>
            </a:r>
            <a:r>
              <a:rPr lang="en-IN" sz="2800" b="1" dirty="0" smtClean="0"/>
              <a:t>)</a:t>
            </a:r>
          </a:p>
          <a:p>
            <a:r>
              <a:rPr lang="en-IN" sz="2000" dirty="0" smtClean="0"/>
              <a:t>High myocardial </a:t>
            </a:r>
            <a:r>
              <a:rPr lang="en-IN" sz="2000" dirty="0"/>
              <a:t>accumulation (proportional to the </a:t>
            </a:r>
            <a:r>
              <a:rPr lang="en-IN" sz="2000" dirty="0" smtClean="0"/>
              <a:t>regional perfusion</a:t>
            </a:r>
            <a:r>
              <a:rPr lang="en-IN" sz="2000" dirty="0"/>
              <a:t>) with a slow washout and a long </a:t>
            </a:r>
            <a:r>
              <a:rPr lang="en-IN" sz="2000" dirty="0" smtClean="0"/>
              <a:t>myocardial retention time. Therefore </a:t>
            </a:r>
            <a:r>
              <a:rPr lang="en-IN" sz="2000" dirty="0"/>
              <a:t>imaging </a:t>
            </a:r>
            <a:r>
              <a:rPr lang="en-IN" sz="2000" dirty="0" smtClean="0"/>
              <a:t>requires separate </a:t>
            </a:r>
            <a:r>
              <a:rPr lang="en-IN" sz="2000" dirty="0"/>
              <a:t>injections for stress and rest </a:t>
            </a:r>
            <a:r>
              <a:rPr lang="en-IN" sz="2000" dirty="0" smtClean="0"/>
              <a:t>studies</a:t>
            </a:r>
          </a:p>
          <a:p>
            <a:r>
              <a:rPr lang="en-IN" sz="2000" dirty="0"/>
              <a:t>Protocols:</a:t>
            </a:r>
          </a:p>
          <a:p>
            <a:pPr lvl="1"/>
            <a:r>
              <a:rPr lang="en-IN" sz="1800" dirty="0" smtClean="0"/>
              <a:t>1-day </a:t>
            </a:r>
            <a:r>
              <a:rPr lang="en-IN" sz="1800" dirty="0"/>
              <a:t>protocol: rest images </a:t>
            </a:r>
            <a:r>
              <a:rPr lang="en-IN" sz="1800" dirty="0" smtClean="0"/>
              <a:t>       stress images </a:t>
            </a:r>
            <a:r>
              <a:rPr lang="en-IN" sz="1800" dirty="0"/>
              <a:t>4 h </a:t>
            </a:r>
            <a:r>
              <a:rPr lang="en-IN" sz="1800" dirty="0" smtClean="0"/>
              <a:t>later</a:t>
            </a:r>
            <a:endParaRPr lang="en-IN" sz="1800" dirty="0"/>
          </a:p>
          <a:p>
            <a:pPr lvl="1"/>
            <a:r>
              <a:rPr lang="en-IN" sz="1800" dirty="0" smtClean="0"/>
              <a:t>2-day </a:t>
            </a:r>
            <a:r>
              <a:rPr lang="en-IN" sz="1800" dirty="0"/>
              <a:t>protocol: stress images </a:t>
            </a:r>
            <a:r>
              <a:rPr lang="en-IN" sz="1800" dirty="0" smtClean="0"/>
              <a:t>(1st day)        rest </a:t>
            </a:r>
            <a:r>
              <a:rPr lang="en-IN" sz="1800" dirty="0"/>
              <a:t>images </a:t>
            </a:r>
            <a:r>
              <a:rPr lang="en-IN" sz="1800" dirty="0" smtClean="0"/>
              <a:t>(2nd day, if </a:t>
            </a:r>
            <a:r>
              <a:rPr lang="en-IN" sz="1800" dirty="0"/>
              <a:t>the </a:t>
            </a:r>
            <a:r>
              <a:rPr lang="en-IN" sz="1800" dirty="0" smtClean="0"/>
              <a:t>original stress </a:t>
            </a:r>
            <a:r>
              <a:rPr lang="en-IN" sz="1800" dirty="0"/>
              <a:t>images are abnormal</a:t>
            </a:r>
            <a:r>
              <a:rPr lang="en-IN" sz="1800" dirty="0" smtClean="0"/>
              <a:t>)</a:t>
            </a:r>
          </a:p>
          <a:p>
            <a:pPr lvl="1"/>
            <a:r>
              <a:rPr lang="en-IN" sz="1800" dirty="0" smtClean="0"/>
              <a:t> A </a:t>
            </a:r>
            <a:r>
              <a:rPr lang="en-IN" sz="1800" dirty="0"/>
              <a:t>combined </a:t>
            </a:r>
            <a:r>
              <a:rPr lang="en-IN" sz="1800" dirty="0" smtClean="0"/>
              <a:t>99m technetium </a:t>
            </a:r>
            <a:r>
              <a:rPr lang="en-IN" sz="1800" dirty="0"/>
              <a:t>and thallium approach: </a:t>
            </a:r>
            <a:r>
              <a:rPr lang="en-IN" sz="1800" dirty="0" smtClean="0"/>
              <a:t>an initial </a:t>
            </a:r>
            <a:r>
              <a:rPr lang="en-IN" sz="1800" dirty="0"/>
              <a:t>thallium injection </a:t>
            </a:r>
            <a:r>
              <a:rPr lang="en-IN" sz="1800" dirty="0" smtClean="0"/>
              <a:t>        immediate </a:t>
            </a:r>
            <a:r>
              <a:rPr lang="en-IN" sz="1800" dirty="0"/>
              <a:t>99mtechnetium injection (as its </a:t>
            </a:r>
            <a:r>
              <a:rPr lang="en-IN" sz="1800" dirty="0" smtClean="0"/>
              <a:t>higher energy photons </a:t>
            </a:r>
            <a:r>
              <a:rPr lang="en-IN" sz="1800" dirty="0"/>
              <a:t>are unaffected by any </a:t>
            </a:r>
            <a:r>
              <a:rPr lang="en-IN" sz="1800" dirty="0" smtClean="0"/>
              <a:t>residual thallium)</a:t>
            </a:r>
          </a:p>
          <a:p>
            <a:r>
              <a:rPr lang="en-IN" sz="2000" dirty="0" smtClean="0"/>
              <a:t>Shorter </a:t>
            </a:r>
            <a:r>
              <a:rPr lang="en-IN" sz="2000" dirty="0"/>
              <a:t>t1/2 (6 h) allows larger </a:t>
            </a:r>
            <a:r>
              <a:rPr lang="en-IN" sz="2000" dirty="0" smtClean="0"/>
              <a:t>doses, </a:t>
            </a:r>
            <a:r>
              <a:rPr lang="en-IN" sz="2000" dirty="0"/>
              <a:t>improved </a:t>
            </a:r>
            <a:r>
              <a:rPr lang="en-IN" sz="2000" dirty="0" smtClean="0"/>
              <a:t>resolution, </a:t>
            </a:r>
            <a:r>
              <a:rPr lang="en-IN" sz="2000" dirty="0"/>
              <a:t>low cost and easy </a:t>
            </a:r>
            <a:r>
              <a:rPr lang="en-IN" sz="2000" dirty="0" smtClean="0"/>
              <a:t>availability</a:t>
            </a:r>
          </a:p>
          <a:p>
            <a:r>
              <a:rPr lang="en-IN" sz="2000" dirty="0"/>
              <a:t>no redistribution </a:t>
            </a:r>
            <a:r>
              <a:rPr lang="en-IN" sz="2000" dirty="0" smtClean="0"/>
              <a:t>phase for viability assessment</a:t>
            </a:r>
            <a:endParaRPr lang="en-IN" sz="2000" dirty="0"/>
          </a:p>
        </p:txBody>
      </p:sp>
      <p:cxnSp>
        <p:nvCxnSpPr>
          <p:cNvPr id="5" name="Straight Arrow Connector 4"/>
          <p:cNvCxnSpPr/>
          <p:nvPr/>
        </p:nvCxnSpPr>
        <p:spPr>
          <a:xfrm>
            <a:off x="3886200" y="3505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38862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4724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62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IN" sz="3000" b="1" dirty="0"/>
              <a:t>Stress </a:t>
            </a:r>
            <a:r>
              <a:rPr lang="en-IN" sz="3000" b="1" dirty="0" smtClean="0"/>
              <a:t>Imaging</a:t>
            </a:r>
          </a:p>
          <a:p>
            <a:r>
              <a:rPr lang="en-IN" sz="2200" dirty="0"/>
              <a:t>A</a:t>
            </a:r>
            <a:r>
              <a:rPr lang="en-IN" sz="2200" dirty="0" smtClean="0"/>
              <a:t>natomical imaging (</a:t>
            </a:r>
            <a:r>
              <a:rPr lang="en-IN" sz="2200" dirty="0"/>
              <a:t>conventional </a:t>
            </a:r>
            <a:r>
              <a:rPr lang="en-IN" sz="2200" dirty="0" smtClean="0"/>
              <a:t>coronary angiography</a:t>
            </a:r>
            <a:r>
              <a:rPr lang="en-IN" sz="2200" dirty="0"/>
              <a:t>, CCT) provide limited information </a:t>
            </a:r>
            <a:r>
              <a:rPr lang="en-IN" sz="2200" dirty="0" smtClean="0"/>
              <a:t>regarding the </a:t>
            </a:r>
            <a:r>
              <a:rPr lang="en-IN" sz="2200" dirty="0"/>
              <a:t>impact of a stenosis on the coronary </a:t>
            </a:r>
            <a:r>
              <a:rPr lang="en-IN" sz="2200" dirty="0" smtClean="0"/>
              <a:t>flow.</a:t>
            </a:r>
          </a:p>
          <a:p>
            <a:r>
              <a:rPr lang="en-IN" sz="2200" dirty="0" smtClean="0"/>
              <a:t>Stress testing help to assess </a:t>
            </a:r>
            <a:r>
              <a:rPr lang="en-IN" sz="2200" dirty="0"/>
              <a:t>the extent of </a:t>
            </a:r>
            <a:r>
              <a:rPr lang="en-IN" sz="2200" dirty="0" smtClean="0"/>
              <a:t>myocardial ischaemia.</a:t>
            </a:r>
          </a:p>
          <a:p>
            <a:r>
              <a:rPr lang="en-IN" sz="2200" dirty="0"/>
              <a:t>F</a:t>
            </a:r>
            <a:r>
              <a:rPr lang="en-IN" sz="2200" dirty="0" smtClean="0"/>
              <a:t>unctional severity </a:t>
            </a:r>
            <a:r>
              <a:rPr lang="en-IN" sz="2200" dirty="0"/>
              <a:t>of a stenosis can be determined by the </a:t>
            </a:r>
            <a:r>
              <a:rPr lang="en-IN" sz="2200" dirty="0" smtClean="0"/>
              <a:t>FFR</a:t>
            </a:r>
            <a:r>
              <a:rPr lang="en-IN" sz="2200" dirty="0"/>
              <a:t> During cardiac </a:t>
            </a:r>
            <a:r>
              <a:rPr lang="en-IN" sz="2200" dirty="0" smtClean="0"/>
              <a:t>catheterisation.</a:t>
            </a:r>
          </a:p>
          <a:p>
            <a:r>
              <a:rPr lang="en-IN" sz="2200" dirty="0" smtClean="0"/>
              <a:t>In stress test , reversible </a:t>
            </a:r>
            <a:r>
              <a:rPr lang="en-IN" sz="2200" dirty="0"/>
              <a:t>ischaemia </a:t>
            </a:r>
            <a:r>
              <a:rPr lang="en-IN" sz="2200" dirty="0" smtClean="0"/>
              <a:t>is achieved </a:t>
            </a:r>
            <a:r>
              <a:rPr lang="en-IN" sz="2200" dirty="0"/>
              <a:t>by stressing the heart and evaluating </a:t>
            </a:r>
            <a:r>
              <a:rPr lang="en-IN" sz="2200" dirty="0" smtClean="0"/>
              <a:t>whether during </a:t>
            </a:r>
            <a:r>
              <a:rPr lang="en-IN" sz="2200" dirty="0"/>
              <a:t>stress, symptoms of angina, ECG signs of </a:t>
            </a:r>
            <a:r>
              <a:rPr lang="en-IN" sz="2200" dirty="0" smtClean="0"/>
              <a:t>myocardial ischaemia</a:t>
            </a:r>
            <a:r>
              <a:rPr lang="en-IN" sz="2200" dirty="0"/>
              <a:t>, ischaemia-induced myocardial </a:t>
            </a:r>
            <a:r>
              <a:rPr lang="en-IN" sz="2200" dirty="0" smtClean="0"/>
              <a:t>wall motion </a:t>
            </a:r>
            <a:r>
              <a:rPr lang="en-IN" sz="2200" dirty="0"/>
              <a:t>abnormalities or myocardial perfusion </a:t>
            </a:r>
            <a:r>
              <a:rPr lang="en-IN" sz="2200" dirty="0" smtClean="0"/>
              <a:t>disturbances occur</a:t>
            </a:r>
            <a:r>
              <a:rPr lang="en-IN" sz="2400" dirty="0"/>
              <a:t>.</a:t>
            </a:r>
            <a:endParaRPr lang="en-IN" sz="2200" dirty="0"/>
          </a:p>
        </p:txBody>
      </p:sp>
    </p:spTree>
    <p:extLst>
      <p:ext uri="{BB962C8B-B14F-4D97-AF65-F5344CB8AC3E}">
        <p14:creationId xmlns:p14="http://schemas.microsoft.com/office/powerpoint/2010/main" val="4048169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IN" sz="2800" b="1" dirty="0"/>
              <a:t>Stress Imaging</a:t>
            </a:r>
          </a:p>
          <a:p>
            <a:r>
              <a:rPr lang="en-IN" sz="2400" dirty="0" smtClean="0"/>
              <a:t>In stress imaging, perfusion of heart is evaluated in resting and under stressful condition.</a:t>
            </a:r>
          </a:p>
          <a:p>
            <a:endParaRPr lang="en-IN" sz="2400" dirty="0" smtClean="0"/>
          </a:p>
          <a:p>
            <a:r>
              <a:rPr lang="en-IN" sz="2400" dirty="0" smtClean="0"/>
              <a:t>To induce stress in cardiac muscle, </a:t>
            </a:r>
            <a:r>
              <a:rPr lang="en-IN" sz="2400" dirty="0" err="1" smtClean="0"/>
              <a:t>dobutamine</a:t>
            </a:r>
            <a:r>
              <a:rPr lang="en-IN" sz="2400" dirty="0" smtClean="0"/>
              <a:t> is infused.</a:t>
            </a:r>
          </a:p>
          <a:p>
            <a:endParaRPr lang="en-IN" sz="2400" dirty="0" smtClean="0"/>
          </a:p>
          <a:p>
            <a:r>
              <a:rPr lang="en-IN" sz="2400" dirty="0" err="1" smtClean="0"/>
              <a:t>Dobutamine</a:t>
            </a:r>
            <a:r>
              <a:rPr lang="en-IN" sz="2400" dirty="0" smtClean="0"/>
              <a:t> , </a:t>
            </a:r>
            <a:r>
              <a:rPr lang="en-IN" sz="2400" dirty="0"/>
              <a:t>β</a:t>
            </a:r>
            <a:r>
              <a:rPr lang="en-IN" sz="2400" dirty="0" smtClean="0"/>
              <a:t> agonist which increases cardiac muscle contractility and heart rate leading to increase oxygen consumption. So blood supply to heart increases.</a:t>
            </a:r>
          </a:p>
        </p:txBody>
      </p:sp>
    </p:spTree>
    <p:extLst>
      <p:ext uri="{BB962C8B-B14F-4D97-AF65-F5344CB8AC3E}">
        <p14:creationId xmlns:p14="http://schemas.microsoft.com/office/powerpoint/2010/main" val="3631641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pPr marL="0" indent="0" algn="ctr">
              <a:buNone/>
            </a:pPr>
            <a:r>
              <a:rPr lang="en-IN" sz="2800" b="1" dirty="0"/>
              <a:t>Stress </a:t>
            </a:r>
            <a:r>
              <a:rPr lang="en-IN" sz="2800" b="1" dirty="0" smtClean="0"/>
              <a:t>Imaging</a:t>
            </a:r>
            <a:endParaRPr lang="en-IN" sz="2800" dirty="0" smtClean="0"/>
          </a:p>
          <a:p>
            <a:r>
              <a:rPr lang="en-IN" sz="2400" dirty="0" smtClean="0"/>
              <a:t>Normally </a:t>
            </a:r>
            <a:r>
              <a:rPr lang="en-IN" sz="2400" dirty="0"/>
              <a:t>supplied myocardium shows a progressive increase in myocardial contractility.</a:t>
            </a:r>
          </a:p>
          <a:p>
            <a:r>
              <a:rPr lang="en-IN" sz="2400" dirty="0"/>
              <a:t>Myocardium supplied by a flow-limiting coronary stenosis becomes ischaemic when the compensatory increase in coronary blood supply is insufficient to match the increased demand in oxygen. </a:t>
            </a:r>
          </a:p>
          <a:p>
            <a:r>
              <a:rPr lang="en-IN" sz="2400" dirty="0" smtClean="0"/>
              <a:t>This leads to various changes like wall motion abnormality, chest pain, </a:t>
            </a:r>
            <a:r>
              <a:rPr lang="en-IN" sz="2400" dirty="0"/>
              <a:t>c</a:t>
            </a:r>
            <a:r>
              <a:rPr lang="en-IN" sz="2400" dirty="0" smtClean="0"/>
              <a:t>hanges ECG, delayed perfusion on CMR, nuclear perfusion imaging.</a:t>
            </a:r>
            <a:endParaRPr lang="en-IN" sz="2400" dirty="0"/>
          </a:p>
        </p:txBody>
      </p:sp>
    </p:spTree>
    <p:extLst>
      <p:ext uri="{BB962C8B-B14F-4D97-AF65-F5344CB8AC3E}">
        <p14:creationId xmlns:p14="http://schemas.microsoft.com/office/powerpoint/2010/main" val="3653838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77071" y="5464629"/>
            <a:ext cx="8903643" cy="1219200"/>
          </a:xfrm>
        </p:spPr>
        <p:txBody>
          <a:bodyPr>
            <a:noAutofit/>
          </a:bodyPr>
          <a:lstStyle/>
          <a:p>
            <a:pPr marL="0" indent="0">
              <a:buNone/>
            </a:pPr>
            <a:r>
              <a:rPr lang="en-IN" sz="1500" dirty="0"/>
              <a:t>Stress echocardiography. (A) End-diastolic apical </a:t>
            </a:r>
            <a:r>
              <a:rPr lang="en-IN" sz="1500" dirty="0" smtClean="0"/>
              <a:t>two-chamber view </a:t>
            </a:r>
            <a:r>
              <a:rPr lang="en-IN" sz="1500" dirty="0"/>
              <a:t>at rest shows thinning of the apical myocardium (arrow</a:t>
            </a:r>
            <a:r>
              <a:rPr lang="en-IN" sz="1500" dirty="0" smtClean="0"/>
              <a:t>). (</a:t>
            </a:r>
            <a:r>
              <a:rPr lang="en-IN" sz="1500" dirty="0"/>
              <a:t>B) End-systolic apical two-chamber view at rest shows </a:t>
            </a:r>
            <a:r>
              <a:rPr lang="en-IN" sz="1500" dirty="0" smtClean="0"/>
              <a:t>concentric contraction </a:t>
            </a:r>
            <a:r>
              <a:rPr lang="en-IN" sz="1500" dirty="0"/>
              <a:t>of left ventricle, except for the cardiac apex. (C) </a:t>
            </a:r>
            <a:r>
              <a:rPr lang="en-IN" sz="1500" dirty="0" err="1" smtClean="0"/>
              <a:t>Enddiastolic</a:t>
            </a:r>
            <a:r>
              <a:rPr lang="en-IN" sz="1500" dirty="0" smtClean="0"/>
              <a:t> apical </a:t>
            </a:r>
            <a:r>
              <a:rPr lang="en-IN" sz="1500" dirty="0"/>
              <a:t>two-chamber view during stress (</a:t>
            </a:r>
            <a:r>
              <a:rPr lang="en-IN" sz="1500" dirty="0" err="1" smtClean="0"/>
              <a:t>dobutamine</a:t>
            </a:r>
            <a:r>
              <a:rPr lang="en-IN" sz="1500" dirty="0" smtClean="0"/>
              <a:t> infusion</a:t>
            </a:r>
            <a:r>
              <a:rPr lang="en-IN" sz="1500" dirty="0"/>
              <a:t>) shows dilatation of the left ventricle when compared </a:t>
            </a:r>
            <a:r>
              <a:rPr lang="en-IN" sz="1500" dirty="0" smtClean="0"/>
              <a:t>with (A</a:t>
            </a:r>
            <a:r>
              <a:rPr lang="en-IN" sz="1500" dirty="0"/>
              <a:t>). (D) End-systolic apical two-chamber view during </a:t>
            </a:r>
            <a:r>
              <a:rPr lang="en-IN" sz="1500" dirty="0" smtClean="0"/>
              <a:t>stress (</a:t>
            </a:r>
            <a:r>
              <a:rPr lang="en-IN" sz="1500" dirty="0" err="1" smtClean="0"/>
              <a:t>dobutamine</a:t>
            </a:r>
            <a:r>
              <a:rPr lang="en-IN" sz="1500" dirty="0" smtClean="0"/>
              <a:t> </a:t>
            </a:r>
            <a:r>
              <a:rPr lang="en-IN" sz="1500" dirty="0"/>
              <a:t>infusion) shows dilatation of the left ventricle due </a:t>
            </a:r>
            <a:r>
              <a:rPr lang="en-IN" sz="1500" dirty="0" smtClean="0"/>
              <a:t>to </a:t>
            </a:r>
            <a:r>
              <a:rPr lang="en-IN" sz="1500" dirty="0" err="1" smtClean="0"/>
              <a:t>akinesia</a:t>
            </a:r>
            <a:r>
              <a:rPr lang="en-IN" sz="1500" dirty="0" smtClean="0"/>
              <a:t> </a:t>
            </a:r>
            <a:r>
              <a:rPr lang="en-IN" sz="1500" dirty="0"/>
              <a:t>of the anterior wall to contract (arrows).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8" y="0"/>
            <a:ext cx="4460662" cy="274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840" y="0"/>
            <a:ext cx="4448874" cy="278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1" y="2721429"/>
            <a:ext cx="445476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7326" y="2721429"/>
            <a:ext cx="444748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8002" r="2767"/>
          <a:stretch/>
        </p:blipFill>
        <p:spPr bwMode="auto">
          <a:xfrm>
            <a:off x="0" y="-32658"/>
            <a:ext cx="9144000" cy="6890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9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5334000"/>
            <a:ext cx="8229600" cy="1219200"/>
          </a:xfrm>
        </p:spPr>
        <p:txBody>
          <a:bodyPr>
            <a:normAutofit fontScale="25000" lnSpcReduction="20000"/>
          </a:bodyPr>
          <a:lstStyle/>
          <a:p>
            <a:pPr marL="0" indent="0">
              <a:buNone/>
            </a:pPr>
            <a:r>
              <a:rPr lang="en-IN" sz="7200" b="1" dirty="0"/>
              <a:t>Practical scheme for </a:t>
            </a:r>
            <a:r>
              <a:rPr lang="en-IN" sz="7200" b="1" dirty="0" err="1"/>
              <a:t>dobutamine</a:t>
            </a:r>
            <a:r>
              <a:rPr lang="en-IN" sz="7200" b="1" dirty="0"/>
              <a:t> stress CMR. </a:t>
            </a:r>
            <a:r>
              <a:rPr lang="en-IN" sz="7200" dirty="0"/>
              <a:t>Per stress level, four short-axis and two long-axis cine studies </a:t>
            </a:r>
            <a:r>
              <a:rPr lang="en-IN" sz="7200" dirty="0" smtClean="0"/>
              <a:t>are obtained </a:t>
            </a:r>
            <a:r>
              <a:rPr lang="en-IN" sz="7200" dirty="0"/>
              <a:t>in three consecutive breath-holds, making it possible to evaluate the left ventricle for new wall motion </a:t>
            </a:r>
            <a:r>
              <a:rPr lang="en-IN" sz="7200" dirty="0" smtClean="0"/>
              <a:t>abnormalities (WMAs</a:t>
            </a:r>
            <a:r>
              <a:rPr lang="en-IN" sz="7200" dirty="0"/>
              <a:t>). If termination criteria are not met at the highest </a:t>
            </a:r>
            <a:r>
              <a:rPr lang="en-IN" sz="7200" dirty="0" err="1"/>
              <a:t>dobutamine</a:t>
            </a:r>
            <a:r>
              <a:rPr lang="en-IN" sz="7200" dirty="0"/>
              <a:t> dose, atropine can be additionally administered</a:t>
            </a:r>
            <a:r>
              <a:rPr lang="en-IN" dirty="0"/>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7"/>
          <a:stretch/>
        </p:blipFill>
        <p:spPr bwMode="auto">
          <a:xfrm>
            <a:off x="0" y="0"/>
            <a:ext cx="912794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106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10886"/>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10400" y="71527"/>
            <a:ext cx="1905000" cy="6786473"/>
          </a:xfrm>
          <a:prstGeom prst="rect">
            <a:avLst/>
          </a:prstGeom>
          <a:noFill/>
        </p:spPr>
        <p:txBody>
          <a:bodyPr wrap="square" rtlCol="0">
            <a:spAutoFit/>
          </a:bodyPr>
          <a:lstStyle/>
          <a:p>
            <a:r>
              <a:rPr lang="en-IN" sz="1500" dirty="0"/>
              <a:t>MIBI SPECT shows reversible perfusion defect in lateral LV wall with an estimated ischaemia of 19% of LV myocardium</a:t>
            </a:r>
          </a:p>
          <a:p>
            <a:r>
              <a:rPr lang="en-IN" sz="1500" dirty="0"/>
              <a:t>(*, A) (arrows, B). Stress perfusion CMR shows extensive stress-induced perfusion defect in lateral LV wall (arrows, C) and </a:t>
            </a:r>
            <a:r>
              <a:rPr lang="en-IN" sz="1500" dirty="0" err="1"/>
              <a:t>subendocardial</a:t>
            </a:r>
            <a:endParaRPr lang="en-IN" sz="1500" dirty="0"/>
          </a:p>
          <a:p>
            <a:r>
              <a:rPr lang="en-IN" sz="1500" dirty="0"/>
              <a:t>perfusion in anterior LV wall and septum (arrowheads, C). At coronary angiography (D) severe two-vessel CAD is shown with distal </a:t>
            </a:r>
            <a:r>
              <a:rPr lang="en-IN" sz="1500" dirty="0" err="1"/>
              <a:t>LCx</a:t>
            </a:r>
            <a:r>
              <a:rPr lang="en-IN" sz="1500" dirty="0"/>
              <a:t> 80% stenosis, 1st lateral 80% stenosis, and mid anterior LAD 70% stenosis and distal LAD 80% stenosis.</a:t>
            </a:r>
          </a:p>
        </p:txBody>
      </p:sp>
    </p:spTree>
    <p:extLst>
      <p:ext uri="{BB962C8B-B14F-4D97-AF65-F5344CB8AC3E}">
        <p14:creationId xmlns:p14="http://schemas.microsoft.com/office/powerpoint/2010/main" val="2014393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382000" cy="4800600"/>
          </a:xfrm>
        </p:spPr>
        <p:txBody>
          <a:bodyPr/>
          <a:lstStyle/>
          <a:p>
            <a:pPr marL="0" indent="0">
              <a:buNone/>
            </a:pPr>
            <a:r>
              <a:rPr lang="en-IN" sz="2800" b="1" dirty="0"/>
              <a:t>IMAGING IN ISCHAEMIC HEART </a:t>
            </a:r>
            <a:r>
              <a:rPr lang="en-IN" sz="2800" b="1" dirty="0" smtClean="0"/>
              <a:t>DISEASE (IHD)</a:t>
            </a:r>
          </a:p>
          <a:p>
            <a:pPr marL="0" indent="0" algn="ctr">
              <a:buNone/>
            </a:pPr>
            <a:r>
              <a:rPr lang="en-IN" b="1" dirty="0" smtClean="0"/>
              <a:t>Myocardial Infarct Imaging</a:t>
            </a:r>
          </a:p>
          <a:p>
            <a:r>
              <a:rPr lang="en-IN" sz="2400" dirty="0" smtClean="0"/>
              <a:t>Most </a:t>
            </a:r>
            <a:r>
              <a:rPr lang="en-IN" sz="2400" dirty="0"/>
              <a:t>patients usually have obstructive </a:t>
            </a:r>
            <a:r>
              <a:rPr lang="en-IN" sz="2400" dirty="0" smtClean="0"/>
              <a:t>coronary artery disease</a:t>
            </a:r>
          </a:p>
          <a:p>
            <a:r>
              <a:rPr lang="en-IN" sz="2400" dirty="0" smtClean="0"/>
              <a:t>Plaque </a:t>
            </a:r>
            <a:r>
              <a:rPr lang="en-IN" sz="2400" dirty="0"/>
              <a:t>rupture </a:t>
            </a:r>
            <a:r>
              <a:rPr lang="en-IN" sz="2400" dirty="0" smtClean="0"/>
              <a:t>is important cause in </a:t>
            </a:r>
            <a:r>
              <a:rPr lang="en-IN" sz="2400" dirty="0"/>
              <a:t>&lt;50% </a:t>
            </a:r>
            <a:r>
              <a:rPr lang="en-IN" sz="2400" dirty="0" smtClean="0"/>
              <a:t>stenosis</a:t>
            </a:r>
          </a:p>
          <a:p>
            <a:r>
              <a:rPr lang="en-IN" sz="2400" dirty="0"/>
              <a:t>Assessment of the electrical cardiac activity using </a:t>
            </a:r>
            <a:r>
              <a:rPr lang="en-IN" sz="2400" dirty="0" smtClean="0"/>
              <a:t>12-lead electrocardiography </a:t>
            </a:r>
            <a:r>
              <a:rPr lang="en-IN" sz="2400" dirty="0"/>
              <a:t>and analysis of cardiac </a:t>
            </a:r>
            <a:r>
              <a:rPr lang="en-IN" sz="2400" dirty="0" smtClean="0"/>
              <a:t>biomarkers are </a:t>
            </a:r>
            <a:r>
              <a:rPr lang="en-IN" sz="2400" dirty="0"/>
              <a:t>central diagnostic techniques</a:t>
            </a:r>
            <a:endParaRPr lang="en-IN" sz="2400" dirty="0" smtClean="0"/>
          </a:p>
          <a:p>
            <a:r>
              <a:rPr lang="en-IN" sz="2400" dirty="0" smtClean="0"/>
              <a:t>Plaque </a:t>
            </a:r>
            <a:r>
              <a:rPr lang="en-IN" sz="2400" dirty="0"/>
              <a:t>fissuring </a:t>
            </a:r>
            <a:r>
              <a:rPr lang="en-IN" sz="2400" dirty="0" smtClean="0"/>
              <a:t>	      thrombosis develop on </a:t>
            </a:r>
            <a:r>
              <a:rPr lang="en-IN" sz="2400" dirty="0"/>
              <a:t>the exposed intima </a:t>
            </a:r>
            <a:r>
              <a:rPr lang="en-IN" sz="2400" dirty="0" smtClean="0"/>
              <a:t>         artery occlusion 	infarction or unstable </a:t>
            </a:r>
            <a:r>
              <a:rPr lang="en-IN" sz="2400" dirty="0"/>
              <a:t>angina</a:t>
            </a:r>
            <a:endParaRPr lang="en-IN" sz="2400" dirty="0" smtClean="0"/>
          </a:p>
        </p:txBody>
      </p:sp>
      <p:cxnSp>
        <p:nvCxnSpPr>
          <p:cNvPr id="5" name="Straight Arrow Connector 4"/>
          <p:cNvCxnSpPr/>
          <p:nvPr/>
        </p:nvCxnSpPr>
        <p:spPr>
          <a:xfrm>
            <a:off x="3048000" y="5181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52600" y="5562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55626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749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r>
              <a:rPr lang="en-IN" sz="2400" dirty="0" smtClean="0"/>
              <a:t>Increase cardiac marker 	     recent myocardial injury and EEG 	       infarct related artery</a:t>
            </a:r>
          </a:p>
          <a:p>
            <a:endParaRPr lang="en-IN" sz="2400" dirty="0" smtClean="0"/>
          </a:p>
          <a:p>
            <a:r>
              <a:rPr lang="en-IN" sz="2400" dirty="0" smtClean="0"/>
              <a:t>However no one give inside in evolving process.</a:t>
            </a:r>
          </a:p>
          <a:p>
            <a:endParaRPr lang="en-IN" sz="2400" dirty="0" smtClean="0"/>
          </a:p>
          <a:p>
            <a:r>
              <a:rPr lang="en-IN" sz="2400" dirty="0" smtClean="0"/>
              <a:t>Cardiac USG and Cardiac catheterisation visualised acute MI indirectly by abnormal wall motion but no idea about necrotic myocardium</a:t>
            </a:r>
          </a:p>
          <a:p>
            <a:endParaRPr lang="en-IN" sz="2400" dirty="0" smtClean="0"/>
          </a:p>
          <a:p>
            <a:r>
              <a:rPr lang="en-IN" sz="2400" dirty="0" smtClean="0"/>
              <a:t>Gated SPECT show MI as fixed defect with loss of function. Small </a:t>
            </a:r>
            <a:r>
              <a:rPr lang="en-IN" sz="2400" dirty="0" err="1" smtClean="0"/>
              <a:t>subendothelial</a:t>
            </a:r>
            <a:r>
              <a:rPr lang="en-IN" sz="2400" dirty="0" smtClean="0"/>
              <a:t> infarct can be missed.</a:t>
            </a:r>
          </a:p>
          <a:p>
            <a:endParaRPr lang="en-IN" sz="2400" dirty="0" smtClean="0"/>
          </a:p>
        </p:txBody>
      </p:sp>
      <p:cxnSp>
        <p:nvCxnSpPr>
          <p:cNvPr id="5" name="Straight Arrow Connector 4"/>
          <p:cNvCxnSpPr/>
          <p:nvPr/>
        </p:nvCxnSpPr>
        <p:spPr>
          <a:xfrm>
            <a:off x="4038600" y="17526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1336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749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295400"/>
            <a:ext cx="8229600" cy="5334000"/>
          </a:xfrm>
        </p:spPr>
        <p:txBody>
          <a:bodyPr>
            <a:normAutofit/>
          </a:bodyPr>
          <a:lstStyle/>
          <a:p>
            <a:r>
              <a:rPr lang="en-IN" dirty="0" smtClean="0"/>
              <a:t>Cardiac Magnetic Resonance Imaging :</a:t>
            </a:r>
          </a:p>
          <a:p>
            <a:pPr lvl="1"/>
            <a:r>
              <a:rPr lang="en-IN" dirty="0" smtClean="0"/>
              <a:t>Give idea about inside process. Better resolution so </a:t>
            </a:r>
            <a:r>
              <a:rPr lang="en-IN" dirty="0" err="1" smtClean="0"/>
              <a:t>subendocardial</a:t>
            </a:r>
            <a:r>
              <a:rPr lang="en-IN" dirty="0" smtClean="0"/>
              <a:t> infarct can be easily pick up</a:t>
            </a:r>
          </a:p>
          <a:p>
            <a:pPr lvl="1"/>
            <a:r>
              <a:rPr lang="en-IN" dirty="0" smtClean="0"/>
              <a:t>Increase water on ischemic myocardium prolongs T2 relaxation and is related duration of ischemia</a:t>
            </a:r>
          </a:p>
          <a:p>
            <a:pPr lvl="1"/>
            <a:r>
              <a:rPr lang="en-IN" dirty="0" smtClean="0"/>
              <a:t>Late gadolinium enhanced CMR : in this delayed imaging is done and </a:t>
            </a:r>
            <a:r>
              <a:rPr lang="en-IN" dirty="0"/>
              <a:t>d</a:t>
            </a:r>
            <a:r>
              <a:rPr lang="en-IN" dirty="0" smtClean="0"/>
              <a:t>elay is of 10-25 min</a:t>
            </a:r>
            <a:r>
              <a:rPr lang="en-IN" sz="2200" dirty="0" smtClean="0"/>
              <a:t>. </a:t>
            </a:r>
          </a:p>
          <a:p>
            <a:pPr lvl="1"/>
            <a:r>
              <a:rPr lang="en-IN" dirty="0"/>
              <a:t>H</a:t>
            </a:r>
            <a:r>
              <a:rPr lang="en-IN" dirty="0" smtClean="0"/>
              <a:t>igh spatial and contrast </a:t>
            </a:r>
            <a:r>
              <a:rPr lang="en-IN" dirty="0"/>
              <a:t>resolution allows depiction of </a:t>
            </a:r>
            <a:r>
              <a:rPr lang="en-IN" dirty="0" smtClean="0"/>
              <a:t>subtle myocardial damage.</a:t>
            </a:r>
          </a:p>
          <a:p>
            <a:pPr lvl="1"/>
            <a:r>
              <a:rPr lang="en-IN" dirty="0" smtClean="0"/>
              <a:t>T2WI and LGE CMR images are used to determine area at risk and extent of infarction.</a:t>
            </a:r>
          </a:p>
          <a:p>
            <a:pPr lvl="1"/>
            <a:r>
              <a:rPr lang="en-IN" dirty="0" smtClean="0"/>
              <a:t>Difference between these two images show salvageable myocardium</a:t>
            </a:r>
            <a:endParaRPr lang="en-IN" dirty="0"/>
          </a:p>
        </p:txBody>
      </p:sp>
    </p:spTree>
    <p:extLst>
      <p:ext uri="{BB962C8B-B14F-4D97-AF65-F5344CB8AC3E}">
        <p14:creationId xmlns:p14="http://schemas.microsoft.com/office/powerpoint/2010/main" val="31538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5029200"/>
          </a:xfrm>
        </p:spPr>
        <p:txBody>
          <a:bodyPr>
            <a:normAutofit/>
          </a:bodyPr>
          <a:lstStyle/>
          <a:p>
            <a:pPr marL="0" indent="0" algn="ctr">
              <a:buNone/>
            </a:pPr>
            <a:r>
              <a:rPr lang="en-IN" sz="3000" b="1" dirty="0" smtClean="0"/>
              <a:t>PATHOPHYSIOLOGY</a:t>
            </a:r>
          </a:p>
          <a:p>
            <a:r>
              <a:rPr lang="en-IN" sz="2400" dirty="0"/>
              <a:t>Coronary artery disease (CAD</a:t>
            </a:r>
            <a:r>
              <a:rPr lang="en-IN" sz="2400" dirty="0" smtClean="0"/>
              <a:t>) </a:t>
            </a:r>
            <a:r>
              <a:rPr lang="en-IN" sz="2400" dirty="0"/>
              <a:t>usual cause of IHD</a:t>
            </a:r>
            <a:r>
              <a:rPr lang="en-IN" sz="2400" dirty="0" smtClean="0"/>
              <a:t>.</a:t>
            </a:r>
          </a:p>
          <a:p>
            <a:r>
              <a:rPr lang="en-IN" sz="2400" dirty="0"/>
              <a:t>S</a:t>
            </a:r>
            <a:r>
              <a:rPr lang="en-IN" sz="2400" dirty="0" smtClean="0"/>
              <a:t>ignificantly impaired coronary blood flow leads to myocardial </a:t>
            </a:r>
            <a:r>
              <a:rPr lang="en-IN" sz="2400" dirty="0"/>
              <a:t>ischaemia .</a:t>
            </a:r>
            <a:endParaRPr lang="en-IN" sz="2400" dirty="0" smtClean="0"/>
          </a:p>
          <a:p>
            <a:pPr lvl="1"/>
            <a:r>
              <a:rPr lang="en-IN" sz="2000" dirty="0"/>
              <a:t>C</a:t>
            </a:r>
            <a:r>
              <a:rPr lang="en-IN" sz="2000" dirty="0" smtClean="0"/>
              <a:t>hronic </a:t>
            </a:r>
            <a:r>
              <a:rPr lang="en-IN" sz="2000" dirty="0"/>
              <a:t>stable </a:t>
            </a:r>
            <a:r>
              <a:rPr lang="en-IN" sz="2000" dirty="0" smtClean="0"/>
              <a:t>plaque</a:t>
            </a:r>
          </a:p>
          <a:p>
            <a:pPr lvl="1"/>
            <a:r>
              <a:rPr lang="en-IN" sz="2000" dirty="0" smtClean="0"/>
              <a:t>Ruptured plaque (Acute Coronary Syndrome)</a:t>
            </a:r>
          </a:p>
          <a:p>
            <a:r>
              <a:rPr lang="en-IN" sz="2400" dirty="0" smtClean="0"/>
              <a:t>An ischaemic cascade: metabolic disturbances 	      regional dysfunction      ECG changes </a:t>
            </a:r>
            <a:r>
              <a:rPr lang="en-IN" sz="2400" dirty="0"/>
              <a:t> </a:t>
            </a:r>
            <a:r>
              <a:rPr lang="en-IN" sz="2400" dirty="0" smtClean="0"/>
              <a:t>       </a:t>
            </a:r>
            <a:r>
              <a:rPr lang="en-IN" sz="2400" dirty="0" err="1" smtClean="0"/>
              <a:t>anginal</a:t>
            </a:r>
            <a:r>
              <a:rPr lang="en-IN" sz="2400" dirty="0" smtClean="0"/>
              <a:t> symptoms.</a:t>
            </a:r>
          </a:p>
          <a:p>
            <a:r>
              <a:rPr lang="en-IN" sz="2400" dirty="0"/>
              <a:t>20–30 min of sustained </a:t>
            </a:r>
            <a:r>
              <a:rPr lang="en-IN" sz="2400" dirty="0" smtClean="0"/>
              <a:t>ischaemia</a:t>
            </a:r>
            <a:r>
              <a:rPr lang="en-IN" sz="2400" dirty="0"/>
              <a:t> </a:t>
            </a:r>
            <a:r>
              <a:rPr lang="en-IN" sz="2400" dirty="0" smtClean="0"/>
              <a:t>leads to irreversible </a:t>
            </a:r>
            <a:r>
              <a:rPr lang="en-IN" sz="2400" dirty="0"/>
              <a:t>myocardial </a:t>
            </a:r>
            <a:r>
              <a:rPr lang="en-IN" sz="2400" dirty="0" smtClean="0"/>
              <a:t>damage.</a:t>
            </a:r>
          </a:p>
          <a:p>
            <a:r>
              <a:rPr lang="en-IN" sz="2400" dirty="0"/>
              <a:t>Myocardial infarctions are usually classified by (a) </a:t>
            </a:r>
            <a:r>
              <a:rPr lang="en-IN" sz="2400" dirty="0" smtClean="0"/>
              <a:t>location </a:t>
            </a:r>
            <a:r>
              <a:rPr lang="en-IN" sz="2400" dirty="0"/>
              <a:t>(b) size </a:t>
            </a:r>
            <a:r>
              <a:rPr lang="en-IN" sz="2400" dirty="0" smtClean="0"/>
              <a:t>and </a:t>
            </a:r>
            <a:r>
              <a:rPr lang="en-IN" sz="2400" dirty="0"/>
              <a:t>(c) </a:t>
            </a:r>
            <a:r>
              <a:rPr lang="en-IN" sz="2400" dirty="0" smtClean="0"/>
              <a:t>duration</a:t>
            </a:r>
            <a:endParaRPr lang="en-IN" sz="2200" dirty="0"/>
          </a:p>
        </p:txBody>
      </p:sp>
      <p:cxnSp>
        <p:nvCxnSpPr>
          <p:cNvPr id="5" name="Straight Arrow Connector 4"/>
          <p:cNvCxnSpPr/>
          <p:nvPr/>
        </p:nvCxnSpPr>
        <p:spPr>
          <a:xfrm>
            <a:off x="6934200" y="4267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38400" y="4648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8200" y="4648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749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r>
              <a:rPr lang="en-IN" dirty="0" smtClean="0"/>
              <a:t>Various parameter to be look on CMR :</a:t>
            </a:r>
          </a:p>
          <a:p>
            <a:pPr lvl="1"/>
            <a:r>
              <a:rPr lang="en-IN" dirty="0" smtClean="0"/>
              <a:t>Infarct size</a:t>
            </a:r>
          </a:p>
          <a:p>
            <a:pPr lvl="1"/>
            <a:r>
              <a:rPr lang="en-IN" dirty="0" smtClean="0"/>
              <a:t>Infarct </a:t>
            </a:r>
            <a:r>
              <a:rPr lang="en-IN" dirty="0" err="1" smtClean="0"/>
              <a:t>transmurality</a:t>
            </a:r>
            <a:endParaRPr lang="en-IN" dirty="0" smtClean="0"/>
          </a:p>
          <a:p>
            <a:pPr lvl="1"/>
            <a:r>
              <a:rPr lang="en-IN" dirty="0" smtClean="0"/>
              <a:t>Microvascular obstruction (CE CMR)</a:t>
            </a:r>
          </a:p>
          <a:p>
            <a:pPr lvl="1"/>
            <a:r>
              <a:rPr lang="en-IN" dirty="0" err="1" smtClean="0"/>
              <a:t>Postreperfusion</a:t>
            </a:r>
            <a:r>
              <a:rPr lang="en-IN" dirty="0" smtClean="0"/>
              <a:t> </a:t>
            </a:r>
            <a:r>
              <a:rPr lang="en-IN" dirty="0" err="1" smtClean="0"/>
              <a:t>hemorrhage</a:t>
            </a:r>
            <a:r>
              <a:rPr lang="en-IN" dirty="0" smtClean="0"/>
              <a:t> (T2WI)</a:t>
            </a:r>
            <a:endParaRPr lang="en-IN" dirty="0"/>
          </a:p>
        </p:txBody>
      </p:sp>
    </p:spTree>
    <p:extLst>
      <p:ext uri="{BB962C8B-B14F-4D97-AF65-F5344CB8AC3E}">
        <p14:creationId xmlns:p14="http://schemas.microsoft.com/office/powerpoint/2010/main" val="1549040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3629" y="5715000"/>
            <a:ext cx="9140371" cy="1143000"/>
          </a:xfrm>
        </p:spPr>
        <p:txBody>
          <a:bodyPr>
            <a:normAutofit lnSpcReduction="10000"/>
          </a:bodyPr>
          <a:lstStyle/>
          <a:p>
            <a:pPr marL="0" indent="0">
              <a:buNone/>
            </a:pPr>
            <a:r>
              <a:rPr lang="en-IN" sz="1200" dirty="0"/>
              <a:t>Conventional CXR </a:t>
            </a:r>
            <a:r>
              <a:rPr lang="en-IN" sz="1200" dirty="0" smtClean="0"/>
              <a:t>shows </a:t>
            </a:r>
            <a:r>
              <a:rPr lang="en-IN" sz="1200" dirty="0"/>
              <a:t>moderate </a:t>
            </a:r>
            <a:r>
              <a:rPr lang="en-IN" sz="1200" dirty="0" smtClean="0"/>
              <a:t>cardiomegaly. </a:t>
            </a:r>
            <a:r>
              <a:rPr lang="en-IN" sz="1200" dirty="0"/>
              <a:t>LV contrast </a:t>
            </a:r>
            <a:r>
              <a:rPr lang="en-IN" sz="1200" dirty="0" err="1"/>
              <a:t>ventriculography</a:t>
            </a:r>
            <a:r>
              <a:rPr lang="en-IN" sz="1200" dirty="0"/>
              <a:t> (RAO position, end-systolic time frame) shows extensive area of decreased </a:t>
            </a:r>
            <a:r>
              <a:rPr lang="en-IN" sz="1200" dirty="0" smtClean="0"/>
              <a:t>contractility involving </a:t>
            </a:r>
            <a:r>
              <a:rPr lang="en-IN" sz="1200" dirty="0"/>
              <a:t>the anterior wall, apex and the </a:t>
            </a:r>
            <a:r>
              <a:rPr lang="en-IN" sz="1200" dirty="0" err="1"/>
              <a:t>apicoinferior</a:t>
            </a:r>
            <a:r>
              <a:rPr lang="en-IN" sz="1200" dirty="0"/>
              <a:t> LV wall (arrows, B). Cardiac ultrasound (longitudinal parasternal view) </a:t>
            </a:r>
            <a:r>
              <a:rPr lang="en-IN" sz="1200" dirty="0" smtClean="0"/>
              <a:t>reveals similar </a:t>
            </a:r>
            <a:r>
              <a:rPr lang="en-IN" sz="1200" dirty="0"/>
              <a:t>information (arrows, C). LGE CMR shows extensive myocardial infarction involving the majority of the ventricular </a:t>
            </a:r>
            <a:r>
              <a:rPr lang="en-IN" sz="1200" dirty="0" smtClean="0"/>
              <a:t>septum, apical </a:t>
            </a:r>
            <a:r>
              <a:rPr lang="en-IN" sz="1200" dirty="0"/>
              <a:t>two-thirds of the anterior wall, apex, and apical </a:t>
            </a:r>
            <a:r>
              <a:rPr lang="en-IN" sz="1200" dirty="0" err="1"/>
              <a:t>inferolateral</a:t>
            </a:r>
            <a:r>
              <a:rPr lang="en-IN" sz="1200" dirty="0"/>
              <a:t> wall (arrows, D). While the periphery of the infarct is </a:t>
            </a:r>
            <a:r>
              <a:rPr lang="en-IN" sz="1200" dirty="0" smtClean="0"/>
              <a:t>strongly enhanced</a:t>
            </a:r>
            <a:r>
              <a:rPr lang="en-IN" sz="1200" dirty="0"/>
              <a:t>, centrally an extensive zone of microvascular obstruction remains on LGE CMR, reflecting severe microvascular </a:t>
            </a:r>
            <a:r>
              <a:rPr lang="en-IN" sz="1200" dirty="0" smtClean="0"/>
              <a:t>damage.</a:t>
            </a:r>
            <a:r>
              <a:rPr lang="en-IN" sz="1200" dirty="0"/>
              <a:t> The functional consequences of the infarction can be well appreciated on cine CMR</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8205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962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008"/>
            <a:ext cx="6629401" cy="663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0" y="228600"/>
            <a:ext cx="2514600" cy="6494085"/>
          </a:xfrm>
          <a:prstGeom prst="rect">
            <a:avLst/>
          </a:prstGeom>
          <a:noFill/>
        </p:spPr>
        <p:txBody>
          <a:bodyPr wrap="square" rtlCol="0">
            <a:spAutoFit/>
          </a:bodyPr>
          <a:lstStyle/>
          <a:p>
            <a:r>
              <a:rPr lang="en-IN" sz="1600" b="1" dirty="0"/>
              <a:t>Acute </a:t>
            </a:r>
            <a:r>
              <a:rPr lang="en-IN" sz="1600" b="1" dirty="0" err="1"/>
              <a:t>laterobasal</a:t>
            </a:r>
            <a:r>
              <a:rPr lang="en-IN" sz="1600" b="1" dirty="0"/>
              <a:t> myocardial infarction. </a:t>
            </a:r>
            <a:r>
              <a:rPr lang="en-IN" sz="1600" dirty="0" smtClean="0"/>
              <a:t> T2-weighted </a:t>
            </a:r>
            <a:r>
              <a:rPr lang="en-IN" sz="1600" dirty="0"/>
              <a:t>imaging in short axis (A) and </a:t>
            </a:r>
            <a:r>
              <a:rPr lang="en-IN" sz="1600" dirty="0" smtClean="0"/>
              <a:t>horizontal long </a:t>
            </a:r>
            <a:r>
              <a:rPr lang="en-IN" sz="1600" dirty="0"/>
              <a:t>axis (B). LGE CMR in short axis (C), and horizontal long axis (D). Sharply defined zone of myocardial oedema in </a:t>
            </a:r>
            <a:r>
              <a:rPr lang="en-IN" sz="1600" dirty="0" err="1" smtClean="0"/>
              <a:t>laterobasal</a:t>
            </a:r>
            <a:r>
              <a:rPr lang="en-IN" sz="1600" dirty="0" smtClean="0"/>
              <a:t>  (</a:t>
            </a:r>
            <a:r>
              <a:rPr lang="en-IN" sz="1600" dirty="0"/>
              <a:t>arrows, A, B). LGE </a:t>
            </a:r>
            <a:r>
              <a:rPr lang="en-IN" sz="1600" dirty="0" smtClean="0"/>
              <a:t>CMR shows </a:t>
            </a:r>
            <a:r>
              <a:rPr lang="en-IN" sz="1600" dirty="0"/>
              <a:t>strong enhancement in anterior and lateral wall </a:t>
            </a:r>
            <a:r>
              <a:rPr lang="en-IN" sz="1600" dirty="0" smtClean="0"/>
              <a:t>(</a:t>
            </a:r>
            <a:r>
              <a:rPr lang="en-IN" sz="1600" dirty="0"/>
              <a:t>arrows, C, D). </a:t>
            </a:r>
            <a:endParaRPr lang="en-IN" sz="1600" dirty="0" smtClean="0"/>
          </a:p>
          <a:p>
            <a:r>
              <a:rPr lang="en-IN" sz="1600" dirty="0" smtClean="0"/>
              <a:t>The </a:t>
            </a:r>
            <a:r>
              <a:rPr lang="en-IN" sz="1600" dirty="0"/>
              <a:t>extent of enhancement coincides very well with the extent of myocardial oedema, which means that the major</a:t>
            </a:r>
          </a:p>
          <a:p>
            <a:r>
              <a:rPr lang="en-IN" sz="1600" dirty="0"/>
              <a:t>part of the jeopardised myocardium has been irreversibly damaged. In other words, myocardial salvage is very low</a:t>
            </a:r>
            <a:r>
              <a:rPr lang="en-IN" sz="1400" dirty="0"/>
              <a:t>.</a:t>
            </a:r>
          </a:p>
        </p:txBody>
      </p:sp>
    </p:spTree>
    <p:extLst>
      <p:ext uri="{BB962C8B-B14F-4D97-AF65-F5344CB8AC3E}">
        <p14:creationId xmlns:p14="http://schemas.microsoft.com/office/powerpoint/2010/main" val="3725406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16" y="-1"/>
            <a:ext cx="7798484" cy="38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958" y="3824243"/>
            <a:ext cx="3899242" cy="309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659716" y="4038600"/>
            <a:ext cx="3759884" cy="2438400"/>
          </a:xfrm>
        </p:spPr>
        <p:txBody>
          <a:bodyPr anchor="t">
            <a:normAutofit/>
          </a:bodyPr>
          <a:lstStyle/>
          <a:p>
            <a:r>
              <a:rPr lang="en-IN" sz="1600" dirty="0">
                <a:solidFill>
                  <a:schemeClr val="tx1"/>
                </a:solidFill>
              </a:rPr>
              <a:t>A 47-year-old patient admitted with retrosternal </a:t>
            </a:r>
            <a:r>
              <a:rPr lang="en-IN" sz="1600" dirty="0" smtClean="0">
                <a:solidFill>
                  <a:schemeClr val="tx1"/>
                </a:solidFill>
              </a:rPr>
              <a:t>chest pain </a:t>
            </a:r>
            <a:r>
              <a:rPr lang="en-IN" sz="1600" dirty="0">
                <a:solidFill>
                  <a:schemeClr val="tx1"/>
                </a:solidFill>
              </a:rPr>
              <a:t>and left hemiparesis. Slightly increased cardiac enzymes (troponin I: 0.5 </a:t>
            </a:r>
            <a:r>
              <a:rPr lang="en-IN" sz="1600" dirty="0" err="1">
                <a:solidFill>
                  <a:schemeClr val="tx1"/>
                </a:solidFill>
              </a:rPr>
              <a:t>μg</a:t>
            </a:r>
            <a:r>
              <a:rPr lang="en-IN" sz="1600" dirty="0">
                <a:solidFill>
                  <a:schemeClr val="tx1"/>
                </a:solidFill>
              </a:rPr>
              <a:t>/L) and no evidence of obstructive CAD on coronary</a:t>
            </a:r>
            <a:br>
              <a:rPr lang="en-IN" sz="1600" dirty="0">
                <a:solidFill>
                  <a:schemeClr val="tx1"/>
                </a:solidFill>
              </a:rPr>
            </a:br>
            <a:r>
              <a:rPr lang="en-IN" sz="1600" dirty="0">
                <a:solidFill>
                  <a:schemeClr val="tx1"/>
                </a:solidFill>
              </a:rPr>
              <a:t>angiography. LGE CMR in cardiac short axis (A), horizontal long axis (B) and vertical long axis (C</a:t>
            </a:r>
            <a:r>
              <a:rPr lang="en-IN" sz="1600" dirty="0" smtClean="0">
                <a:solidFill>
                  <a:schemeClr val="tx1"/>
                </a:solidFill>
              </a:rPr>
              <a:t>) </a:t>
            </a:r>
            <a:r>
              <a:rPr lang="en-IN" sz="1600" dirty="0">
                <a:solidFill>
                  <a:schemeClr val="tx1"/>
                </a:solidFill>
              </a:rPr>
              <a:t>show subtle myocardial damage</a:t>
            </a:r>
          </a:p>
        </p:txBody>
      </p:sp>
    </p:spTree>
    <p:extLst>
      <p:ext uri="{BB962C8B-B14F-4D97-AF65-F5344CB8AC3E}">
        <p14:creationId xmlns:p14="http://schemas.microsoft.com/office/powerpoint/2010/main" val="1588294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4724400"/>
            <a:ext cx="4800600" cy="1905000"/>
          </a:xfrm>
        </p:spPr>
        <p:txBody>
          <a:bodyPr>
            <a:noAutofit/>
          </a:bodyPr>
          <a:lstStyle/>
          <a:p>
            <a:pPr marL="0" indent="0">
              <a:buNone/>
            </a:pPr>
            <a:r>
              <a:rPr lang="en-IN" sz="1800" b="1" dirty="0"/>
              <a:t>Typical presentation of acute </a:t>
            </a:r>
            <a:r>
              <a:rPr lang="en-IN" sz="1800" b="1" dirty="0" err="1"/>
              <a:t>transmural</a:t>
            </a:r>
            <a:r>
              <a:rPr lang="en-IN" sz="1800" b="1" dirty="0"/>
              <a:t> anterior myocardial infarction</a:t>
            </a:r>
            <a:r>
              <a:rPr lang="en-IN" sz="1800" b="1" dirty="0" smtClean="0"/>
              <a:t>. </a:t>
            </a:r>
            <a:r>
              <a:rPr lang="en-IN" sz="1800" dirty="0" smtClean="0"/>
              <a:t>LGE </a:t>
            </a:r>
            <a:r>
              <a:rPr lang="en-IN" sz="1800" dirty="0"/>
              <a:t>CMR in horizontal long axis (A), vertical long axis (B) and short axis (</a:t>
            </a:r>
            <a:r>
              <a:rPr lang="en-IN" sz="1800" dirty="0" smtClean="0"/>
              <a:t>C). </a:t>
            </a:r>
            <a:r>
              <a:rPr lang="en-IN" sz="1800" dirty="0" err="1" smtClean="0"/>
              <a:t>Transmural</a:t>
            </a:r>
            <a:r>
              <a:rPr lang="en-IN" sz="1800" dirty="0" smtClean="0"/>
              <a:t> </a:t>
            </a:r>
            <a:r>
              <a:rPr lang="en-IN" sz="1800" dirty="0"/>
              <a:t>myocardial enhancement is shown </a:t>
            </a:r>
            <a:r>
              <a:rPr lang="en-IN" sz="1800" dirty="0" smtClean="0"/>
              <a:t>in </a:t>
            </a:r>
            <a:r>
              <a:rPr lang="en-IN" sz="1800" b="1" dirty="0"/>
              <a:t> </a:t>
            </a:r>
            <a:r>
              <a:rPr lang="en-IN" sz="1800" dirty="0"/>
              <a:t>anterior </a:t>
            </a:r>
            <a:r>
              <a:rPr lang="en-IN" sz="1800" dirty="0" smtClean="0"/>
              <a:t>myocardial</a:t>
            </a:r>
            <a:r>
              <a:rPr lang="en-IN" sz="1800" dirty="0"/>
              <a:t> </a:t>
            </a:r>
            <a:endParaRPr lang="en-IN" sz="1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1"/>
            <a:ext cx="9129486" cy="458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352799"/>
            <a:ext cx="3581400" cy="353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335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105400"/>
            <a:ext cx="8229600" cy="1524000"/>
          </a:xfrm>
        </p:spPr>
        <p:txBody>
          <a:bodyPr>
            <a:normAutofit/>
          </a:bodyPr>
          <a:lstStyle/>
          <a:p>
            <a:pPr marL="0" indent="0">
              <a:buNone/>
            </a:pPr>
            <a:r>
              <a:rPr lang="en-IN" sz="1400" b="1" dirty="0"/>
              <a:t>Acute </a:t>
            </a:r>
            <a:r>
              <a:rPr lang="en-IN" sz="1400" b="1" dirty="0" err="1"/>
              <a:t>transmural</a:t>
            </a:r>
            <a:r>
              <a:rPr lang="en-IN" sz="1400" b="1" dirty="0"/>
              <a:t> </a:t>
            </a:r>
            <a:r>
              <a:rPr lang="en-IN" sz="1400" b="1" dirty="0" err="1"/>
              <a:t>inferolateral</a:t>
            </a:r>
            <a:r>
              <a:rPr lang="en-IN" sz="1400" b="1" dirty="0"/>
              <a:t> myocardial infarction with secondary pericardial inflammation. </a:t>
            </a:r>
            <a:r>
              <a:rPr lang="en-IN" sz="1400" dirty="0"/>
              <a:t>T2-weighted </a:t>
            </a:r>
            <a:r>
              <a:rPr lang="en-IN" sz="1400" dirty="0" smtClean="0"/>
              <a:t>CMR (A</a:t>
            </a:r>
            <a:r>
              <a:rPr lang="en-IN" sz="1400" dirty="0"/>
              <a:t>) and LGE CMR (B) in cardiac short axis. Presence of myocardial oedema (bright signal) in </a:t>
            </a:r>
            <a:r>
              <a:rPr lang="en-IN" sz="1400" dirty="0" err="1"/>
              <a:t>inferolateral</a:t>
            </a:r>
            <a:r>
              <a:rPr lang="en-IN" sz="1400" dirty="0"/>
              <a:t> LV wall (arrows, A), </a:t>
            </a:r>
            <a:r>
              <a:rPr lang="en-IN" sz="1400" dirty="0" smtClean="0"/>
              <a:t>and presence </a:t>
            </a:r>
            <a:r>
              <a:rPr lang="en-IN" sz="1400" dirty="0"/>
              <a:t>of increased signal intensity of the pericardium mainly along the anterolateral part of the left ventricle (arrowheads, A</a:t>
            </a:r>
            <a:r>
              <a:rPr lang="en-IN" sz="1400" dirty="0" smtClean="0"/>
              <a:t>). LGE </a:t>
            </a:r>
            <a:r>
              <a:rPr lang="en-IN" sz="1400" dirty="0"/>
              <a:t>CMR shows </a:t>
            </a:r>
            <a:r>
              <a:rPr lang="en-IN" sz="1400" dirty="0" err="1"/>
              <a:t>transmural</a:t>
            </a:r>
            <a:r>
              <a:rPr lang="en-IN" sz="1400" dirty="0"/>
              <a:t> enhancement of the </a:t>
            </a:r>
            <a:r>
              <a:rPr lang="en-IN" sz="1400" dirty="0" err="1"/>
              <a:t>inferolateral</a:t>
            </a:r>
            <a:r>
              <a:rPr lang="en-IN" sz="1400" dirty="0"/>
              <a:t> LV wall (arrows, B) and diffuse enhancement of a minimally </a:t>
            </a:r>
            <a:r>
              <a:rPr lang="en-IN" sz="1400" dirty="0" smtClean="0"/>
              <a:t>thickened pericardium </a:t>
            </a:r>
            <a:r>
              <a:rPr lang="en-IN" sz="1400" dirty="0"/>
              <a:t>(arrowheads, B) reflecting infarct-related pericardial inflammation.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7" r="2502"/>
          <a:stretch/>
        </p:blipFill>
        <p:spPr bwMode="auto">
          <a:xfrm>
            <a:off x="0" y="0"/>
            <a:ext cx="913686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74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1" y="0"/>
            <a:ext cx="455158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31" y="0"/>
            <a:ext cx="453126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200"/>
            <a:ext cx="9144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63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600032"/>
            <a:ext cx="6858000" cy="969274"/>
          </a:xfrm>
        </p:spPr>
        <p:txBody>
          <a:bodyPr anchor="t">
            <a:normAutofit/>
          </a:bodyPr>
          <a:lstStyle/>
          <a:p>
            <a:r>
              <a:rPr lang="en-IN" sz="1800" dirty="0">
                <a:solidFill>
                  <a:schemeClr val="tx1"/>
                </a:solidFill>
              </a:rPr>
              <a:t>Short-axis LGE CMR (A) early post-infarction shows extensive </a:t>
            </a:r>
            <a:r>
              <a:rPr lang="en-IN" sz="1800" dirty="0" err="1">
                <a:solidFill>
                  <a:schemeClr val="tx1"/>
                </a:solidFill>
              </a:rPr>
              <a:t>transmural</a:t>
            </a:r>
            <a:r>
              <a:rPr lang="en-IN" sz="1800" dirty="0">
                <a:solidFill>
                  <a:schemeClr val="tx1"/>
                </a:solidFill>
              </a:rPr>
              <a:t> enhancement (arrows; </a:t>
            </a:r>
            <a:r>
              <a:rPr lang="en-IN" sz="1800" dirty="0" smtClean="0">
                <a:solidFill>
                  <a:schemeClr val="tx1"/>
                </a:solidFill>
              </a:rPr>
              <a:t>segments </a:t>
            </a:r>
            <a:r>
              <a:rPr lang="en-IN" sz="1800" dirty="0">
                <a:solidFill>
                  <a:schemeClr val="tx1"/>
                </a:solidFill>
              </a:rPr>
              <a:t>with large zone of </a:t>
            </a:r>
            <a:r>
              <a:rPr lang="en-IN" sz="1800" dirty="0" smtClean="0">
                <a:solidFill>
                  <a:schemeClr val="tx1"/>
                </a:solidFill>
              </a:rPr>
              <a:t>microvascular </a:t>
            </a:r>
            <a:r>
              <a:rPr lang="en-IN" sz="1800" dirty="0">
                <a:solidFill>
                  <a:schemeClr val="tx1"/>
                </a:solidFill>
              </a:rPr>
              <a:t>obstruction.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86400" cy="553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
            <a:ext cx="8932004" cy="594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086" y="5934670"/>
            <a:ext cx="8932004" cy="923330"/>
          </a:xfrm>
          <a:prstGeom prst="rect">
            <a:avLst/>
          </a:prstGeom>
          <a:noFill/>
        </p:spPr>
        <p:txBody>
          <a:bodyPr wrap="square" rtlCol="0">
            <a:spAutoFit/>
          </a:bodyPr>
          <a:lstStyle/>
          <a:p>
            <a:r>
              <a:rPr lang="en-IN" dirty="0"/>
              <a:t>Cine CMR early (B–D) and 6 months (E–G) post-infarction. Note the important </a:t>
            </a:r>
            <a:r>
              <a:rPr lang="en-IN" dirty="0" smtClean="0"/>
              <a:t>wall thinning </a:t>
            </a:r>
            <a:r>
              <a:rPr lang="en-IN" dirty="0"/>
              <a:t>of the involved segments with aneurysm formation at 6-month follow-up (arrows, E–G).</a:t>
            </a:r>
          </a:p>
        </p:txBody>
      </p:sp>
    </p:spTree>
    <p:extLst>
      <p:ext uri="{BB962C8B-B14F-4D97-AF65-F5344CB8AC3E}">
        <p14:creationId xmlns:p14="http://schemas.microsoft.com/office/powerpoint/2010/main" val="21217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170"/>
                                        </p:tgtEl>
                                      </p:cBhvr>
                                    </p:animEffect>
                                    <p:anim calcmode="lin" valueType="num">
                                      <p:cBhvr>
                                        <p:cTn id="7" dur="1000"/>
                                        <p:tgtEl>
                                          <p:spTgt spid="7170"/>
                                        </p:tgtEl>
                                        <p:attrNameLst>
                                          <p:attrName>ppt_x</p:attrName>
                                        </p:attrNameLst>
                                      </p:cBhvr>
                                      <p:tavLst>
                                        <p:tav tm="0">
                                          <p:val>
                                            <p:strVal val="ppt_x"/>
                                          </p:val>
                                        </p:tav>
                                        <p:tav tm="100000">
                                          <p:val>
                                            <p:strVal val="ppt_x"/>
                                          </p:val>
                                        </p:tav>
                                      </p:tavLst>
                                    </p:anim>
                                    <p:anim calcmode="lin" valueType="num">
                                      <p:cBhvr>
                                        <p:cTn id="8" dur="1000"/>
                                        <p:tgtEl>
                                          <p:spTgt spid="7170"/>
                                        </p:tgtEl>
                                        <p:attrNameLst>
                                          <p:attrName>ppt_y</p:attrName>
                                        </p:attrNameLst>
                                      </p:cBhvr>
                                      <p:tavLst>
                                        <p:tav tm="0">
                                          <p:val>
                                            <p:strVal val="ppt_y"/>
                                          </p:val>
                                        </p:tav>
                                        <p:tav tm="100000">
                                          <p:val>
                                            <p:strVal val="ppt_y+.1"/>
                                          </p:val>
                                        </p:tav>
                                      </p:tavLst>
                                    </p:anim>
                                    <p:set>
                                      <p:cBhvr>
                                        <p:cTn id="9" dur="1" fill="hold">
                                          <p:stCondLst>
                                            <p:cond delay="999"/>
                                          </p:stCondLst>
                                        </p:cTn>
                                        <p:tgtEl>
                                          <p:spTgt spid="7170"/>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fade">
                                      <p:cBhvr>
                                        <p:cTn id="19" dur="1000"/>
                                        <p:tgtEl>
                                          <p:spTgt spid="7171"/>
                                        </p:tgtEl>
                                      </p:cBhvr>
                                    </p:animEffect>
                                    <p:anim calcmode="lin" valueType="num">
                                      <p:cBhvr>
                                        <p:cTn id="20" dur="1000" fill="hold"/>
                                        <p:tgtEl>
                                          <p:spTgt spid="7171"/>
                                        </p:tgtEl>
                                        <p:attrNameLst>
                                          <p:attrName>ppt_x</p:attrName>
                                        </p:attrNameLst>
                                      </p:cBhvr>
                                      <p:tavLst>
                                        <p:tav tm="0">
                                          <p:val>
                                            <p:strVal val="#ppt_x"/>
                                          </p:val>
                                        </p:tav>
                                        <p:tav tm="100000">
                                          <p:val>
                                            <p:strVal val="#ppt_x"/>
                                          </p:val>
                                        </p:tav>
                                      </p:tavLst>
                                    </p:anim>
                                    <p:anim calcmode="lin" valueType="num">
                                      <p:cBhvr>
                                        <p:cTn id="21" dur="1000" fill="hold"/>
                                        <p:tgtEl>
                                          <p:spTgt spid="717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pPr marL="0" indent="0" algn="ctr">
              <a:buNone/>
            </a:pPr>
            <a:r>
              <a:rPr lang="en-IN" sz="3000" b="1" dirty="0"/>
              <a:t>COMPLICATION OF </a:t>
            </a:r>
            <a:r>
              <a:rPr lang="en-IN" sz="3000" b="1" dirty="0" smtClean="0"/>
              <a:t>IHD</a:t>
            </a:r>
          </a:p>
          <a:p>
            <a:r>
              <a:rPr lang="en-IN" dirty="0" smtClean="0"/>
              <a:t>Cardiac Rupture</a:t>
            </a:r>
          </a:p>
          <a:p>
            <a:r>
              <a:rPr lang="en-IN" dirty="0" smtClean="0"/>
              <a:t>Left Ventricular Aneurysm</a:t>
            </a:r>
          </a:p>
          <a:p>
            <a:r>
              <a:rPr lang="en-IN" dirty="0" smtClean="0"/>
              <a:t>False or </a:t>
            </a:r>
            <a:r>
              <a:rPr lang="en-IN" dirty="0" err="1" smtClean="0"/>
              <a:t>pseudoaneurysm</a:t>
            </a:r>
            <a:endParaRPr lang="en-IN" dirty="0" smtClean="0"/>
          </a:p>
          <a:p>
            <a:r>
              <a:rPr lang="en-IN" dirty="0" smtClean="0"/>
              <a:t>Post-infarction VSD</a:t>
            </a:r>
            <a:endParaRPr lang="en-IN" dirty="0"/>
          </a:p>
          <a:p>
            <a:r>
              <a:rPr lang="en-IN" dirty="0"/>
              <a:t>Post-infarction </a:t>
            </a:r>
            <a:r>
              <a:rPr lang="en-IN" dirty="0" smtClean="0"/>
              <a:t>MR</a:t>
            </a:r>
            <a:endParaRPr lang="en-IN" dirty="0"/>
          </a:p>
          <a:p>
            <a:r>
              <a:rPr lang="en-IN" dirty="0" smtClean="0"/>
              <a:t>Ventricular Thrombosis</a:t>
            </a:r>
          </a:p>
          <a:p>
            <a:r>
              <a:rPr lang="en-IN" dirty="0" smtClean="0"/>
              <a:t>Dressler’s syndrome</a:t>
            </a:r>
            <a:endParaRPr lang="en-IN" dirty="0"/>
          </a:p>
        </p:txBody>
      </p:sp>
    </p:spTree>
    <p:extLst>
      <p:ext uri="{BB962C8B-B14F-4D97-AF65-F5344CB8AC3E}">
        <p14:creationId xmlns:p14="http://schemas.microsoft.com/office/powerpoint/2010/main" val="2826749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 y="3505200"/>
            <a:ext cx="6629400" cy="322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 y="110604"/>
            <a:ext cx="6629400" cy="331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1" y="110604"/>
            <a:ext cx="2514599" cy="6001643"/>
          </a:xfrm>
          <a:prstGeom prst="rect">
            <a:avLst/>
          </a:prstGeom>
          <a:noFill/>
        </p:spPr>
        <p:txBody>
          <a:bodyPr wrap="square" rtlCol="0">
            <a:spAutoFit/>
          </a:bodyPr>
          <a:lstStyle/>
          <a:p>
            <a:r>
              <a:rPr lang="en-IN" sz="1600" b="1" dirty="0" smtClean="0"/>
              <a:t>Thrombus formation post-infarction. </a:t>
            </a:r>
            <a:r>
              <a:rPr lang="en-IN" sz="1600" dirty="0" smtClean="0"/>
              <a:t>Contrast-enhanced inversion-recovery CMR early following contrast administration (A) showing myocardium is brightly hyperintense, and the blood pool is strongly enhanced. An </a:t>
            </a:r>
            <a:r>
              <a:rPr lang="en-IN" sz="1600" dirty="0" err="1" smtClean="0"/>
              <a:t>intracavitary</a:t>
            </a:r>
            <a:r>
              <a:rPr lang="en-IN" sz="1600" dirty="0" smtClean="0"/>
              <a:t> is visible as a hypointense structure (arrowhead, A). LGE CMR in horizontal long axis (B), vertical long axis (C) and apical short axis (D). On LGE CMR the irreversibly damaged myocardium in the LAD perfusion territory is strongly enhanced (arrows, B–D) and the adjacent mural thrombus is well visible</a:t>
            </a:r>
          </a:p>
          <a:p>
            <a:r>
              <a:rPr lang="en-IN" sz="1600" dirty="0" smtClean="0"/>
              <a:t>(arrowhead, B–D).</a:t>
            </a:r>
            <a:endParaRPr lang="en-IN" sz="1600" dirty="0"/>
          </a:p>
        </p:txBody>
      </p:sp>
    </p:spTree>
    <p:extLst>
      <p:ext uri="{BB962C8B-B14F-4D97-AF65-F5344CB8AC3E}">
        <p14:creationId xmlns:p14="http://schemas.microsoft.com/office/powerpoint/2010/main" val="282674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858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chor="t">
            <a:normAutofit/>
          </a:bodyPr>
          <a:lstStyle/>
          <a:p>
            <a:r>
              <a:rPr lang="en-IN" sz="1800" dirty="0">
                <a:solidFill>
                  <a:schemeClr val="tx1"/>
                </a:solidFill>
              </a:rPr>
              <a:t>Chest radiograph (</a:t>
            </a:r>
            <a:r>
              <a:rPr lang="en-IN" sz="1800" dirty="0" smtClean="0">
                <a:solidFill>
                  <a:schemeClr val="tx1"/>
                </a:solidFill>
              </a:rPr>
              <a:t>A) showing presence </a:t>
            </a:r>
            <a:r>
              <a:rPr lang="en-IN" sz="1800" dirty="0">
                <a:solidFill>
                  <a:schemeClr val="tx1"/>
                </a:solidFill>
              </a:rPr>
              <a:t>of severe cardiomegaly caused by lateral displacement of the left heart border. The abnormalities are caused by a moderate</a:t>
            </a:r>
            <a:br>
              <a:rPr lang="en-IN" sz="1800" dirty="0">
                <a:solidFill>
                  <a:schemeClr val="tx1"/>
                </a:solidFill>
              </a:rPr>
            </a:br>
            <a:r>
              <a:rPr lang="en-IN" sz="1800" dirty="0">
                <a:solidFill>
                  <a:schemeClr val="tx1"/>
                </a:solidFill>
              </a:rPr>
              <a:t>to severe pericardial effusion as clearly visible on cardiac ultrasound (*, B).</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418"/>
            <a:ext cx="9144000" cy="461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57" y="14514"/>
            <a:ext cx="6850743" cy="689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6324600"/>
            <a:ext cx="5791200" cy="369332"/>
          </a:xfrm>
          <a:prstGeom prst="rect">
            <a:avLst/>
          </a:prstGeom>
          <a:noFill/>
        </p:spPr>
        <p:txBody>
          <a:bodyPr wrap="square" rtlCol="0">
            <a:spAutoFit/>
          </a:bodyPr>
          <a:lstStyle/>
          <a:p>
            <a:r>
              <a:rPr lang="en-IN" b="1" dirty="0">
                <a:solidFill>
                  <a:schemeClr val="bg1"/>
                </a:solidFill>
              </a:rPr>
              <a:t>CMR confirms the cardiac ultrasound findings</a:t>
            </a:r>
          </a:p>
        </p:txBody>
      </p:sp>
    </p:spTree>
    <p:extLst>
      <p:ext uri="{BB962C8B-B14F-4D97-AF65-F5344CB8AC3E}">
        <p14:creationId xmlns:p14="http://schemas.microsoft.com/office/powerpoint/2010/main" val="5659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242"/>
                                        </p:tgtEl>
                                      </p:cBhvr>
                                    </p:animEffect>
                                    <p:anim calcmode="lin" valueType="num">
                                      <p:cBhvr>
                                        <p:cTn id="7" dur="1000"/>
                                        <p:tgtEl>
                                          <p:spTgt spid="10242"/>
                                        </p:tgtEl>
                                        <p:attrNameLst>
                                          <p:attrName>ppt_x</p:attrName>
                                        </p:attrNameLst>
                                      </p:cBhvr>
                                      <p:tavLst>
                                        <p:tav tm="0">
                                          <p:val>
                                            <p:strVal val="ppt_x"/>
                                          </p:val>
                                        </p:tav>
                                        <p:tav tm="100000">
                                          <p:val>
                                            <p:strVal val="ppt_x"/>
                                          </p:val>
                                        </p:tav>
                                      </p:tavLst>
                                    </p:anim>
                                    <p:anim calcmode="lin" valueType="num">
                                      <p:cBhvr>
                                        <p:cTn id="8" dur="1000"/>
                                        <p:tgtEl>
                                          <p:spTgt spid="10242"/>
                                        </p:tgtEl>
                                        <p:attrNameLst>
                                          <p:attrName>ppt_y</p:attrName>
                                        </p:attrNameLst>
                                      </p:cBhvr>
                                      <p:tavLst>
                                        <p:tav tm="0">
                                          <p:val>
                                            <p:strVal val="ppt_y"/>
                                          </p:val>
                                        </p:tav>
                                        <p:tav tm="100000">
                                          <p:val>
                                            <p:strVal val="ppt_y+.1"/>
                                          </p:val>
                                        </p:tav>
                                      </p:tavLst>
                                    </p:anim>
                                    <p:set>
                                      <p:cBhvr>
                                        <p:cTn id="9" dur="1" fill="hold">
                                          <p:stCondLst>
                                            <p:cond delay="999"/>
                                          </p:stCondLst>
                                        </p:cTn>
                                        <p:tgtEl>
                                          <p:spTgt spid="10242"/>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3"/>
                                        </p:tgtEl>
                                        <p:attrNameLst>
                                          <p:attrName>style.visibility</p:attrName>
                                        </p:attrNameLst>
                                      </p:cBhvr>
                                      <p:to>
                                        <p:strVal val="visible"/>
                                      </p:to>
                                    </p:set>
                                    <p:animEffect transition="in" filter="fade">
                                      <p:cBhvr>
                                        <p:cTn id="24" dur="1000"/>
                                        <p:tgtEl>
                                          <p:spTgt spid="10243"/>
                                        </p:tgtEl>
                                      </p:cBhvr>
                                    </p:animEffect>
                                    <p:anim calcmode="lin" valueType="num">
                                      <p:cBhvr>
                                        <p:cTn id="25" dur="1000" fill="hold"/>
                                        <p:tgtEl>
                                          <p:spTgt spid="10243"/>
                                        </p:tgtEl>
                                        <p:attrNameLst>
                                          <p:attrName>ppt_x</p:attrName>
                                        </p:attrNameLst>
                                      </p:cBhvr>
                                      <p:tavLst>
                                        <p:tav tm="0">
                                          <p:val>
                                            <p:strVal val="#ppt_x"/>
                                          </p:val>
                                        </p:tav>
                                        <p:tav tm="100000">
                                          <p:val>
                                            <p:strVal val="#ppt_x"/>
                                          </p:val>
                                        </p:tav>
                                      </p:tavLst>
                                    </p:anim>
                                    <p:anim calcmode="lin" valueType="num">
                                      <p:cBhvr>
                                        <p:cTn id="26"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990600"/>
            <a:ext cx="3505200" cy="1481138"/>
          </a:xfrm>
        </p:spPr>
        <p:txBody>
          <a:bodyPr anchor="t">
            <a:normAutofit fontScale="90000"/>
          </a:bodyPr>
          <a:lstStyle/>
          <a:p>
            <a:r>
              <a:rPr lang="en-IN" sz="2000" dirty="0" smtClean="0">
                <a:solidFill>
                  <a:schemeClr val="tx1"/>
                </a:solidFill>
              </a:rPr>
              <a:t>(A</a:t>
            </a:r>
            <a:r>
              <a:rPr lang="en-IN" sz="2000" dirty="0">
                <a:solidFill>
                  <a:schemeClr val="tx1"/>
                </a:solidFill>
              </a:rPr>
              <a:t>) </a:t>
            </a:r>
            <a:r>
              <a:rPr lang="en-IN" sz="2000" dirty="0" smtClean="0">
                <a:solidFill>
                  <a:schemeClr val="tx1"/>
                </a:solidFill>
              </a:rPr>
              <a:t>Long-axis view from transthoracic echocardiography </a:t>
            </a:r>
            <a:r>
              <a:rPr lang="en-IN" sz="2000" dirty="0">
                <a:solidFill>
                  <a:schemeClr val="tx1"/>
                </a:solidFill>
              </a:rPr>
              <a:t>shows </a:t>
            </a:r>
            <a:r>
              <a:rPr lang="en-IN" sz="2000" dirty="0" smtClean="0">
                <a:solidFill>
                  <a:schemeClr val="tx1"/>
                </a:solidFill>
              </a:rPr>
              <a:t>an 8mm </a:t>
            </a:r>
            <a:r>
              <a:rPr lang="en-IN" sz="2000" dirty="0">
                <a:solidFill>
                  <a:schemeClr val="tx1"/>
                </a:solidFill>
              </a:rPr>
              <a:t>echo-free area (</a:t>
            </a:r>
            <a:r>
              <a:rPr lang="en-IN" sz="2000" dirty="0" smtClean="0">
                <a:solidFill>
                  <a:schemeClr val="tx1"/>
                </a:solidFill>
              </a:rPr>
              <a:t>arrow) in </a:t>
            </a:r>
            <a:r>
              <a:rPr lang="en-IN" sz="2000" dirty="0">
                <a:solidFill>
                  <a:schemeClr val="tx1"/>
                </a:solidFill>
              </a:rPr>
              <a:t>the </a:t>
            </a:r>
            <a:r>
              <a:rPr lang="en-IN" sz="2000" dirty="0" smtClean="0">
                <a:solidFill>
                  <a:schemeClr val="tx1"/>
                </a:solidFill>
              </a:rPr>
              <a:t>interventricular septum </a:t>
            </a:r>
            <a:r>
              <a:rPr lang="en-IN" sz="2000" dirty="0">
                <a:solidFill>
                  <a:schemeClr val="tx1"/>
                </a:solidFill>
              </a:rPr>
              <a:t>representing </a:t>
            </a:r>
            <a:r>
              <a:rPr lang="en-IN" sz="2000" dirty="0" smtClean="0">
                <a:solidFill>
                  <a:schemeClr val="tx1"/>
                </a:solidFill>
              </a:rPr>
              <a:t>an infarct </a:t>
            </a:r>
            <a:r>
              <a:rPr lang="en-IN" sz="2000" dirty="0">
                <a:solidFill>
                  <a:schemeClr val="tx1"/>
                </a:solidFill>
              </a:rPr>
              <a:t>VSD. </a:t>
            </a:r>
            <a:r>
              <a:rPr lang="en-IN" sz="1600" dirty="0" smtClean="0"/>
              <a:t/>
            </a:r>
            <a:br>
              <a:rPr lang="en-IN" sz="1600" dirty="0" smtClean="0"/>
            </a:br>
            <a:endParaRPr lang="en-IN"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6732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88422" y="3048000"/>
            <a:ext cx="505557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4343400"/>
            <a:ext cx="2971800" cy="1477328"/>
          </a:xfrm>
          <a:prstGeom prst="rect">
            <a:avLst/>
          </a:prstGeom>
          <a:noFill/>
        </p:spPr>
        <p:txBody>
          <a:bodyPr wrap="square" rtlCol="0">
            <a:spAutoFit/>
          </a:bodyPr>
          <a:lstStyle/>
          <a:p>
            <a:r>
              <a:rPr lang="en-IN" dirty="0"/>
              <a:t>(B) Equivalent view with colour Doppler shows variable colour (high-velocity flow, arrow) in the infarct VSD.*</a:t>
            </a:r>
          </a:p>
        </p:txBody>
      </p:sp>
      <p:sp>
        <p:nvSpPr>
          <p:cNvPr id="4" name="Rectangle 3"/>
          <p:cNvSpPr/>
          <p:nvPr/>
        </p:nvSpPr>
        <p:spPr>
          <a:xfrm>
            <a:off x="4114800" y="4343400"/>
            <a:ext cx="570990" cy="369332"/>
          </a:xfrm>
          <a:prstGeom prst="rect">
            <a:avLst/>
          </a:prstGeom>
        </p:spPr>
        <p:txBody>
          <a:bodyPr wrap="none">
            <a:spAutoFit/>
          </a:bodyPr>
          <a:lstStyle/>
          <a:p>
            <a:r>
              <a:rPr lang="en-IN" b="1" dirty="0">
                <a:solidFill>
                  <a:schemeClr val="bg1"/>
                </a:solidFill>
              </a:rPr>
              <a:t>(B) </a:t>
            </a:r>
          </a:p>
        </p:txBody>
      </p:sp>
      <p:sp>
        <p:nvSpPr>
          <p:cNvPr id="5" name="Rectangle 4"/>
          <p:cNvSpPr/>
          <p:nvPr/>
        </p:nvSpPr>
        <p:spPr>
          <a:xfrm>
            <a:off x="4530924" y="762000"/>
            <a:ext cx="567784" cy="369332"/>
          </a:xfrm>
          <a:prstGeom prst="rect">
            <a:avLst/>
          </a:prstGeom>
        </p:spPr>
        <p:txBody>
          <a:bodyPr wrap="none">
            <a:spAutoFit/>
          </a:bodyPr>
          <a:lstStyle/>
          <a:p>
            <a:r>
              <a:rPr lang="en-IN" b="1" dirty="0">
                <a:solidFill>
                  <a:schemeClr val="bg1"/>
                </a:solidFill>
              </a:rPr>
              <a:t>(A) </a:t>
            </a:r>
          </a:p>
        </p:txBody>
      </p:sp>
      <p:sp>
        <p:nvSpPr>
          <p:cNvPr id="6" name="TextBox 5"/>
          <p:cNvSpPr txBox="1"/>
          <p:nvPr/>
        </p:nvSpPr>
        <p:spPr>
          <a:xfrm>
            <a:off x="5791200" y="381000"/>
            <a:ext cx="1905000" cy="461665"/>
          </a:xfrm>
          <a:prstGeom prst="rect">
            <a:avLst/>
          </a:prstGeom>
          <a:noFill/>
        </p:spPr>
        <p:txBody>
          <a:bodyPr wrap="square" rtlCol="0">
            <a:spAutoFit/>
          </a:bodyPr>
          <a:lstStyle/>
          <a:p>
            <a:pPr algn="ctr"/>
            <a:r>
              <a:rPr lang="en-IN" sz="2400" b="1" dirty="0"/>
              <a:t>Infarct VSD</a:t>
            </a:r>
            <a:endParaRPr lang="en-IN" sz="2400" dirty="0"/>
          </a:p>
        </p:txBody>
      </p:sp>
    </p:spTree>
    <p:extLst>
      <p:ext uri="{BB962C8B-B14F-4D97-AF65-F5344CB8AC3E}">
        <p14:creationId xmlns:p14="http://schemas.microsoft.com/office/powerpoint/2010/main" val="3786147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04800"/>
            <a:ext cx="3124200" cy="515112"/>
          </a:xfrm>
        </p:spPr>
        <p:txBody>
          <a:bodyPr anchor="t">
            <a:normAutofit/>
          </a:bodyPr>
          <a:lstStyle/>
          <a:p>
            <a:pPr algn="ctr"/>
            <a:r>
              <a:rPr lang="en-IN" sz="2400" b="1" dirty="0">
                <a:solidFill>
                  <a:schemeClr val="tx1"/>
                </a:solidFill>
              </a:rPr>
              <a:t>False </a:t>
            </a:r>
            <a:r>
              <a:rPr lang="en-IN" sz="2400" b="1" dirty="0" smtClean="0">
                <a:solidFill>
                  <a:schemeClr val="tx1"/>
                </a:solidFill>
              </a:rPr>
              <a:t>aneurysm</a:t>
            </a:r>
            <a:endParaRPr lang="en-IN"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52578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670" y="3124200"/>
            <a:ext cx="480433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200" y="838200"/>
            <a:ext cx="3429000" cy="2031325"/>
          </a:xfrm>
          <a:prstGeom prst="rect">
            <a:avLst/>
          </a:prstGeom>
          <a:noFill/>
        </p:spPr>
        <p:txBody>
          <a:bodyPr wrap="square" rtlCol="0">
            <a:spAutoFit/>
          </a:bodyPr>
          <a:lstStyle/>
          <a:p>
            <a:r>
              <a:rPr lang="en-IN" dirty="0"/>
              <a:t>(A) </a:t>
            </a:r>
            <a:r>
              <a:rPr lang="en-IN" dirty="0" smtClean="0"/>
              <a:t>Axial </a:t>
            </a:r>
            <a:r>
              <a:rPr lang="en-IN" dirty="0"/>
              <a:t>s</a:t>
            </a:r>
            <a:r>
              <a:rPr lang="en-IN" dirty="0" smtClean="0"/>
              <a:t>pin-echo </a:t>
            </a:r>
            <a:r>
              <a:rPr lang="en-IN" dirty="0"/>
              <a:t>MRI image</a:t>
            </a:r>
          </a:p>
          <a:p>
            <a:r>
              <a:rPr lang="en-IN" dirty="0"/>
              <a:t>shows a large </a:t>
            </a:r>
            <a:r>
              <a:rPr lang="en-IN" dirty="0" smtClean="0"/>
              <a:t>false aneurysm </a:t>
            </a:r>
            <a:r>
              <a:rPr lang="en-IN" dirty="0"/>
              <a:t>(FA) arising </a:t>
            </a:r>
            <a:r>
              <a:rPr lang="en-IN" dirty="0" smtClean="0"/>
              <a:t>from the </a:t>
            </a:r>
            <a:r>
              <a:rPr lang="en-IN" dirty="0"/>
              <a:t>posterior wall of the </a:t>
            </a:r>
            <a:r>
              <a:rPr lang="en-IN" dirty="0" smtClean="0"/>
              <a:t>left ventricle </a:t>
            </a:r>
            <a:r>
              <a:rPr lang="en-IN" dirty="0"/>
              <a:t>(LV). Note </a:t>
            </a:r>
            <a:r>
              <a:rPr lang="en-IN" dirty="0" smtClean="0"/>
              <a:t>the abrupt </a:t>
            </a:r>
            <a:r>
              <a:rPr lang="en-IN" dirty="0"/>
              <a:t>change in contour </a:t>
            </a:r>
            <a:r>
              <a:rPr lang="en-IN" dirty="0" smtClean="0"/>
              <a:t>at the </a:t>
            </a:r>
            <a:r>
              <a:rPr lang="en-IN" dirty="0"/>
              <a:t>mouth of the FA (arrow).</a:t>
            </a:r>
          </a:p>
        </p:txBody>
      </p:sp>
      <p:sp>
        <p:nvSpPr>
          <p:cNvPr id="5" name="Rectangle 4"/>
          <p:cNvSpPr/>
          <p:nvPr/>
        </p:nvSpPr>
        <p:spPr>
          <a:xfrm>
            <a:off x="4690016" y="289395"/>
            <a:ext cx="567784" cy="369332"/>
          </a:xfrm>
          <a:prstGeom prst="rect">
            <a:avLst/>
          </a:prstGeom>
        </p:spPr>
        <p:txBody>
          <a:bodyPr wrap="none">
            <a:spAutoFit/>
          </a:bodyPr>
          <a:lstStyle/>
          <a:p>
            <a:r>
              <a:rPr lang="en-IN" b="1" dirty="0">
                <a:solidFill>
                  <a:schemeClr val="bg1"/>
                </a:solidFill>
              </a:rPr>
              <a:t>(A) </a:t>
            </a:r>
          </a:p>
        </p:txBody>
      </p:sp>
      <p:sp>
        <p:nvSpPr>
          <p:cNvPr id="6" name="TextBox 5"/>
          <p:cNvSpPr txBox="1"/>
          <p:nvPr/>
        </p:nvSpPr>
        <p:spPr>
          <a:xfrm>
            <a:off x="1066800" y="4800600"/>
            <a:ext cx="3124200" cy="923330"/>
          </a:xfrm>
          <a:prstGeom prst="rect">
            <a:avLst/>
          </a:prstGeom>
          <a:noFill/>
        </p:spPr>
        <p:txBody>
          <a:bodyPr wrap="square" rtlCol="0">
            <a:spAutoFit/>
          </a:bodyPr>
          <a:lstStyle/>
          <a:p>
            <a:r>
              <a:rPr lang="es-ES" dirty="0"/>
              <a:t>(B) Axial cine-MRA </a:t>
            </a:r>
            <a:r>
              <a:rPr lang="es-ES" dirty="0" err="1"/>
              <a:t>image</a:t>
            </a:r>
            <a:r>
              <a:rPr lang="es-ES" dirty="0"/>
              <a:t> at</a:t>
            </a:r>
          </a:p>
          <a:p>
            <a:r>
              <a:rPr lang="en-IN" dirty="0"/>
              <a:t>the same level as (A) shows</a:t>
            </a:r>
          </a:p>
          <a:p>
            <a:r>
              <a:rPr lang="en-IN" dirty="0"/>
              <a:t>flow into the FA (</a:t>
            </a:r>
            <a:r>
              <a:rPr lang="en-IN" dirty="0" smtClean="0"/>
              <a:t>arrows)</a:t>
            </a:r>
            <a:endParaRPr lang="en-IN" dirty="0"/>
          </a:p>
        </p:txBody>
      </p:sp>
      <p:sp>
        <p:nvSpPr>
          <p:cNvPr id="7" name="Rectangle 6"/>
          <p:cNvSpPr/>
          <p:nvPr/>
        </p:nvSpPr>
        <p:spPr>
          <a:xfrm>
            <a:off x="4582419" y="4054929"/>
            <a:ext cx="570990" cy="369332"/>
          </a:xfrm>
          <a:prstGeom prst="rect">
            <a:avLst/>
          </a:prstGeom>
        </p:spPr>
        <p:txBody>
          <a:bodyPr wrap="none">
            <a:spAutoFit/>
          </a:bodyPr>
          <a:lstStyle/>
          <a:p>
            <a:r>
              <a:rPr lang="es-ES" b="1" dirty="0">
                <a:solidFill>
                  <a:schemeClr val="bg1"/>
                </a:solidFill>
              </a:rPr>
              <a:t>(B) </a:t>
            </a:r>
            <a:endParaRPr lang="en-IN" b="1" dirty="0">
              <a:solidFill>
                <a:schemeClr val="bg1"/>
              </a:solidFill>
            </a:endParaRPr>
          </a:p>
        </p:txBody>
      </p:sp>
    </p:spTree>
    <p:extLst>
      <p:ext uri="{BB962C8B-B14F-4D97-AF65-F5344CB8AC3E}">
        <p14:creationId xmlns:p14="http://schemas.microsoft.com/office/powerpoint/2010/main" val="3344981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672" y="2967335"/>
            <a:ext cx="432265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tx2">
                      <a:lumMod val="40000"/>
                      <a:lumOff val="60000"/>
                    </a:schemeClr>
                  </a:solidFill>
                </a:ln>
                <a:solidFill>
                  <a:schemeClr val="accent3"/>
                </a:solidFill>
                <a:effectLst>
                  <a:reflection blurRad="6350" stA="55000" endA="50" endPos="85000" dist="60007" dir="5400000" sy="-100000" algn="bl" rotWithShape="0"/>
                </a:effectLst>
              </a:rPr>
              <a:t>THANK YOU</a:t>
            </a:r>
            <a:endParaRPr lang="en-US" sz="5400" b="1" dirty="0">
              <a:ln>
                <a:solidFill>
                  <a:schemeClr val="tx2">
                    <a:lumMod val="40000"/>
                    <a:lumOff val="60000"/>
                  </a:schemeClr>
                </a:solidFill>
              </a:ln>
              <a:solidFill>
                <a:schemeClr val="accent3"/>
              </a:solidFill>
              <a:effectLst>
                <a:reflection blurRad="6350" stA="55000" endA="50" endPos="85000" dist="60007" dir="5400000" sy="-100000" algn="bl" rotWithShape="0"/>
              </a:effectLst>
            </a:endParaRPr>
          </a:p>
        </p:txBody>
      </p:sp>
    </p:spTree>
    <p:extLst>
      <p:ext uri="{BB962C8B-B14F-4D97-AF65-F5344CB8AC3E}">
        <p14:creationId xmlns:p14="http://schemas.microsoft.com/office/powerpoint/2010/main" val="23344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7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9000" y="5029200"/>
            <a:ext cx="2667000" cy="166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15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lstStyle/>
          <a:p>
            <a:pPr marL="0" indent="0" algn="ctr">
              <a:buNone/>
            </a:pPr>
            <a:r>
              <a:rPr lang="en-IN" sz="3000" b="1" dirty="0" smtClean="0"/>
              <a:t>IMAGING</a:t>
            </a:r>
          </a:p>
          <a:p>
            <a:r>
              <a:rPr lang="en-IN" sz="2400" dirty="0" smtClean="0"/>
              <a:t>Conventional Film (X-ray)</a:t>
            </a:r>
          </a:p>
          <a:p>
            <a:r>
              <a:rPr lang="en-IN" sz="2400" dirty="0" smtClean="0"/>
              <a:t>Conventional Coronary Angiography</a:t>
            </a:r>
          </a:p>
          <a:p>
            <a:r>
              <a:rPr lang="en-IN" sz="2400" dirty="0" smtClean="0"/>
              <a:t>Echocardiography</a:t>
            </a:r>
          </a:p>
          <a:p>
            <a:r>
              <a:rPr lang="en-IN" sz="2400" dirty="0" smtClean="0"/>
              <a:t>Cardiac CT and Coronary CT angiography</a:t>
            </a:r>
          </a:p>
          <a:p>
            <a:r>
              <a:rPr lang="en-IN" sz="2400" dirty="0" smtClean="0"/>
              <a:t>Cardiac MRI and MR </a:t>
            </a:r>
            <a:r>
              <a:rPr lang="en-IN" sz="2400" dirty="0"/>
              <a:t>C</a:t>
            </a:r>
            <a:r>
              <a:rPr lang="en-IN" sz="2400" dirty="0" smtClean="0"/>
              <a:t>oronary Angiography </a:t>
            </a:r>
          </a:p>
          <a:p>
            <a:r>
              <a:rPr lang="en-IN" sz="2400" dirty="0" smtClean="0"/>
              <a:t>Single-photon Emission Computed Tomography (</a:t>
            </a:r>
            <a:r>
              <a:rPr lang="en-IN" sz="2400" dirty="0"/>
              <a:t>SPECT</a:t>
            </a:r>
            <a:r>
              <a:rPr lang="en-IN" sz="2400" dirty="0" smtClean="0"/>
              <a:t>)</a:t>
            </a:r>
          </a:p>
          <a:p>
            <a:r>
              <a:rPr lang="en-IN" sz="2400" dirty="0" smtClean="0"/>
              <a:t>Positron Emission Tomography (PET)</a:t>
            </a:r>
          </a:p>
          <a:p>
            <a:r>
              <a:rPr lang="en-IN" sz="2400" dirty="0" smtClean="0"/>
              <a:t>Nuclear Cardiac Imaging (perfusion studies)</a:t>
            </a:r>
          </a:p>
          <a:p>
            <a:r>
              <a:rPr lang="en-IN" sz="2400" dirty="0" smtClean="0"/>
              <a:t>Stress Imaging</a:t>
            </a:r>
            <a:endParaRPr lang="en-IN" sz="2400" dirty="0"/>
          </a:p>
        </p:txBody>
      </p:sp>
    </p:spTree>
    <p:extLst>
      <p:ext uri="{BB962C8B-B14F-4D97-AF65-F5344CB8AC3E}">
        <p14:creationId xmlns:p14="http://schemas.microsoft.com/office/powerpoint/2010/main" val="282674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pPr marL="0" indent="0" algn="ctr">
              <a:buNone/>
            </a:pPr>
            <a:r>
              <a:rPr lang="en-IN" sz="2800" b="1" dirty="0"/>
              <a:t>Conventional Film (X-ray</a:t>
            </a:r>
            <a:r>
              <a:rPr lang="en-IN" sz="2800" b="1" dirty="0" smtClean="0"/>
              <a:t>)</a:t>
            </a:r>
          </a:p>
          <a:p>
            <a:r>
              <a:rPr lang="en-IN" sz="2400" dirty="0" smtClean="0"/>
              <a:t>Provide valuable information about</a:t>
            </a:r>
          </a:p>
          <a:p>
            <a:pPr lvl="1"/>
            <a:r>
              <a:rPr lang="en-IN" sz="2200" dirty="0" smtClean="0"/>
              <a:t>cardiac </a:t>
            </a:r>
            <a:r>
              <a:rPr lang="en-IN" sz="2200" dirty="0"/>
              <a:t>size, </a:t>
            </a:r>
            <a:endParaRPr lang="en-IN" sz="2200" dirty="0" smtClean="0"/>
          </a:p>
          <a:p>
            <a:pPr lvl="1"/>
            <a:r>
              <a:rPr lang="en-IN" sz="2200" dirty="0"/>
              <a:t>e</a:t>
            </a:r>
            <a:r>
              <a:rPr lang="en-IN" sz="2200" dirty="0" smtClean="0"/>
              <a:t>nlargement of </a:t>
            </a:r>
            <a:r>
              <a:rPr lang="en-IN" sz="2200" dirty="0"/>
              <a:t>a specific cardiac chamber </a:t>
            </a:r>
          </a:p>
          <a:p>
            <a:pPr lvl="1"/>
            <a:r>
              <a:rPr lang="en-IN" sz="2200" dirty="0" smtClean="0"/>
              <a:t>pulmonary filling status,</a:t>
            </a:r>
          </a:p>
          <a:p>
            <a:r>
              <a:rPr lang="en-IN" sz="2400" dirty="0" smtClean="0"/>
              <a:t>The chest </a:t>
            </a:r>
            <a:r>
              <a:rPr lang="en-IN" sz="2400" dirty="0"/>
              <a:t>X-ray </a:t>
            </a:r>
            <a:r>
              <a:rPr lang="en-IN" sz="2400" dirty="0" smtClean="0"/>
              <a:t>help </a:t>
            </a:r>
            <a:r>
              <a:rPr lang="en-IN" sz="2400" dirty="0"/>
              <a:t>to exclude</a:t>
            </a:r>
          </a:p>
          <a:p>
            <a:pPr lvl="1"/>
            <a:r>
              <a:rPr lang="en-IN" sz="2200" dirty="0"/>
              <a:t>pulmonary, </a:t>
            </a:r>
            <a:endParaRPr lang="en-IN" sz="2200" dirty="0" smtClean="0"/>
          </a:p>
          <a:p>
            <a:pPr lvl="1"/>
            <a:r>
              <a:rPr lang="en-IN" sz="2200" dirty="0" smtClean="0"/>
              <a:t>pleural </a:t>
            </a:r>
            <a:r>
              <a:rPr lang="en-IN" sz="2200" dirty="0"/>
              <a:t>or </a:t>
            </a:r>
            <a:endParaRPr lang="en-IN" sz="2200" dirty="0" smtClean="0"/>
          </a:p>
          <a:p>
            <a:pPr lvl="1"/>
            <a:r>
              <a:rPr lang="en-IN" sz="2200" dirty="0" smtClean="0"/>
              <a:t>aortic disease</a:t>
            </a:r>
            <a:endParaRPr lang="en-IN" sz="2200" dirty="0"/>
          </a:p>
          <a:p>
            <a:r>
              <a:rPr lang="en-IN" sz="2400" dirty="0" smtClean="0"/>
              <a:t>Help to monitor therapy</a:t>
            </a:r>
            <a:r>
              <a:rPr lang="en-IN" sz="2400" dirty="0"/>
              <a:t>, </a:t>
            </a:r>
            <a:r>
              <a:rPr lang="en-IN" sz="2400" dirty="0" smtClean="0"/>
              <a:t>demonstrate concomitant </a:t>
            </a:r>
            <a:r>
              <a:rPr lang="en-IN" sz="2400" dirty="0"/>
              <a:t>pulmonary </a:t>
            </a:r>
            <a:r>
              <a:rPr lang="en-IN" sz="2400" dirty="0" smtClean="0"/>
              <a:t>disease</a:t>
            </a:r>
            <a:r>
              <a:rPr lang="en-IN" sz="2400" dirty="0"/>
              <a:t> </a:t>
            </a:r>
            <a:r>
              <a:rPr lang="en-IN" sz="2400" dirty="0" smtClean="0"/>
              <a:t>, correct </a:t>
            </a:r>
            <a:r>
              <a:rPr lang="en-IN" sz="2400" dirty="0"/>
              <a:t>positioning </a:t>
            </a:r>
            <a:r>
              <a:rPr lang="en-IN" sz="2400" dirty="0" smtClean="0"/>
              <a:t>of devices</a:t>
            </a:r>
            <a:endParaRPr lang="en-IN" sz="2400" dirty="0"/>
          </a:p>
        </p:txBody>
      </p:sp>
    </p:spTree>
    <p:extLst>
      <p:ext uri="{BB962C8B-B14F-4D97-AF65-F5344CB8AC3E}">
        <p14:creationId xmlns:p14="http://schemas.microsoft.com/office/powerpoint/2010/main" val="375296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chor="ctr"/>
          <a:lstStyle/>
          <a:p>
            <a:pPr algn="ctr"/>
            <a:r>
              <a:rPr lang="en-IN" sz="5600" b="1" dirty="0">
                <a:solidFill>
                  <a:srgbClr val="E66C7D">
                    <a:tint val="90000"/>
                    <a:satMod val="120000"/>
                  </a:srgbClr>
                </a:solidFill>
                <a:effectLst>
                  <a:outerShdw blurRad="38100" dist="25400" dir="5400000" algn="tl" rotWithShape="0">
                    <a:srgbClr val="000000">
                      <a:alpha val="43000"/>
                    </a:srgbClr>
                  </a:outerShdw>
                </a:effectLst>
              </a:rPr>
              <a:t>ISCHEMIC HEART DISEASE</a:t>
            </a:r>
            <a:endParaRPr lang="en-IN"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marL="0" indent="0" algn="ctr">
              <a:buNone/>
            </a:pPr>
            <a:r>
              <a:rPr lang="en-IN" sz="2800" b="1" dirty="0"/>
              <a:t>Conventional Coronary Angiography</a:t>
            </a:r>
          </a:p>
          <a:p>
            <a:r>
              <a:rPr lang="en-IN" dirty="0"/>
              <a:t>S</a:t>
            </a:r>
            <a:r>
              <a:rPr lang="en-IN" dirty="0" smtClean="0"/>
              <a:t>elective </a:t>
            </a:r>
            <a:r>
              <a:rPr lang="en-IN" dirty="0"/>
              <a:t>injection of contrast </a:t>
            </a:r>
            <a:r>
              <a:rPr lang="en-IN" dirty="0" smtClean="0"/>
              <a:t>medium into </a:t>
            </a:r>
            <a:r>
              <a:rPr lang="en-IN" dirty="0"/>
              <a:t>the right and left coronary arteries and the </a:t>
            </a:r>
            <a:r>
              <a:rPr lang="en-IN" dirty="0" smtClean="0"/>
              <a:t>left ventricle.</a:t>
            </a:r>
          </a:p>
          <a:p>
            <a:pPr marL="0" indent="0" algn="ctr">
              <a:buNone/>
            </a:pPr>
            <a:r>
              <a:rPr lang="en-IN" dirty="0" smtClean="0"/>
              <a:t>A percutaneous femoral arterial catheterization </a:t>
            </a:r>
          </a:p>
          <a:p>
            <a:pPr marL="0" indent="0" algn="ctr">
              <a:buNone/>
            </a:pPr>
            <a:r>
              <a:rPr lang="en-IN" dirty="0"/>
              <a:t> </a:t>
            </a:r>
            <a:endParaRPr lang="en-IN" dirty="0" smtClean="0"/>
          </a:p>
          <a:p>
            <a:pPr marL="0" indent="0" algn="ctr">
              <a:buNone/>
            </a:pPr>
            <a:r>
              <a:rPr lang="en-IN" dirty="0" smtClean="0"/>
              <a:t>catheters are passed into each </a:t>
            </a:r>
            <a:r>
              <a:rPr lang="en-IN" dirty="0"/>
              <a:t>coronary artery and one </a:t>
            </a:r>
            <a:r>
              <a:rPr lang="en-IN" dirty="0" smtClean="0"/>
              <a:t>for the </a:t>
            </a:r>
            <a:r>
              <a:rPr lang="en-IN" dirty="0"/>
              <a:t>left </a:t>
            </a:r>
            <a:r>
              <a:rPr lang="en-IN" dirty="0" smtClean="0"/>
              <a:t>ventricle </a:t>
            </a:r>
          </a:p>
          <a:p>
            <a:pPr marL="0" indent="0" algn="ctr">
              <a:buNone/>
            </a:pPr>
            <a:endParaRPr lang="en-IN" dirty="0" smtClean="0"/>
          </a:p>
          <a:p>
            <a:pPr marL="0" indent="0" algn="ctr">
              <a:buNone/>
            </a:pPr>
            <a:r>
              <a:rPr lang="en-IN" dirty="0" smtClean="0"/>
              <a:t>low </a:t>
            </a:r>
            <a:r>
              <a:rPr lang="en-IN" dirty="0"/>
              <a:t>osmolality contrast </a:t>
            </a:r>
            <a:r>
              <a:rPr lang="en-IN" dirty="0" smtClean="0"/>
              <a:t>media </a:t>
            </a:r>
            <a:r>
              <a:rPr lang="en-IN" dirty="0"/>
              <a:t>with rapid filming at </a:t>
            </a:r>
            <a:r>
              <a:rPr lang="en-IN" dirty="0" smtClean="0"/>
              <a:t>25 frames/s </a:t>
            </a:r>
          </a:p>
          <a:p>
            <a:pPr marL="0" indent="0" algn="ctr">
              <a:buNone/>
            </a:pPr>
            <a:endParaRPr lang="en-IN" dirty="0"/>
          </a:p>
          <a:p>
            <a:pPr marL="0" indent="0" algn="ctr">
              <a:buNone/>
            </a:pPr>
            <a:r>
              <a:rPr lang="en-IN" dirty="0" smtClean="0"/>
              <a:t>Images are acquired </a:t>
            </a:r>
            <a:r>
              <a:rPr lang="en-IN" dirty="0"/>
              <a:t>in multiple </a:t>
            </a:r>
            <a:r>
              <a:rPr lang="en-IN" dirty="0" smtClean="0"/>
              <a:t>orientations</a:t>
            </a:r>
            <a:endParaRPr lang="en-IN" dirty="0"/>
          </a:p>
        </p:txBody>
      </p:sp>
      <p:cxnSp>
        <p:nvCxnSpPr>
          <p:cNvPr id="5" name="Straight Arrow Connector 4"/>
          <p:cNvCxnSpPr/>
          <p:nvPr/>
        </p:nvCxnSpPr>
        <p:spPr>
          <a:xfrm>
            <a:off x="4419600" y="3158836"/>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19600" y="4204855"/>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19600" y="5410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54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3">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2092</TotalTime>
  <Words>3321</Words>
  <Application>Microsoft Office PowerPoint</Application>
  <PresentationFormat>On-screen Show (4:3)</PresentationFormat>
  <Paragraphs>339</Paragraphs>
  <Slides>53</Slides>
  <Notes>13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Theme3</vt:lpstr>
      <vt:lpstr>ISCHEMIC HEART DISEASE</vt:lpstr>
      <vt:lpstr>ISCHEMIC HEART DISEASE</vt:lpstr>
      <vt:lpstr>ISCHEMIC HEART DISEASE</vt:lpstr>
      <vt:lpstr>ISCHEMIC HEART DISEASE</vt:lpstr>
      <vt:lpstr>PowerPoint Presentation</vt:lpstr>
      <vt:lpstr>PowerPoint Presentation</vt:lpstr>
      <vt:lpstr>ISCHEMIC HEART DISEASE</vt:lpstr>
      <vt:lpstr>ISCHEMIC HEART DISEASE</vt:lpstr>
      <vt:lpstr>ISCHEMIC HEART DISEASE</vt:lpstr>
      <vt:lpstr>ISCHEMIC HEART DISEASE</vt:lpstr>
      <vt:lpstr>ISCHEMIC HEART DISEASE</vt:lpstr>
      <vt:lpstr>ISCHEMIC HEART DISEASE</vt:lpstr>
      <vt:lpstr>Selective coronary arteriogram (right anterior oblique with cranial angulation) shows a significant left anterior descending coronary artery stenosis</vt:lpstr>
      <vt:lpstr>PowerPoint Presentation</vt:lpstr>
      <vt:lpstr>ISCHEMIC HEART DISEASE</vt:lpstr>
      <vt:lpstr>ISCHEMIC HEART DISEASE</vt:lpstr>
      <vt:lpstr>ISCHEMIC HEART DISEASE</vt:lpstr>
      <vt:lpstr>ISCHEMIC HEART DISEASE</vt:lpstr>
      <vt:lpstr>ISCHEMIC HEART DISEASE</vt:lpstr>
      <vt:lpstr>Axial thin MIP reconstruction from a coronary CTA shows multiple areas of dense calcification in the left anterior descending (LAD) (curved arrow), ramus intermedius (arrowhead), and circumflex (arrow) coronary arteries.</vt:lpstr>
      <vt:lpstr>PowerPoint Presentation</vt:lpstr>
      <vt:lpstr>ISCHEMIC HEART DISEASE</vt:lpstr>
      <vt:lpstr>ISCHEMIC HEART DISEASE</vt:lpstr>
      <vt:lpstr>Axial MRI in mitral stenosis. (A) Axial ECG-gated spin-echo image of patient with mitral stenosis leading to right heart failure. Slow flow in the left atrium has produced high signal in that chamber. </vt:lpstr>
      <vt:lpstr>Evaluation of cardiac perfusion and viability by CMR. (A) Four-chamber long-axis view from cine-FISP MRA at end systole shows persisting apical myocardial thinning (arrows) while the basal myocardium thickens normally. </vt:lpstr>
      <vt:lpstr>ISCHEMIC HEART DISEASE</vt:lpstr>
      <vt:lpstr>ISCHEMIC HEART DISEASE</vt:lpstr>
      <vt:lpstr>ISCHEMIC HEART DISEASE</vt:lpstr>
      <vt:lpstr>ISCHEMIC HEART DISEASE</vt:lpstr>
      <vt:lpstr>ISCHEMIC HEART DISEASE</vt:lpstr>
      <vt:lpstr>ISCHEMIC HEART DISEASE</vt:lpstr>
      <vt:lpstr>ISCHEMIC HEART DISEASE</vt:lpstr>
      <vt:lpstr>ISCHEMIC HEART DISEASE</vt:lpstr>
      <vt:lpstr>PowerPoint Presentation</vt:lpstr>
      <vt:lpstr>ISCHEMIC HEART DISEASE</vt:lpstr>
      <vt:lpstr>PowerPoint Presentation</vt:lpstr>
      <vt:lpstr>ISCHEMIC HEART DISEASE</vt:lpstr>
      <vt:lpstr>ISCHEMIC HEART DISEASE</vt:lpstr>
      <vt:lpstr>ISCHEMIC HEART DISEASE</vt:lpstr>
      <vt:lpstr>ISCHEMIC HEART DISEASE</vt:lpstr>
      <vt:lpstr>ISCHEMIC HEART DISEASE</vt:lpstr>
      <vt:lpstr>PowerPoint Presentation</vt:lpstr>
      <vt:lpstr>A 47-year-old patient admitted with retrosternal chest pain and left hemiparesis. Slightly increased cardiac enzymes (troponin I: 0.5 μg/L) and no evidence of obstructive CAD on coronary angiography. LGE CMR in cardiac short axis (A), horizontal long axis (B) and vertical long axis (C) show subtle myocardial damage</vt:lpstr>
      <vt:lpstr>PowerPoint Presentation</vt:lpstr>
      <vt:lpstr>PowerPoint Presentation</vt:lpstr>
      <vt:lpstr>PowerPoint Presentation</vt:lpstr>
      <vt:lpstr>Short-axis LGE CMR (A) early post-infarction shows extensive transmural enhancement (arrows; segments with large zone of microvascular obstruction.</vt:lpstr>
      <vt:lpstr>ISCHEMIC HEART DISEASE</vt:lpstr>
      <vt:lpstr>PowerPoint Presentation</vt:lpstr>
      <vt:lpstr>Chest radiograph (A) showing presence of severe cardiomegaly caused by lateral displacement of the left heart border. The abnormalities are caused by a moderate to severe pericardial effusion as clearly visible on cardiac ultrasound (*, B).</vt:lpstr>
      <vt:lpstr>(A) Long-axis view from transthoracic echocardiography shows an 8mm echo-free area (arrow) in the interventricular septum representing an infarct VSD.  </vt:lpstr>
      <vt:lpstr>False aneurysm</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sachin rathi</dc:creator>
  <cp:lastModifiedBy>shwetashendey</cp:lastModifiedBy>
  <cp:revision>69</cp:revision>
  <dcterms:created xsi:type="dcterms:W3CDTF">2006-08-16T00:00:00Z</dcterms:created>
  <dcterms:modified xsi:type="dcterms:W3CDTF">2017-05-01T18:54:27Z</dcterms:modified>
</cp:coreProperties>
</file>