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67" r:id="rId3"/>
    <p:sldId id="268" r:id="rId4"/>
    <p:sldId id="269" r:id="rId5"/>
    <p:sldId id="274" r:id="rId6"/>
    <p:sldId id="270" r:id="rId7"/>
    <p:sldId id="271" r:id="rId8"/>
    <p:sldId id="272" r:id="rId9"/>
    <p:sldId id="273" r:id="rId10"/>
    <p:sldId id="280" r:id="rId11"/>
    <p:sldId id="257" r:id="rId12"/>
    <p:sldId id="258" r:id="rId13"/>
    <p:sldId id="259" r:id="rId14"/>
    <p:sldId id="260" r:id="rId15"/>
    <p:sldId id="261" r:id="rId16"/>
    <p:sldId id="262" r:id="rId17"/>
    <p:sldId id="263" r:id="rId18"/>
    <p:sldId id="264" r:id="rId19"/>
    <p:sldId id="265" r:id="rId20"/>
    <p:sldId id="275" r:id="rId21"/>
    <p:sldId id="276"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34"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156F0-E769-4803-B03E-CDFA6732BE49}" type="datetimeFigureOut">
              <a:rPr lang="en-US" smtClean="0"/>
              <a:t>5/9/2017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E55ED-D369-47BE-8F70-6DA6D23D7517}" type="slidenum">
              <a:rPr lang="en-US" smtClean="0"/>
              <a:t>‹#›</a:t>
            </a:fld>
            <a:endParaRPr lang="en-US"/>
          </a:p>
        </p:txBody>
      </p:sp>
    </p:spTree>
    <p:extLst>
      <p:ext uri="{BB962C8B-B14F-4D97-AF65-F5344CB8AC3E}">
        <p14:creationId xmlns:p14="http://schemas.microsoft.com/office/powerpoint/2010/main" val="422799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3E55ED-D369-47BE-8F70-6DA6D23D7517}" type="slidenum">
              <a:rPr lang="en-US" smtClean="0"/>
              <a:t>7</a:t>
            </a:fld>
            <a:endParaRPr lang="en-US"/>
          </a:p>
        </p:txBody>
      </p:sp>
    </p:spTree>
    <p:extLst>
      <p:ext uri="{BB962C8B-B14F-4D97-AF65-F5344CB8AC3E}">
        <p14:creationId xmlns:p14="http://schemas.microsoft.com/office/powerpoint/2010/main" val="166454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F4D960-EE9F-429B-83E3-F1E8ABB06836}" type="datetimeFigureOut">
              <a:rPr lang="en-IN" smtClean="0"/>
              <a:t>09-05-2017</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28D815F6-10DC-4250-B9C8-1F1594E5A080}"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4D960-EE9F-429B-83E3-F1E8ABB06836}" type="datetimeFigureOut">
              <a:rPr lang="en-IN" smtClean="0"/>
              <a:t>09-05-2017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D815F6-10DC-4250-B9C8-1F1594E5A08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4D960-EE9F-429B-83E3-F1E8ABB06836}" type="datetimeFigureOut">
              <a:rPr lang="en-IN" smtClean="0"/>
              <a:t>09-05-2017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D815F6-10DC-4250-B9C8-1F1594E5A08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4D960-EE9F-429B-83E3-F1E8ABB06836}" type="datetimeFigureOut">
              <a:rPr lang="en-IN" smtClean="0"/>
              <a:t>09-05-2017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D815F6-10DC-4250-B9C8-1F1594E5A08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F4D960-EE9F-429B-83E3-F1E8ABB06836}" type="datetimeFigureOut">
              <a:rPr lang="en-IN" smtClean="0"/>
              <a:t>09-05-2017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8D815F6-10DC-4250-B9C8-1F1594E5A080}"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F4D960-EE9F-429B-83E3-F1E8ABB06836}" type="datetimeFigureOut">
              <a:rPr lang="en-IN" smtClean="0"/>
              <a:t>09-05-2017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D815F6-10DC-4250-B9C8-1F1594E5A08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F4D960-EE9F-429B-83E3-F1E8ABB06836}" type="datetimeFigureOut">
              <a:rPr lang="en-IN" smtClean="0"/>
              <a:t>09-05-2017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8D815F6-10DC-4250-B9C8-1F1594E5A08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4F4D960-EE9F-429B-83E3-F1E8ABB06836}" type="datetimeFigureOut">
              <a:rPr lang="en-IN" smtClean="0"/>
              <a:t>09-05-2017</a:t>
            </a:fld>
            <a:endParaRPr lang="en-IN"/>
          </a:p>
        </p:txBody>
      </p:sp>
      <p:sp>
        <p:nvSpPr>
          <p:cNvPr id="8" name="Slide Number Placeholder 7"/>
          <p:cNvSpPr>
            <a:spLocks noGrp="1"/>
          </p:cNvSpPr>
          <p:nvPr>
            <p:ph type="sldNum" sz="quarter" idx="11"/>
          </p:nvPr>
        </p:nvSpPr>
        <p:spPr/>
        <p:txBody>
          <a:bodyPr/>
          <a:lstStyle/>
          <a:p>
            <a:fld id="{28D815F6-10DC-4250-B9C8-1F1594E5A080}" type="slidenum">
              <a:rPr lang="en-IN" smtClean="0"/>
              <a:t>‹#›</a:t>
            </a:fld>
            <a:endParaRPr lang="en-IN"/>
          </a:p>
        </p:txBody>
      </p:sp>
      <p:sp>
        <p:nvSpPr>
          <p:cNvPr id="9" name="Footer Placeholder 8"/>
          <p:cNvSpPr>
            <a:spLocks noGrp="1"/>
          </p:cNvSpPr>
          <p:nvPr>
            <p:ph type="ftr" sz="quarter" idx="12"/>
          </p:nvPr>
        </p:nvSpPr>
        <p:spPr/>
        <p:txBody>
          <a:bodyPr/>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4D960-EE9F-429B-83E3-F1E8ABB06836}" type="datetimeFigureOut">
              <a:rPr lang="en-IN" smtClean="0"/>
              <a:t>09-05-2017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8D815F6-10DC-4250-B9C8-1F1594E5A08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F4D960-EE9F-429B-83E3-F1E8ABB06836}" type="datetimeFigureOut">
              <a:rPr lang="en-IN" smtClean="0"/>
              <a:t>09-05-2017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156448" y="6422064"/>
            <a:ext cx="762000" cy="365125"/>
          </a:xfrm>
        </p:spPr>
        <p:txBody>
          <a:bodyPr/>
          <a:lstStyle/>
          <a:p>
            <a:fld id="{28D815F6-10DC-4250-B9C8-1F1594E5A080}"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4F4D960-EE9F-429B-83E3-F1E8ABB06836}" type="datetimeFigureOut">
              <a:rPr lang="en-IN" smtClean="0"/>
              <a:t>09-05-2017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8D815F6-10DC-4250-B9C8-1F1594E5A080}"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4F4D960-EE9F-429B-83E3-F1E8ABB06836}" type="datetimeFigureOut">
              <a:rPr lang="en-IN" smtClean="0"/>
              <a:t>09-05-2017</a:t>
            </a:fld>
            <a:endParaRPr lang="en-IN"/>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IN"/>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8D815F6-10DC-4250-B9C8-1F1594E5A080}"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628800"/>
            <a:ext cx="7470648" cy="1143000"/>
          </a:xfrm>
        </p:spPr>
        <p:txBody>
          <a:bodyPr/>
          <a:lstStyle/>
          <a:p>
            <a:r>
              <a:rPr lang="en-IN" b="1" i="1" dirty="0" smtClean="0">
                <a:solidFill>
                  <a:schemeClr val="accent2">
                    <a:lumMod val="40000"/>
                    <a:lumOff val="60000"/>
                  </a:schemeClr>
                </a:solidFill>
                <a:effectLst>
                  <a:outerShdw blurRad="38100" dist="38100" dir="2700000" algn="tl">
                    <a:srgbClr val="000000">
                      <a:alpha val="43137"/>
                    </a:srgbClr>
                  </a:outerShdw>
                </a:effectLst>
                <a:latin typeface="Castellar" pitchFamily="18" charset="0"/>
              </a:rPr>
              <a:t>PINEAL REGION  MASS</a:t>
            </a:r>
            <a:endParaRPr lang="en-IN" b="1" i="1" dirty="0">
              <a:solidFill>
                <a:schemeClr val="accent2">
                  <a:lumMod val="40000"/>
                  <a:lumOff val="60000"/>
                </a:schemeClr>
              </a:solidFill>
              <a:effectLst>
                <a:outerShdw blurRad="38100" dist="38100" dir="2700000" algn="tl">
                  <a:srgbClr val="000000">
                    <a:alpha val="43137"/>
                  </a:srgbClr>
                </a:outerShdw>
              </a:effectLst>
              <a:latin typeface="Castellar" pitchFamily="18" charset="0"/>
            </a:endParaRPr>
          </a:p>
        </p:txBody>
      </p:sp>
      <p:sp>
        <p:nvSpPr>
          <p:cNvPr id="5" name="TextBox 4"/>
          <p:cNvSpPr txBox="1"/>
          <p:nvPr/>
        </p:nvSpPr>
        <p:spPr>
          <a:xfrm>
            <a:off x="6300192" y="5805264"/>
            <a:ext cx="2520280" cy="923330"/>
          </a:xfrm>
          <a:prstGeom prst="rect">
            <a:avLst/>
          </a:prstGeom>
          <a:noFill/>
        </p:spPr>
        <p:txBody>
          <a:bodyPr wrap="square" rtlCol="0">
            <a:spAutoFit/>
          </a:bodyPr>
          <a:lstStyle/>
          <a:p>
            <a:r>
              <a:rPr lang="en-IN" dirty="0" smtClean="0"/>
              <a:t>Dr </a:t>
            </a:r>
            <a:r>
              <a:rPr lang="en-IN" dirty="0" err="1" smtClean="0"/>
              <a:t>Mohit</a:t>
            </a:r>
            <a:r>
              <a:rPr lang="en-IN" dirty="0" smtClean="0"/>
              <a:t> </a:t>
            </a:r>
            <a:r>
              <a:rPr lang="en-IN" dirty="0" err="1" smtClean="0"/>
              <a:t>Goel</a:t>
            </a:r>
            <a:endParaRPr lang="en-IN" dirty="0" smtClean="0"/>
          </a:p>
          <a:p>
            <a:r>
              <a:rPr lang="en-IN" dirty="0" smtClean="0"/>
              <a:t>JR 1</a:t>
            </a:r>
          </a:p>
          <a:p>
            <a:r>
              <a:rPr lang="en-IN" dirty="0" smtClean="0"/>
              <a:t>15 Dec. 2012</a:t>
            </a:r>
            <a:endParaRPr lang="en-IN" dirty="0"/>
          </a:p>
        </p:txBody>
      </p:sp>
    </p:spTree>
    <p:extLst>
      <p:ext uri="{BB962C8B-B14F-4D97-AF65-F5344CB8AC3E}">
        <p14:creationId xmlns:p14="http://schemas.microsoft.com/office/powerpoint/2010/main" val="72931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Papillary tumour of pineal region </a:t>
            </a:r>
            <a:endParaRPr lang="en-US" dirty="0"/>
          </a:p>
        </p:txBody>
      </p:sp>
      <p:sp>
        <p:nvSpPr>
          <p:cNvPr id="3" name="Content Placeholder 2"/>
          <p:cNvSpPr>
            <a:spLocks noGrp="1"/>
          </p:cNvSpPr>
          <p:nvPr>
            <p:ph idx="1"/>
          </p:nvPr>
        </p:nvSpPr>
        <p:spPr/>
        <p:txBody>
          <a:bodyPr/>
          <a:lstStyle/>
          <a:p>
            <a:r>
              <a:rPr lang="en-US" dirty="0" smtClean="0"/>
              <a:t>Newly recognized tumour </a:t>
            </a:r>
            <a:r>
              <a:rPr lang="en-US" dirty="0" err="1" smtClean="0"/>
              <a:t>probabaly</a:t>
            </a:r>
            <a:r>
              <a:rPr lang="en-US" dirty="0" smtClean="0"/>
              <a:t> arise from wall of 3</a:t>
            </a:r>
            <a:r>
              <a:rPr lang="en-US" baseline="30000" dirty="0" smtClean="0"/>
              <a:t>rd</a:t>
            </a:r>
            <a:r>
              <a:rPr lang="en-US" dirty="0" smtClean="0"/>
              <a:t> ventricle with ependymal </a:t>
            </a:r>
            <a:r>
              <a:rPr lang="en-US" dirty="0" err="1" smtClean="0"/>
              <a:t>diffrentiation</a:t>
            </a:r>
            <a:r>
              <a:rPr lang="en-US" dirty="0" smtClean="0"/>
              <a:t> </a:t>
            </a:r>
          </a:p>
          <a:p>
            <a:r>
              <a:rPr lang="en-US" dirty="0" smtClean="0">
                <a:solidFill>
                  <a:srgbClr val="FF0000"/>
                </a:solidFill>
              </a:rPr>
              <a:t>WHO grade 3 or 4 shows local recurrence and CSF </a:t>
            </a:r>
            <a:r>
              <a:rPr lang="en-US" dirty="0" err="1" smtClean="0">
                <a:solidFill>
                  <a:srgbClr val="FF0000"/>
                </a:solidFill>
              </a:rPr>
              <a:t>dissimination</a:t>
            </a:r>
            <a:endParaRPr lang="en-US" dirty="0" smtClean="0">
              <a:solidFill>
                <a:srgbClr val="FF0000"/>
              </a:solidFill>
            </a:endParaRPr>
          </a:p>
          <a:p>
            <a:r>
              <a:rPr lang="en-US" dirty="0" smtClean="0">
                <a:solidFill>
                  <a:srgbClr val="FF0000"/>
                </a:solidFill>
              </a:rPr>
              <a:t>Imaging ; nonspecific large lobulated enhancing mass </a:t>
            </a:r>
          </a:p>
          <a:p>
            <a:r>
              <a:rPr lang="en-US" dirty="0" err="1" smtClean="0"/>
              <a:t>Dd</a:t>
            </a:r>
            <a:r>
              <a:rPr lang="en-US" dirty="0" smtClean="0"/>
              <a:t>: PPTID</a:t>
            </a:r>
            <a:endParaRPr lang="en-US" dirty="0"/>
          </a:p>
        </p:txBody>
      </p:sp>
    </p:spTree>
    <p:extLst>
      <p:ext uri="{BB962C8B-B14F-4D97-AF65-F5344CB8AC3E}">
        <p14:creationId xmlns:p14="http://schemas.microsoft.com/office/powerpoint/2010/main" val="1461301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3848" y="476672"/>
            <a:ext cx="2829236" cy="461665"/>
          </a:xfrm>
          <a:prstGeom prst="rect">
            <a:avLst/>
          </a:prstGeom>
        </p:spPr>
        <p:txBody>
          <a:bodyPr wrap="none">
            <a:spAutoFit/>
          </a:bodyPr>
          <a:lstStyle/>
          <a:p>
            <a:r>
              <a:rPr lang="en-IN" sz="2400" b="1" dirty="0" smtClean="0">
                <a:solidFill>
                  <a:srgbClr val="FFC000"/>
                </a:solidFill>
              </a:rPr>
              <a:t>Germ Cell Tumors</a:t>
            </a:r>
            <a:endParaRPr lang="en-IN" sz="2400" b="1" dirty="0">
              <a:solidFill>
                <a:srgbClr val="FFC000"/>
              </a:solidFill>
            </a:endParaRPr>
          </a:p>
        </p:txBody>
      </p:sp>
      <p:sp>
        <p:nvSpPr>
          <p:cNvPr id="3" name="Rectangle 2"/>
          <p:cNvSpPr/>
          <p:nvPr/>
        </p:nvSpPr>
        <p:spPr>
          <a:xfrm>
            <a:off x="0" y="1052736"/>
            <a:ext cx="9108504" cy="4801314"/>
          </a:xfrm>
          <a:prstGeom prst="rect">
            <a:avLst/>
          </a:prstGeom>
        </p:spPr>
        <p:txBody>
          <a:bodyPr wrap="square">
            <a:spAutoFit/>
          </a:bodyPr>
          <a:lstStyle/>
          <a:p>
            <a:r>
              <a:rPr lang="en-IN" dirty="0" smtClean="0">
                <a:solidFill>
                  <a:srgbClr val="FF0000"/>
                </a:solidFill>
              </a:rPr>
              <a:t>Central nervous system GCTs are most commonly located in the pineal and </a:t>
            </a:r>
            <a:r>
              <a:rPr lang="en-IN" dirty="0" err="1" smtClean="0">
                <a:solidFill>
                  <a:srgbClr val="FF0000"/>
                </a:solidFill>
              </a:rPr>
              <a:t>suprasellar</a:t>
            </a:r>
            <a:r>
              <a:rPr lang="en-IN" dirty="0" smtClean="0">
                <a:solidFill>
                  <a:srgbClr val="FF0000"/>
                </a:solidFill>
              </a:rPr>
              <a:t> regions.</a:t>
            </a:r>
          </a:p>
          <a:p>
            <a:endParaRPr lang="en-IN" dirty="0" smtClean="0"/>
          </a:p>
          <a:p>
            <a:r>
              <a:rPr lang="en-IN" dirty="0" smtClean="0"/>
              <a:t>The WHO classifies them into </a:t>
            </a:r>
          </a:p>
          <a:p>
            <a:pPr marL="285750" indent="-285750">
              <a:buFont typeface="Arial" pitchFamily="34" charset="0"/>
              <a:buChar char="•"/>
            </a:pPr>
            <a:r>
              <a:rPr lang="en-IN" dirty="0" err="1" smtClean="0"/>
              <a:t>germinomas</a:t>
            </a:r>
            <a:r>
              <a:rPr lang="en-IN" dirty="0" smtClean="0"/>
              <a:t> and </a:t>
            </a:r>
          </a:p>
          <a:p>
            <a:pPr marL="285750" indent="-285750">
              <a:buFont typeface="Arial" pitchFamily="34" charset="0"/>
              <a:buChar char="•"/>
            </a:pPr>
            <a:r>
              <a:rPr lang="en-IN" dirty="0" err="1" smtClean="0"/>
              <a:t>nongerminomatous</a:t>
            </a:r>
            <a:r>
              <a:rPr lang="en-IN" dirty="0" smtClean="0"/>
              <a:t> GCTs. </a:t>
            </a:r>
          </a:p>
          <a:p>
            <a:endParaRPr lang="en-IN" dirty="0" smtClean="0"/>
          </a:p>
          <a:p>
            <a:r>
              <a:rPr lang="en-IN" dirty="0" smtClean="0"/>
              <a:t>The </a:t>
            </a:r>
            <a:r>
              <a:rPr lang="en-IN" dirty="0" err="1" smtClean="0"/>
              <a:t>nongerminomatous</a:t>
            </a:r>
            <a:r>
              <a:rPr lang="en-IN" dirty="0" smtClean="0"/>
              <a:t> GCTs include </a:t>
            </a:r>
          </a:p>
          <a:p>
            <a:endParaRPr lang="en-IN" dirty="0"/>
          </a:p>
          <a:p>
            <a:pPr marL="285750" indent="-285750">
              <a:buFont typeface="Arial" pitchFamily="34" charset="0"/>
              <a:buChar char="•"/>
            </a:pPr>
            <a:r>
              <a:rPr lang="en-IN" dirty="0" err="1" smtClean="0"/>
              <a:t>teratomas</a:t>
            </a:r>
            <a:r>
              <a:rPr lang="en-IN" dirty="0" smtClean="0"/>
              <a:t>, </a:t>
            </a:r>
          </a:p>
          <a:p>
            <a:pPr marL="285750" indent="-285750">
              <a:buFont typeface="Arial" pitchFamily="34" charset="0"/>
              <a:buChar char="•"/>
            </a:pPr>
            <a:r>
              <a:rPr lang="en-IN" dirty="0" err="1" smtClean="0"/>
              <a:t>embryonal</a:t>
            </a:r>
            <a:r>
              <a:rPr lang="en-IN" dirty="0" smtClean="0"/>
              <a:t> carcinoma, </a:t>
            </a:r>
          </a:p>
          <a:p>
            <a:pPr marL="285750" indent="-285750">
              <a:buFont typeface="Arial" pitchFamily="34" charset="0"/>
              <a:buChar char="•"/>
            </a:pPr>
            <a:r>
              <a:rPr lang="en-IN" dirty="0" smtClean="0"/>
              <a:t>yolk sac </a:t>
            </a:r>
            <a:r>
              <a:rPr lang="en-IN" dirty="0" err="1" smtClean="0"/>
              <a:t>tumor</a:t>
            </a:r>
            <a:r>
              <a:rPr lang="en-IN" dirty="0" smtClean="0"/>
              <a:t>, </a:t>
            </a:r>
          </a:p>
          <a:p>
            <a:pPr marL="285750" indent="-285750">
              <a:buFont typeface="Arial" pitchFamily="34" charset="0"/>
              <a:buChar char="•"/>
            </a:pPr>
            <a:r>
              <a:rPr lang="en-IN" dirty="0" err="1" smtClean="0"/>
              <a:t>choriocarcinoma</a:t>
            </a:r>
            <a:r>
              <a:rPr lang="en-IN" dirty="0" smtClean="0"/>
              <a:t>, and </a:t>
            </a:r>
          </a:p>
          <a:p>
            <a:pPr marL="285750" indent="-285750">
              <a:buFont typeface="Arial" pitchFamily="34" charset="0"/>
              <a:buChar char="•"/>
            </a:pPr>
            <a:r>
              <a:rPr lang="en-IN" dirty="0" smtClean="0"/>
              <a:t>the mixed GCTs. </a:t>
            </a:r>
          </a:p>
          <a:p>
            <a:pPr marL="285750" indent="-285750">
              <a:buFont typeface="Arial" pitchFamily="34" charset="0"/>
              <a:buChar char="•"/>
            </a:pPr>
            <a:endParaRPr lang="en-IN" dirty="0"/>
          </a:p>
          <a:p>
            <a:pPr marL="285750" indent="-285750">
              <a:buFont typeface="Arial" pitchFamily="34" charset="0"/>
              <a:buChar char="•"/>
            </a:pPr>
            <a:r>
              <a:rPr lang="en-IN" dirty="0" err="1" smtClean="0">
                <a:solidFill>
                  <a:srgbClr val="FF0000"/>
                </a:solidFill>
              </a:rPr>
              <a:t>Genrally</a:t>
            </a:r>
            <a:r>
              <a:rPr lang="en-IN" dirty="0" smtClean="0">
                <a:solidFill>
                  <a:srgbClr val="FF0000"/>
                </a:solidFill>
              </a:rPr>
              <a:t> affect </a:t>
            </a:r>
            <a:r>
              <a:rPr lang="en-IN" dirty="0" err="1" smtClean="0">
                <a:solidFill>
                  <a:srgbClr val="FF0000"/>
                </a:solidFill>
              </a:rPr>
              <a:t>childrens</a:t>
            </a:r>
            <a:r>
              <a:rPr lang="en-IN" dirty="0" smtClean="0">
                <a:solidFill>
                  <a:srgbClr val="FF0000"/>
                </a:solidFill>
              </a:rPr>
              <a:t> and young adults &lt; 20 </a:t>
            </a:r>
            <a:r>
              <a:rPr lang="en-IN" dirty="0" err="1" smtClean="0">
                <a:solidFill>
                  <a:srgbClr val="FF0000"/>
                </a:solidFill>
              </a:rPr>
              <a:t>yrs</a:t>
            </a:r>
            <a:endParaRPr lang="en-IN" dirty="0" smtClean="0">
              <a:solidFill>
                <a:srgbClr val="FF0000"/>
              </a:solidFill>
            </a:endParaRPr>
          </a:p>
          <a:p>
            <a:pPr marL="285750" indent="-285750">
              <a:buFont typeface="Arial" pitchFamily="34" charset="0"/>
              <a:buChar char="•"/>
            </a:pPr>
            <a:r>
              <a:rPr lang="en-IN" dirty="0" smtClean="0"/>
              <a:t>Many secrete </a:t>
            </a:r>
            <a:r>
              <a:rPr lang="en-IN" dirty="0" err="1" smtClean="0"/>
              <a:t>oncoproteins</a:t>
            </a:r>
            <a:r>
              <a:rPr lang="en-IN" dirty="0"/>
              <a:t> </a:t>
            </a:r>
            <a:r>
              <a:rPr lang="en-IN" dirty="0" smtClean="0"/>
              <a:t>like b- </a:t>
            </a:r>
            <a:r>
              <a:rPr lang="en-IN" dirty="0" err="1" smtClean="0"/>
              <a:t>hcg</a:t>
            </a:r>
            <a:r>
              <a:rPr lang="en-IN" dirty="0" smtClean="0"/>
              <a:t> and a- fetoproteins.</a:t>
            </a:r>
            <a:endParaRPr lang="en-IN" dirty="0"/>
          </a:p>
        </p:txBody>
      </p:sp>
    </p:spTree>
    <p:extLst>
      <p:ext uri="{BB962C8B-B14F-4D97-AF65-F5344CB8AC3E}">
        <p14:creationId xmlns:p14="http://schemas.microsoft.com/office/powerpoint/2010/main" val="2003502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06" y="404664"/>
            <a:ext cx="9144000" cy="5170646"/>
          </a:xfrm>
          <a:prstGeom prst="rect">
            <a:avLst/>
          </a:prstGeom>
        </p:spPr>
        <p:txBody>
          <a:bodyPr wrap="square">
            <a:spAutoFit/>
          </a:bodyPr>
          <a:lstStyle/>
          <a:p>
            <a:pPr algn="ctr"/>
            <a:r>
              <a:rPr lang="en-IN" sz="2400" b="1" i="1" dirty="0" err="1" smtClean="0">
                <a:solidFill>
                  <a:srgbClr val="FFFF00"/>
                </a:solidFill>
              </a:rPr>
              <a:t>Germinoma</a:t>
            </a:r>
            <a:endParaRPr lang="en-IN" sz="2400" b="1" i="1" dirty="0" smtClean="0">
              <a:solidFill>
                <a:srgbClr val="FFFF00"/>
              </a:solidFill>
            </a:endParaRPr>
          </a:p>
          <a:p>
            <a:endParaRPr lang="en-IN" dirty="0" smtClean="0"/>
          </a:p>
          <a:p>
            <a:r>
              <a:rPr lang="en-IN" dirty="0" smtClean="0">
                <a:solidFill>
                  <a:srgbClr val="FF0000"/>
                </a:solidFill>
              </a:rPr>
              <a:t>Commonly affect midline structures. Pineal &gt; </a:t>
            </a:r>
            <a:r>
              <a:rPr lang="en-IN" dirty="0" err="1" smtClean="0">
                <a:solidFill>
                  <a:srgbClr val="FF0000"/>
                </a:solidFill>
              </a:rPr>
              <a:t>suprasellar</a:t>
            </a:r>
            <a:r>
              <a:rPr lang="en-IN" dirty="0" smtClean="0">
                <a:solidFill>
                  <a:srgbClr val="FF0000"/>
                </a:solidFill>
              </a:rPr>
              <a:t> &gt; basal ganglia</a:t>
            </a:r>
            <a:r>
              <a:rPr lang="en-IN" dirty="0" smtClean="0"/>
              <a:t>.</a:t>
            </a:r>
          </a:p>
          <a:p>
            <a:r>
              <a:rPr lang="en-IN" dirty="0" smtClean="0"/>
              <a:t>Multiple involving pineal and </a:t>
            </a:r>
            <a:r>
              <a:rPr lang="en-IN" dirty="0" err="1" smtClean="0"/>
              <a:t>suprasellar</a:t>
            </a:r>
            <a:r>
              <a:rPr lang="en-IN" dirty="0" smtClean="0"/>
              <a:t> cells.</a:t>
            </a:r>
          </a:p>
          <a:p>
            <a:r>
              <a:rPr lang="en-IN" dirty="0" smtClean="0"/>
              <a:t>Fifty </a:t>
            </a:r>
            <a:r>
              <a:rPr lang="en-IN" dirty="0" err="1" smtClean="0"/>
              <a:t>percent</a:t>
            </a:r>
            <a:r>
              <a:rPr lang="en-IN" dirty="0" smtClean="0"/>
              <a:t> to 65% of intracranial </a:t>
            </a:r>
            <a:r>
              <a:rPr lang="en-IN" dirty="0" err="1" smtClean="0"/>
              <a:t>germinomas</a:t>
            </a:r>
            <a:r>
              <a:rPr lang="en-IN" dirty="0" smtClean="0"/>
              <a:t> occur in the pineal region, and 25%–35% are located in the </a:t>
            </a:r>
            <a:r>
              <a:rPr lang="en-IN" dirty="0" err="1" smtClean="0"/>
              <a:t>suprasellar</a:t>
            </a:r>
            <a:r>
              <a:rPr lang="en-IN" dirty="0" smtClean="0"/>
              <a:t> region.</a:t>
            </a:r>
          </a:p>
          <a:p>
            <a:r>
              <a:rPr lang="en-IN" dirty="0" smtClean="0">
                <a:solidFill>
                  <a:srgbClr val="FF0000"/>
                </a:solidFill>
              </a:rPr>
              <a:t>Dissemination by CSF and invasion of the adjacent brain commonly occur.</a:t>
            </a:r>
          </a:p>
          <a:p>
            <a:endParaRPr lang="en-IN" dirty="0" smtClean="0"/>
          </a:p>
          <a:p>
            <a:r>
              <a:rPr lang="en-IN" b="1" i="1" dirty="0" smtClean="0"/>
              <a:t>Imaging Findings.</a:t>
            </a:r>
            <a:r>
              <a:rPr lang="en-IN" b="1" dirty="0" smtClean="0"/>
              <a:t>—</a:t>
            </a:r>
          </a:p>
          <a:p>
            <a:endParaRPr lang="en-IN" b="1" dirty="0" smtClean="0"/>
          </a:p>
          <a:p>
            <a:r>
              <a:rPr lang="en-IN" dirty="0" smtClean="0">
                <a:solidFill>
                  <a:srgbClr val="FF0000"/>
                </a:solidFill>
              </a:rPr>
              <a:t>CT demonstrates a sharply circumscribed, </a:t>
            </a:r>
          </a:p>
          <a:p>
            <a:r>
              <a:rPr lang="en-IN" dirty="0" err="1" smtClean="0">
                <a:solidFill>
                  <a:srgbClr val="FF0000"/>
                </a:solidFill>
              </a:rPr>
              <a:t>hyperattenuating</a:t>
            </a:r>
            <a:r>
              <a:rPr lang="en-IN" dirty="0" smtClean="0">
                <a:solidFill>
                  <a:srgbClr val="FF0000"/>
                </a:solidFill>
              </a:rPr>
              <a:t> mass that engulfs the </a:t>
            </a:r>
          </a:p>
          <a:p>
            <a:r>
              <a:rPr lang="en-IN" dirty="0" smtClean="0">
                <a:solidFill>
                  <a:srgbClr val="FF0000"/>
                </a:solidFill>
              </a:rPr>
              <a:t>pineal calcifications. </a:t>
            </a:r>
            <a:r>
              <a:rPr lang="en-IN" dirty="0" smtClean="0"/>
              <a:t>The increased attenuation</a:t>
            </a:r>
          </a:p>
          <a:p>
            <a:r>
              <a:rPr lang="en-IN" dirty="0" smtClean="0"/>
              <a:t>is related to the highly cellular lymphocyte </a:t>
            </a:r>
          </a:p>
          <a:p>
            <a:r>
              <a:rPr lang="en-IN" dirty="0" smtClean="0"/>
              <a:t>component within the </a:t>
            </a:r>
            <a:r>
              <a:rPr lang="en-IN" dirty="0" err="1" smtClean="0"/>
              <a:t>tumor</a:t>
            </a:r>
            <a:r>
              <a:rPr lang="en-IN" dirty="0" smtClean="0"/>
              <a:t>.</a:t>
            </a:r>
          </a:p>
          <a:p>
            <a:r>
              <a:rPr lang="en-IN" dirty="0" err="1" smtClean="0">
                <a:solidFill>
                  <a:srgbClr val="FF0000"/>
                </a:solidFill>
              </a:rPr>
              <a:t>Enhnaces</a:t>
            </a:r>
            <a:r>
              <a:rPr lang="en-IN" dirty="0" smtClean="0">
                <a:solidFill>
                  <a:srgbClr val="FF0000"/>
                </a:solidFill>
              </a:rPr>
              <a:t> strongly and uniformly</a:t>
            </a:r>
          </a:p>
          <a:p>
            <a:r>
              <a:rPr lang="en-IN" dirty="0" smtClean="0"/>
              <a:t> Hydrocephalus may be present. </a:t>
            </a:r>
          </a:p>
          <a:p>
            <a:endParaRPr lang="en-IN" dirty="0" smtClean="0"/>
          </a:p>
        </p:txBody>
      </p:sp>
      <p:pic>
        <p:nvPicPr>
          <p:cNvPr id="1026" name="Picture 2" descr="C:\Users\Dr Mohit Goel\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710424"/>
            <a:ext cx="3337019" cy="4147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312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8680"/>
            <a:ext cx="9144000" cy="1200329"/>
          </a:xfrm>
          <a:prstGeom prst="rect">
            <a:avLst/>
          </a:prstGeom>
        </p:spPr>
        <p:txBody>
          <a:bodyPr wrap="square">
            <a:spAutoFit/>
          </a:bodyPr>
          <a:lstStyle/>
          <a:p>
            <a:r>
              <a:rPr lang="en-IN" dirty="0" smtClean="0"/>
              <a:t>MR imaging typically reveals a solid mass that may have cystic components.</a:t>
            </a:r>
            <a:endParaRPr lang="en-IN" dirty="0"/>
          </a:p>
          <a:p>
            <a:r>
              <a:rPr lang="en-IN" dirty="0" err="1" smtClean="0">
                <a:solidFill>
                  <a:srgbClr val="FF0000"/>
                </a:solidFill>
              </a:rPr>
              <a:t>Germinomas</a:t>
            </a:r>
            <a:r>
              <a:rPr lang="en-IN" dirty="0" smtClean="0">
                <a:solidFill>
                  <a:srgbClr val="FF0000"/>
                </a:solidFill>
              </a:rPr>
              <a:t> are </a:t>
            </a:r>
            <a:r>
              <a:rPr lang="en-IN" dirty="0" err="1" smtClean="0">
                <a:solidFill>
                  <a:srgbClr val="FF0000"/>
                </a:solidFill>
              </a:rPr>
              <a:t>iso</a:t>
            </a:r>
            <a:r>
              <a:rPr lang="en-IN" dirty="0" smtClean="0">
                <a:solidFill>
                  <a:srgbClr val="FF0000"/>
                </a:solidFill>
              </a:rPr>
              <a:t>- to </a:t>
            </a:r>
            <a:r>
              <a:rPr lang="en-IN" dirty="0" err="1" smtClean="0">
                <a:solidFill>
                  <a:srgbClr val="FF0000"/>
                </a:solidFill>
              </a:rPr>
              <a:t>hyperintense</a:t>
            </a:r>
            <a:r>
              <a:rPr lang="en-IN" dirty="0" smtClean="0">
                <a:solidFill>
                  <a:srgbClr val="FF0000"/>
                </a:solidFill>
              </a:rPr>
              <a:t> to </a:t>
            </a:r>
            <a:r>
              <a:rPr lang="en-IN" dirty="0" err="1" smtClean="0">
                <a:solidFill>
                  <a:srgbClr val="FF0000"/>
                </a:solidFill>
              </a:rPr>
              <a:t>gray</a:t>
            </a:r>
            <a:r>
              <a:rPr lang="en-IN" dirty="0" smtClean="0">
                <a:solidFill>
                  <a:srgbClr val="FF0000"/>
                </a:solidFill>
              </a:rPr>
              <a:t> matter on T1- and T2-weighted images and demonstrate avid, homogeneous enhancement on </a:t>
            </a:r>
            <a:r>
              <a:rPr lang="en-IN" dirty="0" err="1" smtClean="0">
                <a:solidFill>
                  <a:srgbClr val="FF0000"/>
                </a:solidFill>
              </a:rPr>
              <a:t>postcontrast</a:t>
            </a:r>
            <a:r>
              <a:rPr lang="en-IN" dirty="0" smtClean="0">
                <a:solidFill>
                  <a:srgbClr val="FF0000"/>
                </a:solidFill>
              </a:rPr>
              <a:t> images. </a:t>
            </a:r>
          </a:p>
          <a:p>
            <a:r>
              <a:rPr lang="en-IN" dirty="0" smtClean="0">
                <a:solidFill>
                  <a:srgbClr val="FF0000"/>
                </a:solidFill>
              </a:rPr>
              <a:t>Restriction of diffusion may be seen</a:t>
            </a:r>
            <a:r>
              <a:rPr lang="en-IN" dirty="0" smtClean="0"/>
              <a:t>. GRE image show central calcification.</a:t>
            </a:r>
            <a:endParaRPr lang="en-IN" dirty="0"/>
          </a:p>
        </p:txBody>
      </p:sp>
      <p:pic>
        <p:nvPicPr>
          <p:cNvPr id="2050" name="Picture 2" descr="C:\Users\Dr Mohit Goel\Deskto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110" y="2492896"/>
            <a:ext cx="2043831" cy="29169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Dr Mohit Goel\Desktop\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6898" y="3204323"/>
            <a:ext cx="1614635" cy="220547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547" y="5700350"/>
            <a:ext cx="4718986" cy="1200329"/>
          </a:xfrm>
          <a:prstGeom prst="rect">
            <a:avLst/>
          </a:prstGeom>
        </p:spPr>
        <p:txBody>
          <a:bodyPr wrap="square">
            <a:spAutoFit/>
          </a:bodyPr>
          <a:lstStyle/>
          <a:p>
            <a:r>
              <a:rPr lang="en-IN" dirty="0" smtClean="0"/>
              <a:t>Sagittal </a:t>
            </a:r>
            <a:r>
              <a:rPr lang="en-IN" dirty="0" err="1" smtClean="0"/>
              <a:t>postcontrast</a:t>
            </a:r>
            <a:r>
              <a:rPr lang="en-IN" dirty="0" smtClean="0"/>
              <a:t> T1-weighted MR image shows a lesion in the pineal region that homogeneously enhances. Note the associated mild hydrocephalus. </a:t>
            </a:r>
            <a:endParaRPr lang="en-IN" dirty="0"/>
          </a:p>
        </p:txBody>
      </p:sp>
    </p:spTree>
    <p:extLst>
      <p:ext uri="{BB962C8B-B14F-4D97-AF65-F5344CB8AC3E}">
        <p14:creationId xmlns:p14="http://schemas.microsoft.com/office/powerpoint/2010/main" val="4114636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1920" y="476672"/>
            <a:ext cx="1548437" cy="461665"/>
          </a:xfrm>
          <a:prstGeom prst="rect">
            <a:avLst/>
          </a:prstGeom>
        </p:spPr>
        <p:txBody>
          <a:bodyPr wrap="none">
            <a:spAutoFit/>
          </a:bodyPr>
          <a:lstStyle/>
          <a:p>
            <a:r>
              <a:rPr lang="en-IN" sz="2400" b="1" dirty="0" err="1" smtClean="0">
                <a:solidFill>
                  <a:srgbClr val="FFFF00"/>
                </a:solidFill>
              </a:rPr>
              <a:t>Teratoma</a:t>
            </a:r>
            <a:endParaRPr lang="en-IN" sz="2400" b="1" dirty="0">
              <a:solidFill>
                <a:srgbClr val="FFFF00"/>
              </a:solidFill>
            </a:endParaRPr>
          </a:p>
        </p:txBody>
      </p:sp>
      <p:sp>
        <p:nvSpPr>
          <p:cNvPr id="3" name="Rectangle 2"/>
          <p:cNvSpPr/>
          <p:nvPr/>
        </p:nvSpPr>
        <p:spPr>
          <a:xfrm>
            <a:off x="0" y="1124744"/>
            <a:ext cx="9144000" cy="923330"/>
          </a:xfrm>
          <a:prstGeom prst="rect">
            <a:avLst/>
          </a:prstGeom>
        </p:spPr>
        <p:txBody>
          <a:bodyPr wrap="square">
            <a:spAutoFit/>
          </a:bodyPr>
          <a:lstStyle/>
          <a:p>
            <a:r>
              <a:rPr lang="en-IN" dirty="0" smtClean="0"/>
              <a:t>There are three types of </a:t>
            </a:r>
            <a:r>
              <a:rPr lang="en-IN" dirty="0" err="1" smtClean="0"/>
              <a:t>teratoma</a:t>
            </a:r>
            <a:r>
              <a:rPr lang="en-IN" dirty="0" smtClean="0"/>
              <a:t>: mature </a:t>
            </a:r>
            <a:r>
              <a:rPr lang="en-IN" dirty="0" err="1" smtClean="0"/>
              <a:t>teratoma</a:t>
            </a:r>
            <a:r>
              <a:rPr lang="en-IN" dirty="0" smtClean="0"/>
              <a:t> (fully differentiated tissue), immature </a:t>
            </a:r>
            <a:r>
              <a:rPr lang="en-IN" dirty="0" err="1" smtClean="0"/>
              <a:t>teratoma</a:t>
            </a:r>
            <a:r>
              <a:rPr lang="en-IN" dirty="0" smtClean="0"/>
              <a:t> (complex mixture of </a:t>
            </a:r>
            <a:r>
              <a:rPr lang="en-IN" dirty="0" err="1" smtClean="0"/>
              <a:t>fetal</a:t>
            </a:r>
            <a:r>
              <a:rPr lang="en-IN" dirty="0" smtClean="0"/>
              <a:t>-type tissues from all three germ layers and mature tissue elements), and </a:t>
            </a:r>
            <a:r>
              <a:rPr lang="en-IN" dirty="0" err="1" smtClean="0"/>
              <a:t>teratoma</a:t>
            </a:r>
            <a:r>
              <a:rPr lang="en-IN" dirty="0" smtClean="0"/>
              <a:t> with malignant transformation. </a:t>
            </a:r>
            <a:endParaRPr lang="en-IN" dirty="0"/>
          </a:p>
        </p:txBody>
      </p:sp>
      <p:sp>
        <p:nvSpPr>
          <p:cNvPr id="4" name="Rectangle 3"/>
          <p:cNvSpPr/>
          <p:nvPr/>
        </p:nvSpPr>
        <p:spPr>
          <a:xfrm>
            <a:off x="0" y="2276872"/>
            <a:ext cx="9144000" cy="4247317"/>
          </a:xfrm>
          <a:prstGeom prst="rect">
            <a:avLst/>
          </a:prstGeom>
        </p:spPr>
        <p:txBody>
          <a:bodyPr wrap="square">
            <a:spAutoFit/>
          </a:bodyPr>
          <a:lstStyle/>
          <a:p>
            <a:r>
              <a:rPr lang="en-IN" b="1" i="1" dirty="0" smtClean="0"/>
              <a:t>Imaging Findings.</a:t>
            </a:r>
            <a:r>
              <a:rPr lang="en-IN" b="1" dirty="0" smtClean="0"/>
              <a:t>—</a:t>
            </a:r>
          </a:p>
          <a:p>
            <a:endParaRPr lang="en-IN" b="1" dirty="0"/>
          </a:p>
          <a:p>
            <a:r>
              <a:rPr lang="en-IN" dirty="0" smtClean="0">
                <a:solidFill>
                  <a:srgbClr val="FF0000"/>
                </a:solidFill>
              </a:rPr>
              <a:t>CT reveals a </a:t>
            </a:r>
            <a:r>
              <a:rPr lang="en-IN" dirty="0" err="1" smtClean="0">
                <a:solidFill>
                  <a:srgbClr val="FF0000"/>
                </a:solidFill>
              </a:rPr>
              <a:t>multiloculated</a:t>
            </a:r>
            <a:r>
              <a:rPr lang="en-IN" dirty="0" smtClean="0">
                <a:solidFill>
                  <a:srgbClr val="FF0000"/>
                </a:solidFill>
              </a:rPr>
              <a:t>, lobulated lesion with foci of fat attenuation, calcification, and cystic regions. </a:t>
            </a:r>
          </a:p>
          <a:p>
            <a:r>
              <a:rPr lang="en-IN" dirty="0" smtClean="0">
                <a:solidFill>
                  <a:srgbClr val="FF0000"/>
                </a:solidFill>
              </a:rPr>
              <a:t>Large </a:t>
            </a:r>
            <a:r>
              <a:rPr lang="en-IN" dirty="0" err="1" smtClean="0">
                <a:solidFill>
                  <a:srgbClr val="FF0000"/>
                </a:solidFill>
              </a:rPr>
              <a:t>holocranial</a:t>
            </a:r>
            <a:r>
              <a:rPr lang="en-IN" dirty="0" smtClean="0">
                <a:solidFill>
                  <a:srgbClr val="FF0000"/>
                </a:solidFill>
              </a:rPr>
              <a:t> or </a:t>
            </a:r>
            <a:r>
              <a:rPr lang="en-IN" dirty="0" err="1" smtClean="0">
                <a:solidFill>
                  <a:srgbClr val="FF0000"/>
                </a:solidFill>
              </a:rPr>
              <a:t>extracranial</a:t>
            </a:r>
            <a:r>
              <a:rPr lang="en-IN" dirty="0" smtClean="0">
                <a:solidFill>
                  <a:srgbClr val="FF0000"/>
                </a:solidFill>
              </a:rPr>
              <a:t> lesion in </a:t>
            </a:r>
            <a:r>
              <a:rPr lang="en-IN" dirty="0" err="1" smtClean="0">
                <a:solidFill>
                  <a:srgbClr val="FF0000"/>
                </a:solidFill>
              </a:rPr>
              <a:t>newborn</a:t>
            </a:r>
            <a:r>
              <a:rPr lang="en-IN" dirty="0" smtClean="0">
                <a:solidFill>
                  <a:srgbClr val="FF0000"/>
                </a:solidFill>
              </a:rPr>
              <a:t> – most likely </a:t>
            </a:r>
            <a:r>
              <a:rPr lang="en-IN" dirty="0" err="1" smtClean="0">
                <a:solidFill>
                  <a:srgbClr val="FF0000"/>
                </a:solidFill>
              </a:rPr>
              <a:t>teratoma</a:t>
            </a:r>
            <a:r>
              <a:rPr lang="en-IN" dirty="0" smtClean="0">
                <a:solidFill>
                  <a:srgbClr val="FF0000"/>
                </a:solidFill>
              </a:rPr>
              <a:t> </a:t>
            </a:r>
          </a:p>
          <a:p>
            <a:r>
              <a:rPr lang="en-IN" dirty="0" smtClean="0">
                <a:solidFill>
                  <a:srgbClr val="FF0000"/>
                </a:solidFill>
              </a:rPr>
              <a:t>Distorts skull brain and splits sutures. Intracranial structures may be unrecognisable.</a:t>
            </a:r>
          </a:p>
          <a:p>
            <a:r>
              <a:rPr lang="en-IN" dirty="0" smtClean="0">
                <a:solidFill>
                  <a:srgbClr val="FF0000"/>
                </a:solidFill>
              </a:rPr>
              <a:t>May extend through skull base into oral cavity.</a:t>
            </a:r>
          </a:p>
          <a:p>
            <a:endParaRPr lang="en-IN" dirty="0"/>
          </a:p>
          <a:p>
            <a:r>
              <a:rPr lang="en-IN" dirty="0" smtClean="0"/>
              <a:t>T1-weighted MR images may show foci of T1 shortening due to fat and variable signal intensity related to calcification. </a:t>
            </a:r>
          </a:p>
          <a:p>
            <a:r>
              <a:rPr lang="en-IN" dirty="0" smtClean="0">
                <a:solidFill>
                  <a:srgbClr val="FF0000"/>
                </a:solidFill>
              </a:rPr>
              <a:t>On T2-weighted images, the soft-tissue component is </a:t>
            </a:r>
            <a:r>
              <a:rPr lang="en-IN" dirty="0" err="1" smtClean="0">
                <a:solidFill>
                  <a:srgbClr val="FF0000"/>
                </a:solidFill>
              </a:rPr>
              <a:t>iso</a:t>
            </a:r>
            <a:r>
              <a:rPr lang="en-IN" dirty="0" smtClean="0">
                <a:solidFill>
                  <a:srgbClr val="FF0000"/>
                </a:solidFill>
              </a:rPr>
              <a:t>- to hypointense. </a:t>
            </a:r>
            <a:r>
              <a:rPr lang="en-IN" dirty="0" smtClean="0"/>
              <a:t>The soft-tissue component demonstrates enhancement on </a:t>
            </a:r>
            <a:r>
              <a:rPr lang="en-IN" dirty="0" err="1" smtClean="0"/>
              <a:t>postcontrast</a:t>
            </a:r>
            <a:r>
              <a:rPr lang="en-IN" dirty="0" smtClean="0"/>
              <a:t> images. The malignant form may have a more homogeneous imaging appearance (fewer cysts and calcifications).</a:t>
            </a:r>
          </a:p>
          <a:p>
            <a:r>
              <a:rPr lang="en-IN" dirty="0" smtClean="0"/>
              <a:t>Causes obstructive hydrocephalus.</a:t>
            </a:r>
            <a:endParaRPr lang="en-IN" dirty="0"/>
          </a:p>
        </p:txBody>
      </p:sp>
    </p:spTree>
    <p:extLst>
      <p:ext uri="{BB962C8B-B14F-4D97-AF65-F5344CB8AC3E}">
        <p14:creationId xmlns:p14="http://schemas.microsoft.com/office/powerpoint/2010/main" val="31390950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r Mohit Goel\Deskto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535" y="188640"/>
            <a:ext cx="4202449" cy="528616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927" y="5589240"/>
            <a:ext cx="4572000" cy="1200329"/>
          </a:xfrm>
          <a:prstGeom prst="rect">
            <a:avLst/>
          </a:prstGeom>
        </p:spPr>
        <p:txBody>
          <a:bodyPr>
            <a:spAutoFit/>
          </a:bodyPr>
          <a:lstStyle/>
          <a:p>
            <a:r>
              <a:rPr lang="en-IN" dirty="0" smtClean="0"/>
              <a:t>Axial T1-weighted MR image shows a lobulated, heterogeneous lesion that contains an area of </a:t>
            </a:r>
            <a:r>
              <a:rPr lang="en-IN" dirty="0" err="1" smtClean="0"/>
              <a:t>hyperintensity</a:t>
            </a:r>
            <a:r>
              <a:rPr lang="en-IN" dirty="0" smtClean="0"/>
              <a:t> (arrow), a finding consistent with fat.</a:t>
            </a:r>
            <a:endParaRPr lang="en-IN" dirty="0"/>
          </a:p>
        </p:txBody>
      </p:sp>
      <p:sp>
        <p:nvSpPr>
          <p:cNvPr id="3" name="Rectangle 2"/>
          <p:cNvSpPr/>
          <p:nvPr/>
        </p:nvSpPr>
        <p:spPr>
          <a:xfrm>
            <a:off x="4932040" y="5494758"/>
            <a:ext cx="4211960" cy="923330"/>
          </a:xfrm>
          <a:prstGeom prst="rect">
            <a:avLst/>
          </a:prstGeom>
        </p:spPr>
        <p:txBody>
          <a:bodyPr wrap="square">
            <a:spAutoFit/>
          </a:bodyPr>
          <a:lstStyle/>
          <a:p>
            <a:r>
              <a:rPr lang="en-IN" dirty="0" err="1" smtClean="0"/>
              <a:t>Postcontrast</a:t>
            </a:r>
            <a:r>
              <a:rPr lang="en-IN" dirty="0" smtClean="0"/>
              <a:t> MR image shows enhancement of the soft-tissue portions of the lesion. </a:t>
            </a:r>
            <a:endParaRPr lang="en-IN" dirty="0"/>
          </a:p>
        </p:txBody>
      </p:sp>
      <p:pic>
        <p:nvPicPr>
          <p:cNvPr id="3075" name="Picture 3" descr="C:\Users\Dr Mohit Goel\Desktop\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88639"/>
            <a:ext cx="4493210" cy="528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21084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1815882"/>
          </a:xfrm>
          <a:prstGeom prst="rect">
            <a:avLst/>
          </a:prstGeom>
        </p:spPr>
        <p:txBody>
          <a:bodyPr wrap="square">
            <a:spAutoFit/>
          </a:bodyPr>
          <a:lstStyle/>
          <a:p>
            <a:pPr algn="ctr"/>
            <a:r>
              <a:rPr lang="en-IN" sz="2000" b="1" dirty="0" smtClean="0">
                <a:solidFill>
                  <a:srgbClr val="FFC000"/>
                </a:solidFill>
              </a:rPr>
              <a:t>Trilateral Retinoblastoma</a:t>
            </a:r>
          </a:p>
          <a:p>
            <a:pPr algn="ctr"/>
            <a:endParaRPr lang="en-IN" sz="2000" b="1" dirty="0" smtClean="0">
              <a:solidFill>
                <a:srgbClr val="FFC000"/>
              </a:solidFill>
            </a:endParaRPr>
          </a:p>
          <a:p>
            <a:r>
              <a:rPr lang="en-IN" dirty="0" smtClean="0"/>
              <a:t>Trilateral retinoblastoma refers to the presence of bilateral ocular retinoblastoma and an intracranial, typically midline, small cell </a:t>
            </a:r>
            <a:r>
              <a:rPr lang="en-IN" dirty="0" err="1" smtClean="0"/>
              <a:t>tumor</a:t>
            </a:r>
            <a:r>
              <a:rPr lang="en-IN" dirty="0" smtClean="0"/>
              <a:t>. </a:t>
            </a:r>
            <a:r>
              <a:rPr lang="en-IN" dirty="0" smtClean="0">
                <a:solidFill>
                  <a:srgbClr val="FF0000"/>
                </a:solidFill>
              </a:rPr>
              <a:t>Intracranial tumors associated with retinoblastoma occur most frequently in the region of the pineal gland (</a:t>
            </a:r>
            <a:r>
              <a:rPr lang="en-IN" dirty="0" err="1" smtClean="0">
                <a:solidFill>
                  <a:srgbClr val="FF0000"/>
                </a:solidFill>
              </a:rPr>
              <a:t>pineoblastoma</a:t>
            </a:r>
            <a:r>
              <a:rPr lang="en-IN" dirty="0" smtClean="0">
                <a:solidFill>
                  <a:srgbClr val="FF0000"/>
                </a:solidFill>
              </a:rPr>
              <a:t>).</a:t>
            </a:r>
            <a:endParaRPr lang="en-IN" dirty="0">
              <a:solidFill>
                <a:srgbClr val="FF0000"/>
              </a:solidFill>
            </a:endParaRPr>
          </a:p>
          <a:p>
            <a:r>
              <a:rPr lang="en-IN" dirty="0" smtClean="0"/>
              <a:t>The second most common location is the </a:t>
            </a:r>
            <a:r>
              <a:rPr lang="en-IN" dirty="0" err="1" smtClean="0"/>
              <a:t>suprasellar</a:t>
            </a:r>
            <a:r>
              <a:rPr lang="en-IN" dirty="0" smtClean="0"/>
              <a:t> region. </a:t>
            </a:r>
            <a:endParaRPr lang="en-IN" dirty="0"/>
          </a:p>
        </p:txBody>
      </p:sp>
      <p:sp>
        <p:nvSpPr>
          <p:cNvPr id="3" name="Rectangle 2"/>
          <p:cNvSpPr/>
          <p:nvPr/>
        </p:nvSpPr>
        <p:spPr>
          <a:xfrm>
            <a:off x="0" y="5445224"/>
            <a:ext cx="9144000" cy="1323439"/>
          </a:xfrm>
          <a:prstGeom prst="rect">
            <a:avLst/>
          </a:prstGeom>
        </p:spPr>
        <p:txBody>
          <a:bodyPr wrap="square">
            <a:spAutoFit/>
          </a:bodyPr>
          <a:lstStyle/>
          <a:p>
            <a:r>
              <a:rPr lang="en-IN" sz="1600" dirty="0" smtClean="0"/>
              <a:t>Trilateral retinoblastoma in a 2-year-old girl with a history of </a:t>
            </a:r>
            <a:r>
              <a:rPr lang="en-IN" sz="1600" dirty="0" err="1" smtClean="0"/>
              <a:t>enucleation</a:t>
            </a:r>
            <a:r>
              <a:rPr lang="en-IN" sz="1600" dirty="0" smtClean="0"/>
              <a:t> for retinoblastoma. </a:t>
            </a:r>
            <a:r>
              <a:rPr lang="en-IN" sz="1600" b="1" dirty="0" smtClean="0"/>
              <a:t>(a)</a:t>
            </a:r>
            <a:r>
              <a:rPr lang="en-IN" sz="1600" dirty="0" smtClean="0"/>
              <a:t> Axial </a:t>
            </a:r>
            <a:r>
              <a:rPr lang="en-IN" sz="1600" dirty="0" err="1" smtClean="0"/>
              <a:t>postcontrast</a:t>
            </a:r>
            <a:r>
              <a:rPr lang="en-IN" sz="1600" dirty="0" smtClean="0"/>
              <a:t> fat-saturated T1-weighted MR image shows a focus of enhancement along the medial wall of the left globe (arrow), a finding consistent with retinoblastoma. The right globe was removed due to retinoblastoma, and a prosthesis is in place. </a:t>
            </a:r>
            <a:r>
              <a:rPr lang="en-IN" sz="1600" b="1" dirty="0" smtClean="0"/>
              <a:t>(b)</a:t>
            </a:r>
            <a:r>
              <a:rPr lang="en-IN" sz="1600" dirty="0" smtClean="0"/>
              <a:t> Axial </a:t>
            </a:r>
            <a:r>
              <a:rPr lang="en-IN" sz="1600" dirty="0" err="1" smtClean="0"/>
              <a:t>postcontrast</a:t>
            </a:r>
            <a:r>
              <a:rPr lang="en-IN" sz="1600" dirty="0" smtClean="0"/>
              <a:t> T1-weighted MR image shows an associated enhancing </a:t>
            </a:r>
            <a:r>
              <a:rPr lang="en-IN" sz="1600" dirty="0" err="1" smtClean="0"/>
              <a:t>pineoblastoma</a:t>
            </a:r>
            <a:r>
              <a:rPr lang="en-IN" sz="1600" dirty="0" smtClean="0"/>
              <a:t> with resultant hydrocephalus.</a:t>
            </a:r>
            <a:endParaRPr lang="en-IN" sz="1600" dirty="0"/>
          </a:p>
        </p:txBody>
      </p:sp>
      <p:pic>
        <p:nvPicPr>
          <p:cNvPr id="10242" name="Picture 2" descr="C:\Users\Dr Mohit Goel\Desktop\8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76872"/>
            <a:ext cx="3454692" cy="3008653"/>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Dr Mohit Goel\Desktop\8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276872"/>
            <a:ext cx="3312368" cy="301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027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4"/>
            <a:ext cx="9144000" cy="5139869"/>
          </a:xfrm>
          <a:prstGeom prst="rect">
            <a:avLst/>
          </a:prstGeom>
        </p:spPr>
        <p:txBody>
          <a:bodyPr wrap="square">
            <a:spAutoFit/>
          </a:bodyPr>
          <a:lstStyle/>
          <a:p>
            <a:pPr algn="ctr"/>
            <a:r>
              <a:rPr lang="en-IN" sz="2400" b="1" dirty="0" smtClean="0">
                <a:solidFill>
                  <a:srgbClr val="FFC000"/>
                </a:solidFill>
              </a:rPr>
              <a:t>Pineal Cyst</a:t>
            </a:r>
          </a:p>
          <a:p>
            <a:pPr algn="ctr"/>
            <a:endParaRPr lang="en-IN" sz="2400" b="1" dirty="0" smtClean="0">
              <a:solidFill>
                <a:srgbClr val="FFC000"/>
              </a:solidFill>
            </a:endParaRPr>
          </a:p>
          <a:p>
            <a:r>
              <a:rPr lang="en-IN" sz="2000" dirty="0" smtClean="0"/>
              <a:t>Pineal cysts occur in all age ranges but are most predominant in adults 40–49 years of age. </a:t>
            </a:r>
          </a:p>
          <a:p>
            <a:endParaRPr lang="en-IN" sz="2000" dirty="0"/>
          </a:p>
          <a:p>
            <a:r>
              <a:rPr lang="en-IN" sz="2000" dirty="0" smtClean="0"/>
              <a:t>Their origin is debated, with some suggesting they result from degenerative changes in the gland. </a:t>
            </a:r>
          </a:p>
          <a:p>
            <a:endParaRPr lang="en-IN" sz="2000" dirty="0"/>
          </a:p>
          <a:p>
            <a:r>
              <a:rPr lang="en-IN" sz="2000" dirty="0" smtClean="0"/>
              <a:t>These lesions are typically </a:t>
            </a:r>
            <a:r>
              <a:rPr lang="en-IN" sz="2000" dirty="0" smtClean="0">
                <a:solidFill>
                  <a:srgbClr val="FF0000"/>
                </a:solidFill>
              </a:rPr>
              <a:t>asymptomatic and are usually 2–15 mm </a:t>
            </a:r>
            <a:r>
              <a:rPr lang="en-IN" sz="2000" dirty="0" smtClean="0"/>
              <a:t>in size. </a:t>
            </a:r>
          </a:p>
          <a:p>
            <a:endParaRPr lang="en-IN" sz="2000" dirty="0"/>
          </a:p>
          <a:p>
            <a:r>
              <a:rPr lang="en-IN" sz="2000" dirty="0" smtClean="0"/>
              <a:t>Follow-up studies have indicated that these lesions remain stable in size over time. When they exceed 15 mm, patients may become symptomatic, typically with headache or visual changes. </a:t>
            </a:r>
          </a:p>
          <a:p>
            <a:endParaRPr lang="en-IN" sz="2000" dirty="0"/>
          </a:p>
          <a:p>
            <a:r>
              <a:rPr lang="en-IN" sz="2000" dirty="0" err="1" smtClean="0">
                <a:solidFill>
                  <a:srgbClr val="FF0000"/>
                </a:solidFill>
              </a:rPr>
              <a:t>Intracystic</a:t>
            </a:r>
            <a:r>
              <a:rPr lang="en-IN" sz="2000" dirty="0" smtClean="0">
                <a:solidFill>
                  <a:srgbClr val="FF0000"/>
                </a:solidFill>
              </a:rPr>
              <a:t> </a:t>
            </a:r>
            <a:r>
              <a:rPr lang="en-IN" sz="2000" dirty="0" err="1" smtClean="0">
                <a:solidFill>
                  <a:srgbClr val="FF0000"/>
                </a:solidFill>
              </a:rPr>
              <a:t>hemorrhage</a:t>
            </a:r>
            <a:r>
              <a:rPr lang="en-IN" sz="2000" dirty="0" smtClean="0">
                <a:solidFill>
                  <a:srgbClr val="FF0000"/>
                </a:solidFill>
              </a:rPr>
              <a:t> (“pineal apoplexy”) and acute hydrocephalus rarely occur; </a:t>
            </a:r>
            <a:r>
              <a:rPr lang="en-IN" sz="2000" dirty="0" smtClean="0"/>
              <a:t>resultant death has been reported. </a:t>
            </a:r>
            <a:endParaRPr lang="en-IN" sz="2000" dirty="0"/>
          </a:p>
        </p:txBody>
      </p:sp>
    </p:spTree>
    <p:extLst>
      <p:ext uri="{BB962C8B-B14F-4D97-AF65-F5344CB8AC3E}">
        <p14:creationId xmlns:p14="http://schemas.microsoft.com/office/powerpoint/2010/main" val="3866856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76672"/>
            <a:ext cx="8640960" cy="2031325"/>
          </a:xfrm>
          <a:prstGeom prst="rect">
            <a:avLst/>
          </a:prstGeom>
        </p:spPr>
        <p:txBody>
          <a:bodyPr wrap="square">
            <a:spAutoFit/>
          </a:bodyPr>
          <a:lstStyle/>
          <a:p>
            <a:r>
              <a:rPr lang="en-IN" dirty="0" smtClean="0"/>
              <a:t>Axial </a:t>
            </a:r>
            <a:r>
              <a:rPr lang="en-IN" dirty="0" err="1" smtClean="0"/>
              <a:t>postcontrast</a:t>
            </a:r>
            <a:r>
              <a:rPr lang="en-IN" dirty="0" smtClean="0"/>
              <a:t> T1-weighted MR image </a:t>
            </a:r>
          </a:p>
          <a:p>
            <a:r>
              <a:rPr lang="en-IN" dirty="0" smtClean="0"/>
              <a:t>shows a round, low-signal-intensity, 8-mm </a:t>
            </a:r>
          </a:p>
          <a:p>
            <a:r>
              <a:rPr lang="en-IN" dirty="0" smtClean="0"/>
              <a:t>lesion in the pineal region, a finding </a:t>
            </a:r>
          </a:p>
          <a:p>
            <a:r>
              <a:rPr lang="en-IN" dirty="0" smtClean="0"/>
              <a:t>consistent with a cyst. The lesion has a </a:t>
            </a:r>
          </a:p>
          <a:p>
            <a:r>
              <a:rPr lang="en-IN" dirty="0" smtClean="0"/>
              <a:t>thin incomplete enhancing rim (arrow). </a:t>
            </a:r>
          </a:p>
          <a:p>
            <a:r>
              <a:rPr lang="en-IN" dirty="0" smtClean="0"/>
              <a:t>No nodularity of the wall and no associated </a:t>
            </a:r>
          </a:p>
          <a:p>
            <a:r>
              <a:rPr lang="en-IN" dirty="0" smtClean="0"/>
              <a:t>hydrocephalus are seen. </a:t>
            </a:r>
            <a:endParaRPr lang="en-IN" dirty="0"/>
          </a:p>
        </p:txBody>
      </p:sp>
      <p:pic>
        <p:nvPicPr>
          <p:cNvPr id="11266" name="Picture 2" descr="C:\Users\Dr Mohit Goel\Desktop\89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116632"/>
            <a:ext cx="4104456" cy="451684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3539" y="4633472"/>
            <a:ext cx="9177539" cy="2031325"/>
          </a:xfrm>
          <a:prstGeom prst="rect">
            <a:avLst/>
          </a:prstGeom>
        </p:spPr>
        <p:txBody>
          <a:bodyPr wrap="square">
            <a:spAutoFit/>
          </a:bodyPr>
          <a:lstStyle/>
          <a:p>
            <a:r>
              <a:rPr lang="en-IN" dirty="0" smtClean="0">
                <a:solidFill>
                  <a:srgbClr val="FF0000"/>
                </a:solidFill>
              </a:rPr>
              <a:t>At delayed imaging, uniform enhancement of the cyst has been reported, resulting in the appearance of a solid mass</a:t>
            </a:r>
            <a:r>
              <a:rPr lang="en-IN" dirty="0" smtClean="0"/>
              <a:t>. The mechanism behind this finding is not understood, but it may be related to passive diffusion of the contrast agent through the cyst wall or to active secretion of contrast agent by the cyst wall. </a:t>
            </a:r>
          </a:p>
          <a:p>
            <a:r>
              <a:rPr lang="en-IN" dirty="0" smtClean="0"/>
              <a:t>Fine internal septa and internal cysts may be seen at high-resolution imaging. The differential diagnosis includes cystic tumors such as astrocytoma, </a:t>
            </a:r>
            <a:r>
              <a:rPr lang="en-IN" dirty="0" err="1" smtClean="0"/>
              <a:t>pineocytoma</a:t>
            </a:r>
            <a:r>
              <a:rPr lang="en-IN" dirty="0" smtClean="0"/>
              <a:t>, and </a:t>
            </a:r>
            <a:r>
              <a:rPr lang="en-IN" dirty="0" err="1" smtClean="0"/>
              <a:t>pineoblastoma</a:t>
            </a:r>
            <a:r>
              <a:rPr lang="en-IN" dirty="0" smtClean="0"/>
              <a:t>.</a:t>
            </a:r>
            <a:endParaRPr lang="en-IN" dirty="0"/>
          </a:p>
        </p:txBody>
      </p:sp>
    </p:spTree>
    <p:extLst>
      <p:ext uri="{BB962C8B-B14F-4D97-AF65-F5344CB8AC3E}">
        <p14:creationId xmlns:p14="http://schemas.microsoft.com/office/powerpoint/2010/main" val="31869095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3" y="502784"/>
            <a:ext cx="9139071" cy="2062103"/>
          </a:xfrm>
          <a:prstGeom prst="rect">
            <a:avLst/>
          </a:prstGeom>
        </p:spPr>
        <p:txBody>
          <a:bodyPr wrap="square">
            <a:spAutoFit/>
          </a:bodyPr>
          <a:lstStyle/>
          <a:p>
            <a:pPr algn="ctr"/>
            <a:r>
              <a:rPr lang="en-IN" sz="2000" b="1" dirty="0" smtClean="0">
                <a:solidFill>
                  <a:srgbClr val="FFC000"/>
                </a:solidFill>
              </a:rPr>
              <a:t>Astrocytoma</a:t>
            </a:r>
            <a:endParaRPr lang="en-IN" dirty="0"/>
          </a:p>
          <a:p>
            <a:endParaRPr lang="en-IN" dirty="0" smtClean="0"/>
          </a:p>
          <a:p>
            <a:endParaRPr lang="en-IN" dirty="0" smtClean="0"/>
          </a:p>
          <a:p>
            <a:r>
              <a:rPr lang="en-IN" dirty="0" err="1" smtClean="0"/>
              <a:t>Astrocytomas</a:t>
            </a:r>
            <a:r>
              <a:rPr lang="en-IN" dirty="0" smtClean="0"/>
              <a:t> arising in the pineal region are uncommon. They derive from stromal astrocytes, and </a:t>
            </a:r>
            <a:r>
              <a:rPr lang="en-IN" dirty="0" smtClean="0">
                <a:solidFill>
                  <a:srgbClr val="FF0000"/>
                </a:solidFill>
              </a:rPr>
              <a:t>in the pineal region they arise from the </a:t>
            </a:r>
            <a:r>
              <a:rPr lang="en-IN" dirty="0" err="1" smtClean="0">
                <a:solidFill>
                  <a:srgbClr val="FF0000"/>
                </a:solidFill>
              </a:rPr>
              <a:t>splenium</a:t>
            </a:r>
            <a:r>
              <a:rPr lang="en-IN" dirty="0" smtClean="0">
                <a:solidFill>
                  <a:srgbClr val="FF0000"/>
                </a:solidFill>
              </a:rPr>
              <a:t> of the corpus callosum, the thalamus, or the </a:t>
            </a:r>
            <a:r>
              <a:rPr lang="en-IN" dirty="0" err="1" smtClean="0">
                <a:solidFill>
                  <a:srgbClr val="FF0000"/>
                </a:solidFill>
              </a:rPr>
              <a:t>tectum</a:t>
            </a:r>
            <a:r>
              <a:rPr lang="en-IN" dirty="0" smtClean="0">
                <a:solidFill>
                  <a:srgbClr val="FF0000"/>
                </a:solidFill>
              </a:rPr>
              <a:t> of the midbrain</a:t>
            </a:r>
            <a:r>
              <a:rPr lang="en-IN" dirty="0" smtClean="0"/>
              <a:t>. Rarely, they may arise from the neuronal elements within the pineal gland. </a:t>
            </a:r>
            <a:endParaRPr lang="en-IN" dirty="0"/>
          </a:p>
        </p:txBody>
      </p:sp>
      <p:sp>
        <p:nvSpPr>
          <p:cNvPr id="3" name="Rectangle 2"/>
          <p:cNvSpPr/>
          <p:nvPr/>
        </p:nvSpPr>
        <p:spPr>
          <a:xfrm>
            <a:off x="14787" y="3068960"/>
            <a:ext cx="9139071" cy="1754326"/>
          </a:xfrm>
          <a:prstGeom prst="rect">
            <a:avLst/>
          </a:prstGeom>
        </p:spPr>
        <p:txBody>
          <a:bodyPr wrap="square">
            <a:spAutoFit/>
          </a:bodyPr>
          <a:lstStyle/>
          <a:p>
            <a:r>
              <a:rPr lang="en-IN" dirty="0" smtClean="0"/>
              <a:t>Those that occur in the region of the </a:t>
            </a:r>
            <a:r>
              <a:rPr lang="en-IN" dirty="0" err="1" smtClean="0"/>
              <a:t>tectum</a:t>
            </a:r>
            <a:r>
              <a:rPr lang="en-IN" dirty="0" smtClean="0"/>
              <a:t> are usually low grade (WHO grade I or II) and result in enlargement of the </a:t>
            </a:r>
            <a:r>
              <a:rPr lang="en-IN" dirty="0" err="1" smtClean="0"/>
              <a:t>tectum</a:t>
            </a:r>
            <a:r>
              <a:rPr lang="en-IN" dirty="0" smtClean="0"/>
              <a:t> with secondary obstruction of the aqueduct.</a:t>
            </a:r>
          </a:p>
          <a:p>
            <a:endParaRPr lang="en-IN" dirty="0"/>
          </a:p>
          <a:p>
            <a:r>
              <a:rPr lang="en-IN" dirty="0" smtClean="0"/>
              <a:t>At MR imaging, bulbous enlargement of the </a:t>
            </a:r>
            <a:r>
              <a:rPr lang="en-IN" dirty="0" err="1" smtClean="0"/>
              <a:t>tectal</a:t>
            </a:r>
            <a:r>
              <a:rPr lang="en-IN" dirty="0" smtClean="0"/>
              <a:t> plate is noted. The lesion is typically </a:t>
            </a:r>
            <a:r>
              <a:rPr lang="en-IN" dirty="0" err="1" smtClean="0"/>
              <a:t>isointense</a:t>
            </a:r>
            <a:r>
              <a:rPr lang="en-IN" dirty="0" smtClean="0"/>
              <a:t> on T1-weighted images and </a:t>
            </a:r>
            <a:r>
              <a:rPr lang="en-IN" dirty="0" err="1" smtClean="0"/>
              <a:t>hyperintense</a:t>
            </a:r>
            <a:r>
              <a:rPr lang="en-IN" dirty="0" smtClean="0"/>
              <a:t> on T2-weighted images with no to minimal enhancement on </a:t>
            </a:r>
            <a:r>
              <a:rPr lang="en-IN" dirty="0" err="1" smtClean="0"/>
              <a:t>postcontrast</a:t>
            </a:r>
            <a:r>
              <a:rPr lang="en-IN" dirty="0" smtClean="0"/>
              <a:t> images. </a:t>
            </a:r>
            <a:endParaRPr lang="en-IN" dirty="0"/>
          </a:p>
        </p:txBody>
      </p:sp>
    </p:spTree>
    <p:extLst>
      <p:ext uri="{BB962C8B-B14F-4D97-AF65-F5344CB8AC3E}">
        <p14:creationId xmlns:p14="http://schemas.microsoft.com/office/powerpoint/2010/main" val="560692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9832" y="476671"/>
            <a:ext cx="3073277" cy="461665"/>
          </a:xfrm>
          <a:prstGeom prst="rect">
            <a:avLst/>
          </a:prstGeom>
          <a:effectLst>
            <a:innerShdw blurRad="114300">
              <a:prstClr val="black"/>
            </a:innerShdw>
          </a:effectLst>
        </p:spPr>
        <p:txBody>
          <a:bodyPr wrap="none">
            <a:spAutoFit/>
          </a:bodyPr>
          <a:lstStyle/>
          <a:p>
            <a:r>
              <a:rPr lang="en-IN" sz="2400" b="1" i="1" u="sng" dirty="0" smtClean="0">
                <a:solidFill>
                  <a:srgbClr val="FFC000"/>
                </a:solidFill>
              </a:rPr>
              <a:t>Pineal Region Mass</a:t>
            </a:r>
            <a:endParaRPr lang="en-IN" sz="2400" b="1" i="1" u="sng" dirty="0">
              <a:solidFill>
                <a:srgbClr val="FFC000"/>
              </a:solidFill>
            </a:endParaRPr>
          </a:p>
        </p:txBody>
      </p:sp>
      <p:pic>
        <p:nvPicPr>
          <p:cNvPr id="4098" name="Picture 2" descr="C:\Users\Dr Mohit Goel\Desktop\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56345"/>
            <a:ext cx="6840760" cy="5858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0553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97152"/>
            <a:ext cx="9144000" cy="1200329"/>
          </a:xfrm>
          <a:prstGeom prst="rect">
            <a:avLst/>
          </a:prstGeom>
        </p:spPr>
        <p:txBody>
          <a:bodyPr wrap="square">
            <a:spAutoFit/>
          </a:bodyPr>
          <a:lstStyle/>
          <a:p>
            <a:r>
              <a:rPr lang="en-IN" dirty="0" err="1" smtClean="0"/>
              <a:t>Tectal</a:t>
            </a:r>
            <a:r>
              <a:rPr lang="en-IN" dirty="0" smtClean="0"/>
              <a:t> </a:t>
            </a:r>
            <a:r>
              <a:rPr lang="en-IN" dirty="0" err="1" smtClean="0"/>
              <a:t>glioma</a:t>
            </a:r>
            <a:r>
              <a:rPr lang="en-IN" dirty="0" smtClean="0"/>
              <a:t> in a 5-year-old girl with headaches and drowsiness. </a:t>
            </a:r>
            <a:endParaRPr lang="en-IN" b="1" dirty="0"/>
          </a:p>
          <a:p>
            <a:r>
              <a:rPr lang="en-IN" dirty="0" smtClean="0"/>
              <a:t>Sagittal </a:t>
            </a:r>
            <a:r>
              <a:rPr lang="en-IN" dirty="0" err="1" smtClean="0"/>
              <a:t>nonenhanced</a:t>
            </a:r>
            <a:r>
              <a:rPr lang="en-IN" dirty="0" smtClean="0"/>
              <a:t> T1-weighted MR image shows enlargement of the </a:t>
            </a:r>
            <a:r>
              <a:rPr lang="en-IN" dirty="0" err="1" smtClean="0"/>
              <a:t>tectal</a:t>
            </a:r>
            <a:r>
              <a:rPr lang="en-IN" dirty="0" smtClean="0"/>
              <a:t> plate (arrow) with resultant compression of the aqueduct. There is marked hydrocephalus involving the lateral and third ventricles.</a:t>
            </a:r>
            <a:endParaRPr lang="en-IN" dirty="0"/>
          </a:p>
        </p:txBody>
      </p:sp>
      <p:pic>
        <p:nvPicPr>
          <p:cNvPr id="12290" name="Picture 2" descr="C:\Users\Dr Mohit Goel\Desktop\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650521"/>
            <a:ext cx="4455545"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497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82" y="188640"/>
            <a:ext cx="9144000" cy="1846659"/>
          </a:xfrm>
          <a:prstGeom prst="rect">
            <a:avLst/>
          </a:prstGeom>
        </p:spPr>
        <p:txBody>
          <a:bodyPr wrap="square">
            <a:spAutoFit/>
          </a:bodyPr>
          <a:lstStyle/>
          <a:p>
            <a:pPr algn="ctr"/>
            <a:r>
              <a:rPr lang="en-IN" sz="2400" b="1" dirty="0" smtClean="0">
                <a:solidFill>
                  <a:srgbClr val="FFC000"/>
                </a:solidFill>
              </a:rPr>
              <a:t>Meningioma</a:t>
            </a:r>
          </a:p>
          <a:p>
            <a:r>
              <a:rPr lang="en-IN" dirty="0" smtClean="0"/>
              <a:t>At CT, </a:t>
            </a:r>
            <a:r>
              <a:rPr lang="en-IN" dirty="0" err="1" smtClean="0"/>
              <a:t>meningiomas</a:t>
            </a:r>
            <a:r>
              <a:rPr lang="en-IN" dirty="0" smtClean="0"/>
              <a:t> are typically </a:t>
            </a:r>
            <a:r>
              <a:rPr lang="en-IN" dirty="0" err="1" smtClean="0"/>
              <a:t>hyperattenuating</a:t>
            </a:r>
            <a:r>
              <a:rPr lang="en-IN" dirty="0" smtClean="0"/>
              <a:t>, reflecting the highly cellular nature of these lesions. </a:t>
            </a:r>
          </a:p>
          <a:p>
            <a:r>
              <a:rPr lang="en-IN" dirty="0" smtClean="0"/>
              <a:t>Calcifications are seen in 15%–20%. They are vascular, so avid enhancement is seen on </a:t>
            </a:r>
            <a:r>
              <a:rPr lang="en-IN" dirty="0" err="1" smtClean="0"/>
              <a:t>postcontrast</a:t>
            </a:r>
            <a:r>
              <a:rPr lang="en-IN" dirty="0" smtClean="0"/>
              <a:t> images. At MR imaging, they are hypo- to </a:t>
            </a:r>
            <a:r>
              <a:rPr lang="en-IN" dirty="0" err="1" smtClean="0"/>
              <a:t>isointense</a:t>
            </a:r>
            <a:r>
              <a:rPr lang="en-IN" dirty="0" smtClean="0"/>
              <a:t> on T1-weighted images and </a:t>
            </a:r>
            <a:r>
              <a:rPr lang="en-IN" dirty="0" err="1" smtClean="0"/>
              <a:t>iso</a:t>
            </a:r>
            <a:r>
              <a:rPr lang="en-IN" dirty="0" smtClean="0"/>
              <a:t>- to </a:t>
            </a:r>
            <a:r>
              <a:rPr lang="en-IN" dirty="0" err="1" smtClean="0"/>
              <a:t>hyperintense</a:t>
            </a:r>
            <a:r>
              <a:rPr lang="en-IN" dirty="0" smtClean="0"/>
              <a:t> on T2-weighted images</a:t>
            </a:r>
            <a:endParaRPr lang="en-IN" dirty="0"/>
          </a:p>
        </p:txBody>
      </p:sp>
      <p:sp>
        <p:nvSpPr>
          <p:cNvPr id="4" name="Rectangle 3"/>
          <p:cNvSpPr/>
          <p:nvPr/>
        </p:nvSpPr>
        <p:spPr>
          <a:xfrm>
            <a:off x="22682" y="5589240"/>
            <a:ext cx="9165704" cy="1200329"/>
          </a:xfrm>
          <a:prstGeom prst="rect">
            <a:avLst/>
          </a:prstGeom>
        </p:spPr>
        <p:txBody>
          <a:bodyPr wrap="square">
            <a:spAutoFit/>
          </a:bodyPr>
          <a:lstStyle/>
          <a:p>
            <a:pPr marL="342900" indent="-342900">
              <a:buAutoNum type="alphaLcParenBoth"/>
            </a:pPr>
            <a:r>
              <a:rPr lang="en-IN" dirty="0" err="1" smtClean="0"/>
              <a:t>Nonenhanced</a:t>
            </a:r>
            <a:r>
              <a:rPr lang="en-IN" dirty="0" smtClean="0"/>
              <a:t> CT image shows a large </a:t>
            </a:r>
            <a:r>
              <a:rPr lang="en-IN" dirty="0" err="1" smtClean="0"/>
              <a:t>hyperattenuating</a:t>
            </a:r>
            <a:r>
              <a:rPr lang="en-IN" dirty="0" smtClean="0"/>
              <a:t> lesion with an associated calcification (arrow) in the pineal region. </a:t>
            </a:r>
          </a:p>
          <a:p>
            <a:r>
              <a:rPr lang="en-IN" b="1" dirty="0" smtClean="0"/>
              <a:t>(b)</a:t>
            </a:r>
            <a:r>
              <a:rPr lang="en-IN" dirty="0" smtClean="0"/>
              <a:t> Sagittal </a:t>
            </a:r>
            <a:r>
              <a:rPr lang="en-IN" dirty="0" err="1" smtClean="0"/>
              <a:t>postcontrast</a:t>
            </a:r>
            <a:r>
              <a:rPr lang="en-IN" dirty="0" smtClean="0"/>
              <a:t> T1-weighted MR image shows a homogeneously enhancing broad-based lesion attached to the tentorium. </a:t>
            </a:r>
            <a:endParaRPr lang="en-IN" dirty="0"/>
          </a:p>
        </p:txBody>
      </p:sp>
      <p:pic>
        <p:nvPicPr>
          <p:cNvPr id="13314" name="Picture 2" descr="C:\Users\Dr Mohit Goel\Desktop\2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132856"/>
            <a:ext cx="2880320" cy="3340892"/>
          </a:xfrm>
          <a:prstGeom prst="rect">
            <a:avLst/>
          </a:prstGeom>
          <a:noFill/>
          <a:extLst>
            <a:ext uri="{909E8E84-426E-40DD-AFC4-6F175D3DCCD1}">
              <a14:hiddenFill xmlns:a14="http://schemas.microsoft.com/office/drawing/2010/main">
                <a:solidFill>
                  <a:srgbClr val="FFFFFF"/>
                </a:solidFill>
              </a14:hiddenFill>
            </a:ext>
          </a:extLst>
        </p:spPr>
      </p:pic>
      <p:pic>
        <p:nvPicPr>
          <p:cNvPr id="13315" name="Picture 3" descr="C:\Users\Dr Mohit Goel\Desktop\2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145068"/>
            <a:ext cx="2935551" cy="3337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245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6"/>
            <a:ext cx="8856984" cy="2492990"/>
          </a:xfrm>
          <a:prstGeom prst="rect">
            <a:avLst/>
          </a:prstGeom>
        </p:spPr>
        <p:txBody>
          <a:bodyPr wrap="square">
            <a:spAutoFit/>
          </a:bodyPr>
          <a:lstStyle/>
          <a:p>
            <a:pPr algn="ctr"/>
            <a:r>
              <a:rPr lang="en-IN" sz="2400" b="1" dirty="0" smtClean="0">
                <a:solidFill>
                  <a:srgbClr val="FFC000"/>
                </a:solidFill>
              </a:rPr>
              <a:t>Metastasis</a:t>
            </a:r>
          </a:p>
          <a:p>
            <a:pPr algn="ctr"/>
            <a:endParaRPr lang="en-IN" sz="2400" b="1" dirty="0" smtClean="0">
              <a:solidFill>
                <a:srgbClr val="FFC000"/>
              </a:solidFill>
            </a:endParaRPr>
          </a:p>
          <a:p>
            <a:r>
              <a:rPr lang="en-IN" dirty="0" smtClean="0"/>
              <a:t>Metastases to the pineal gland are rare.</a:t>
            </a:r>
          </a:p>
          <a:p>
            <a:endParaRPr lang="en-IN" dirty="0"/>
          </a:p>
          <a:p>
            <a:r>
              <a:rPr lang="en-IN" dirty="0" smtClean="0">
                <a:solidFill>
                  <a:srgbClr val="FF0000"/>
                </a:solidFill>
              </a:rPr>
              <a:t>The most common tumors to spread to the pineal region are those of the lung (most frequent), breast, kidney, </a:t>
            </a:r>
            <a:r>
              <a:rPr lang="en-IN" dirty="0" err="1" smtClean="0">
                <a:solidFill>
                  <a:srgbClr val="FF0000"/>
                </a:solidFill>
              </a:rPr>
              <a:t>esophagus</a:t>
            </a:r>
            <a:r>
              <a:rPr lang="en-IN" dirty="0" smtClean="0">
                <a:solidFill>
                  <a:srgbClr val="FF0000"/>
                </a:solidFill>
              </a:rPr>
              <a:t>, stomach, and colon.</a:t>
            </a:r>
          </a:p>
          <a:p>
            <a:endParaRPr lang="en-IN" dirty="0" smtClean="0"/>
          </a:p>
          <a:p>
            <a:r>
              <a:rPr lang="en-IN" dirty="0" smtClean="0"/>
              <a:t>Pineal metastases may be present without metastases to the brain parenchyma. </a:t>
            </a:r>
            <a:endParaRPr lang="en-IN" dirty="0"/>
          </a:p>
        </p:txBody>
      </p:sp>
    </p:spTree>
    <p:extLst>
      <p:ext uri="{BB962C8B-B14F-4D97-AF65-F5344CB8AC3E}">
        <p14:creationId xmlns:p14="http://schemas.microsoft.com/office/powerpoint/2010/main" val="34149355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852936"/>
            <a:ext cx="7470648" cy="1143000"/>
          </a:xfrm>
        </p:spPr>
        <p:txBody>
          <a:bodyPr/>
          <a:lstStyle/>
          <a:p>
            <a:pPr algn="ctr"/>
            <a:r>
              <a:rPr lang="en-IN" dirty="0" smtClean="0"/>
              <a:t>Thank you</a:t>
            </a:r>
            <a:endParaRPr lang="en-IN" dirty="0"/>
          </a:p>
        </p:txBody>
      </p:sp>
    </p:spTree>
    <p:extLst>
      <p:ext uri="{BB962C8B-B14F-4D97-AF65-F5344CB8AC3E}">
        <p14:creationId xmlns:p14="http://schemas.microsoft.com/office/powerpoint/2010/main" val="3845933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764704"/>
            <a:ext cx="9108504" cy="5447645"/>
          </a:xfrm>
          <a:prstGeom prst="rect">
            <a:avLst/>
          </a:prstGeom>
        </p:spPr>
        <p:txBody>
          <a:bodyPr wrap="square">
            <a:spAutoFit/>
          </a:bodyPr>
          <a:lstStyle/>
          <a:p>
            <a:r>
              <a:rPr lang="en-IN" sz="2400" dirty="0" smtClean="0">
                <a:solidFill>
                  <a:srgbClr val="FFC000"/>
                </a:solidFill>
              </a:rPr>
              <a:t>Signs and symptoms </a:t>
            </a:r>
            <a:r>
              <a:rPr lang="en-IN" dirty="0" smtClean="0"/>
              <a:t>of pineal region masses are most often related to mass effect on the adjacent structures, but higher-grade structures, such as a </a:t>
            </a:r>
            <a:r>
              <a:rPr lang="en-IN" dirty="0" err="1" smtClean="0"/>
              <a:t>pineoblastoma</a:t>
            </a:r>
            <a:r>
              <a:rPr lang="en-IN" dirty="0" smtClean="0"/>
              <a:t>, may also invade the surrounding tissue. </a:t>
            </a:r>
          </a:p>
          <a:p>
            <a:endParaRPr lang="en-IN" dirty="0"/>
          </a:p>
          <a:p>
            <a:r>
              <a:rPr lang="en-IN" dirty="0" smtClean="0"/>
              <a:t>These signs and symptoms include </a:t>
            </a:r>
            <a:r>
              <a:rPr lang="en-IN" dirty="0" err="1" smtClean="0"/>
              <a:t>Parinaud</a:t>
            </a:r>
            <a:r>
              <a:rPr lang="en-IN" dirty="0" smtClean="0"/>
              <a:t> syndrome (it consists of a failure of conjugate vertical eye movement, failed ocular convergence, and </a:t>
            </a:r>
            <a:r>
              <a:rPr lang="en-IN" dirty="0" err="1" smtClean="0"/>
              <a:t>blepharospasm</a:t>
            </a:r>
            <a:r>
              <a:rPr lang="en-IN" dirty="0" smtClean="0"/>
              <a:t>), </a:t>
            </a:r>
          </a:p>
          <a:p>
            <a:r>
              <a:rPr lang="en-IN" dirty="0" smtClean="0"/>
              <a:t>precocious puberty, </a:t>
            </a:r>
          </a:p>
          <a:p>
            <a:r>
              <a:rPr lang="en-IN" dirty="0" smtClean="0"/>
              <a:t>and, rarely, pineal apoplexy. </a:t>
            </a:r>
          </a:p>
          <a:p>
            <a:endParaRPr lang="en-IN" dirty="0"/>
          </a:p>
          <a:p>
            <a:r>
              <a:rPr lang="en-IN" dirty="0" smtClean="0"/>
              <a:t>Hydrocephalus results from obstruction of the aqueduct of </a:t>
            </a:r>
            <a:r>
              <a:rPr lang="en-IN" dirty="0" err="1" smtClean="0"/>
              <a:t>Sylvius</a:t>
            </a:r>
            <a:r>
              <a:rPr lang="en-IN" dirty="0" smtClean="0"/>
              <a:t>; patients may also develop headache, nausea, and vomiting as a result of increased intracranial pressure.</a:t>
            </a:r>
          </a:p>
          <a:p>
            <a:endParaRPr lang="en-IN" dirty="0"/>
          </a:p>
          <a:p>
            <a:r>
              <a:rPr lang="en-IN" dirty="0" smtClean="0"/>
              <a:t>Precocious puberty is more commonly associated with germ cell tumors (GCTs) and may be related to increased human chorionic gonadotropin (</a:t>
            </a:r>
            <a:r>
              <a:rPr lang="en-IN" dirty="0" err="1" smtClean="0"/>
              <a:t>hCG</a:t>
            </a:r>
            <a:r>
              <a:rPr lang="en-IN" dirty="0" smtClean="0"/>
              <a:t>) secreted by the </a:t>
            </a:r>
            <a:r>
              <a:rPr lang="en-IN" dirty="0" err="1" smtClean="0"/>
              <a:t>tumor</a:t>
            </a:r>
            <a:r>
              <a:rPr lang="en-IN" dirty="0" smtClean="0"/>
              <a:t>. </a:t>
            </a:r>
          </a:p>
          <a:p>
            <a:endParaRPr lang="en-IN" dirty="0" smtClean="0"/>
          </a:p>
          <a:p>
            <a:r>
              <a:rPr lang="en-IN" dirty="0" err="1" smtClean="0"/>
              <a:t>Hemorrhage</a:t>
            </a:r>
            <a:r>
              <a:rPr lang="en-IN" dirty="0" smtClean="0"/>
              <a:t> into a pineal </a:t>
            </a:r>
            <a:r>
              <a:rPr lang="en-IN" dirty="0" err="1" smtClean="0"/>
              <a:t>tumor</a:t>
            </a:r>
            <a:r>
              <a:rPr lang="en-IN" dirty="0" smtClean="0"/>
              <a:t> or cyst is referred to as pineal apoplexy; the most common presenting symptom is a sudden decrease in consciousness associated with headache.</a:t>
            </a:r>
            <a:endParaRPr lang="en-IN" dirty="0"/>
          </a:p>
        </p:txBody>
      </p:sp>
    </p:spTree>
    <p:extLst>
      <p:ext uri="{BB962C8B-B14F-4D97-AF65-F5344CB8AC3E}">
        <p14:creationId xmlns:p14="http://schemas.microsoft.com/office/powerpoint/2010/main" val="2598372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392078"/>
            <a:ext cx="5647315" cy="461665"/>
          </a:xfrm>
          <a:prstGeom prst="rect">
            <a:avLst/>
          </a:prstGeom>
        </p:spPr>
        <p:txBody>
          <a:bodyPr wrap="none">
            <a:spAutoFit/>
          </a:bodyPr>
          <a:lstStyle/>
          <a:p>
            <a:pPr algn="ctr"/>
            <a:r>
              <a:rPr lang="en-IN" sz="2400" b="1" dirty="0" smtClean="0">
                <a:solidFill>
                  <a:srgbClr val="FFC000"/>
                </a:solidFill>
              </a:rPr>
              <a:t>Tumors of Pineal Parenchymal Origin</a:t>
            </a:r>
            <a:endParaRPr lang="en-IN" sz="2400" b="1" dirty="0">
              <a:solidFill>
                <a:srgbClr val="FFC000"/>
              </a:solidFill>
            </a:endParaRPr>
          </a:p>
        </p:txBody>
      </p:sp>
      <p:sp>
        <p:nvSpPr>
          <p:cNvPr id="3" name="Rectangle 2"/>
          <p:cNvSpPr/>
          <p:nvPr/>
        </p:nvSpPr>
        <p:spPr>
          <a:xfrm>
            <a:off x="0" y="1124744"/>
            <a:ext cx="9144000" cy="2308324"/>
          </a:xfrm>
          <a:prstGeom prst="rect">
            <a:avLst/>
          </a:prstGeom>
        </p:spPr>
        <p:txBody>
          <a:bodyPr wrap="square">
            <a:spAutoFit/>
          </a:bodyPr>
          <a:lstStyle/>
          <a:p>
            <a:r>
              <a:rPr lang="en-IN" dirty="0" smtClean="0"/>
              <a:t>Pineal parenchymal tumors are rare lesions, accounting for less than 0.2% of intracranial neoplasms. </a:t>
            </a:r>
          </a:p>
          <a:p>
            <a:endParaRPr lang="en-IN" dirty="0"/>
          </a:p>
          <a:p>
            <a:r>
              <a:rPr lang="en-IN" dirty="0" smtClean="0"/>
              <a:t>These lesions include</a:t>
            </a:r>
          </a:p>
          <a:p>
            <a:pPr marL="285750" indent="-285750">
              <a:buFont typeface="Arial" pitchFamily="34" charset="0"/>
              <a:buChar char="•"/>
            </a:pPr>
            <a:r>
              <a:rPr lang="en-IN" dirty="0" smtClean="0"/>
              <a:t>the low-grade </a:t>
            </a:r>
            <a:r>
              <a:rPr lang="en-IN" dirty="0" err="1" smtClean="0"/>
              <a:t>pineocytoma</a:t>
            </a:r>
            <a:r>
              <a:rPr lang="en-IN" dirty="0" smtClean="0"/>
              <a:t>, </a:t>
            </a:r>
          </a:p>
          <a:p>
            <a:pPr marL="285750" indent="-285750">
              <a:buFont typeface="Arial" pitchFamily="34" charset="0"/>
              <a:buChar char="•"/>
            </a:pPr>
            <a:r>
              <a:rPr lang="en-IN" dirty="0" smtClean="0"/>
              <a:t>the intermediate-grade pineal parenchymal </a:t>
            </a:r>
            <a:r>
              <a:rPr lang="en-IN" dirty="0" err="1" smtClean="0"/>
              <a:t>tumor</a:t>
            </a:r>
            <a:r>
              <a:rPr lang="en-IN" dirty="0" smtClean="0"/>
              <a:t> of intermediate differentiation (PPTID), and </a:t>
            </a:r>
          </a:p>
          <a:p>
            <a:pPr marL="285750" indent="-285750">
              <a:buFont typeface="Arial" pitchFamily="34" charset="0"/>
              <a:buChar char="•"/>
            </a:pPr>
            <a:r>
              <a:rPr lang="en-IN" dirty="0" smtClean="0"/>
              <a:t>the highly malignant </a:t>
            </a:r>
            <a:r>
              <a:rPr lang="en-IN" dirty="0" err="1" smtClean="0"/>
              <a:t>pineoblastoma</a:t>
            </a:r>
            <a:r>
              <a:rPr lang="en-IN" dirty="0" smtClean="0"/>
              <a:t>. </a:t>
            </a:r>
            <a:endParaRPr lang="en-IN" dirty="0"/>
          </a:p>
        </p:txBody>
      </p:sp>
      <p:sp>
        <p:nvSpPr>
          <p:cNvPr id="4" name="Rectangle 3"/>
          <p:cNvSpPr/>
          <p:nvPr/>
        </p:nvSpPr>
        <p:spPr>
          <a:xfrm>
            <a:off x="3707904" y="3613666"/>
            <a:ext cx="2100255" cy="461665"/>
          </a:xfrm>
          <a:prstGeom prst="rect">
            <a:avLst/>
          </a:prstGeom>
        </p:spPr>
        <p:txBody>
          <a:bodyPr wrap="none">
            <a:spAutoFit/>
          </a:bodyPr>
          <a:lstStyle/>
          <a:p>
            <a:r>
              <a:rPr lang="en-IN" sz="2400" b="1" dirty="0" err="1" smtClean="0">
                <a:solidFill>
                  <a:srgbClr val="FFFF00"/>
                </a:solidFill>
              </a:rPr>
              <a:t>Pineocytoma</a:t>
            </a:r>
            <a:endParaRPr lang="en-IN" sz="2400" b="1" dirty="0">
              <a:solidFill>
                <a:srgbClr val="FFFF00"/>
              </a:solidFill>
            </a:endParaRPr>
          </a:p>
        </p:txBody>
      </p:sp>
      <p:sp>
        <p:nvSpPr>
          <p:cNvPr id="5" name="Rectangle 4"/>
          <p:cNvSpPr/>
          <p:nvPr/>
        </p:nvSpPr>
        <p:spPr>
          <a:xfrm>
            <a:off x="-11844" y="4293096"/>
            <a:ext cx="9155844" cy="2031325"/>
          </a:xfrm>
          <a:prstGeom prst="rect">
            <a:avLst/>
          </a:prstGeom>
        </p:spPr>
        <p:txBody>
          <a:bodyPr wrap="square">
            <a:spAutoFit/>
          </a:bodyPr>
          <a:lstStyle/>
          <a:p>
            <a:r>
              <a:rPr lang="en-IN" dirty="0" err="1" smtClean="0"/>
              <a:t>Pineocytoma</a:t>
            </a:r>
            <a:r>
              <a:rPr lang="en-IN" dirty="0" smtClean="0"/>
              <a:t> is a slow-growing lesion that accounts for 14%–60% of pineal parenchymal neoplasms it is most common </a:t>
            </a:r>
            <a:r>
              <a:rPr lang="en-IN" dirty="0" err="1" smtClean="0"/>
              <a:t>pinel</a:t>
            </a:r>
            <a:r>
              <a:rPr lang="en-IN" dirty="0" smtClean="0"/>
              <a:t> </a:t>
            </a:r>
            <a:r>
              <a:rPr lang="en-IN" dirty="0" err="1" smtClean="0"/>
              <a:t>prenchyml</a:t>
            </a:r>
            <a:r>
              <a:rPr lang="en-IN" dirty="0" smtClean="0"/>
              <a:t> tumour. Well </a:t>
            </a:r>
            <a:r>
              <a:rPr lang="en-IN" dirty="0" err="1" smtClean="0"/>
              <a:t>demrcted</a:t>
            </a:r>
            <a:r>
              <a:rPr lang="en-IN" dirty="0" smtClean="0"/>
              <a:t> round </a:t>
            </a:r>
            <a:r>
              <a:rPr lang="en-IN" dirty="0" err="1" smtClean="0"/>
              <a:t>nd</a:t>
            </a:r>
            <a:r>
              <a:rPr lang="en-IN" dirty="0" smtClean="0"/>
              <a:t> </a:t>
            </a:r>
            <a:r>
              <a:rPr lang="en-IN" dirty="0" err="1" smtClean="0"/>
              <a:t>lobulted</a:t>
            </a:r>
            <a:r>
              <a:rPr lang="en-IN" dirty="0" smtClean="0"/>
              <a:t> ..mc </a:t>
            </a:r>
            <a:r>
              <a:rPr lang="en-IN" dirty="0" err="1" smtClean="0"/>
              <a:t>ge</a:t>
            </a:r>
            <a:r>
              <a:rPr lang="en-IN" dirty="0" smtClean="0"/>
              <a:t> is</a:t>
            </a:r>
            <a:r>
              <a:rPr lang="en-IN" dirty="0" smtClean="0">
                <a:solidFill>
                  <a:srgbClr val="FF0000"/>
                </a:solidFill>
              </a:rPr>
              <a:t> 40yrs </a:t>
            </a:r>
            <a:r>
              <a:rPr lang="en-IN" dirty="0" err="1" smtClean="0"/>
              <a:t>dult</a:t>
            </a:r>
            <a:r>
              <a:rPr lang="en-IN" dirty="0" smtClean="0"/>
              <a:t>. Grows slowly </a:t>
            </a:r>
            <a:r>
              <a:rPr lang="en-IN" dirty="0" err="1" smtClean="0"/>
              <a:t>stble</a:t>
            </a:r>
            <a:r>
              <a:rPr lang="en-IN" dirty="0" smtClean="0"/>
              <a:t> for </a:t>
            </a:r>
            <a:r>
              <a:rPr lang="en-IN" dirty="0" err="1" smtClean="0"/>
              <a:t>yers</a:t>
            </a:r>
            <a:r>
              <a:rPr lang="en-IN" dirty="0" smtClean="0"/>
              <a:t> </a:t>
            </a:r>
          </a:p>
          <a:p>
            <a:endParaRPr lang="en-IN" dirty="0"/>
          </a:p>
          <a:p>
            <a:r>
              <a:rPr lang="en-IN" b="1" i="1" dirty="0" smtClean="0"/>
              <a:t>Imaging Findings.</a:t>
            </a:r>
            <a:r>
              <a:rPr lang="en-IN" b="1" dirty="0" smtClean="0"/>
              <a:t>—</a:t>
            </a:r>
          </a:p>
          <a:p>
            <a:r>
              <a:rPr lang="en-IN" dirty="0" smtClean="0"/>
              <a:t>At computed tomography (CT), </a:t>
            </a:r>
            <a:r>
              <a:rPr lang="en-IN" dirty="0" err="1" smtClean="0"/>
              <a:t>pineocytomas</a:t>
            </a:r>
            <a:r>
              <a:rPr lang="en-IN" dirty="0" smtClean="0"/>
              <a:t> are well demarcated, usually less than 3 cm, and </a:t>
            </a:r>
            <a:r>
              <a:rPr lang="en-IN" dirty="0" err="1" smtClean="0">
                <a:solidFill>
                  <a:srgbClr val="FF0000"/>
                </a:solidFill>
              </a:rPr>
              <a:t>iso</a:t>
            </a:r>
            <a:r>
              <a:rPr lang="en-IN" dirty="0" smtClean="0">
                <a:solidFill>
                  <a:srgbClr val="FF0000"/>
                </a:solidFill>
              </a:rPr>
              <a:t>- to </a:t>
            </a:r>
            <a:r>
              <a:rPr lang="en-IN" dirty="0" err="1" smtClean="0">
                <a:solidFill>
                  <a:srgbClr val="FF0000"/>
                </a:solidFill>
              </a:rPr>
              <a:t>hyperattenuating</a:t>
            </a:r>
            <a:r>
              <a:rPr lang="en-IN" dirty="0" smtClean="0">
                <a:solidFill>
                  <a:srgbClr val="FF0000"/>
                </a:solidFill>
              </a:rPr>
              <a:t>. </a:t>
            </a:r>
            <a:r>
              <a:rPr lang="en-IN" dirty="0" err="1" smtClean="0">
                <a:solidFill>
                  <a:srgbClr val="FF0000"/>
                </a:solidFill>
              </a:rPr>
              <a:t>Pinel</a:t>
            </a:r>
            <a:r>
              <a:rPr lang="en-IN" dirty="0" smtClean="0">
                <a:solidFill>
                  <a:srgbClr val="FF0000"/>
                </a:solidFill>
              </a:rPr>
              <a:t> </a:t>
            </a:r>
            <a:r>
              <a:rPr lang="en-IN" dirty="0" err="1" smtClean="0">
                <a:solidFill>
                  <a:srgbClr val="FF0000"/>
                </a:solidFill>
              </a:rPr>
              <a:t>clcifiction</a:t>
            </a:r>
            <a:r>
              <a:rPr lang="en-IN" dirty="0" smtClean="0">
                <a:solidFill>
                  <a:srgbClr val="FF0000"/>
                </a:solidFill>
              </a:rPr>
              <a:t> is exploded</a:t>
            </a:r>
            <a:endParaRPr lang="en-IN" dirty="0">
              <a:solidFill>
                <a:srgbClr val="FF0000"/>
              </a:solidFill>
            </a:endParaRPr>
          </a:p>
        </p:txBody>
      </p:sp>
    </p:spTree>
    <p:extLst>
      <p:ext uri="{BB962C8B-B14F-4D97-AF65-F5344CB8AC3E}">
        <p14:creationId xmlns:p14="http://schemas.microsoft.com/office/powerpoint/2010/main" val="2355404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8680"/>
            <a:ext cx="9144000" cy="3139321"/>
          </a:xfrm>
          <a:prstGeom prst="rect">
            <a:avLst/>
          </a:prstGeom>
        </p:spPr>
        <p:txBody>
          <a:bodyPr wrap="square">
            <a:spAutoFit/>
          </a:bodyPr>
          <a:lstStyle/>
          <a:p>
            <a:r>
              <a:rPr lang="en-IN" dirty="0" smtClean="0"/>
              <a:t>Pineal parenchymal tumors expand and obliterate pineal architecture, “exploding” the normal pineal calcification toward the periphery. </a:t>
            </a:r>
          </a:p>
          <a:p>
            <a:endParaRPr lang="en-IN" dirty="0"/>
          </a:p>
          <a:p>
            <a:r>
              <a:rPr lang="en-IN" dirty="0" smtClean="0"/>
              <a:t>At MR imaging, </a:t>
            </a:r>
            <a:r>
              <a:rPr lang="en-IN" dirty="0" err="1" smtClean="0"/>
              <a:t>pineocytomas</a:t>
            </a:r>
            <a:r>
              <a:rPr lang="en-IN" dirty="0" smtClean="0"/>
              <a:t> are well-circumscribed lesions that are hypo- to </a:t>
            </a:r>
            <a:r>
              <a:rPr lang="en-IN" dirty="0" err="1" smtClean="0"/>
              <a:t>isointense</a:t>
            </a:r>
            <a:r>
              <a:rPr lang="en-IN" dirty="0" smtClean="0"/>
              <a:t> on T1-weighted images and </a:t>
            </a:r>
            <a:r>
              <a:rPr lang="en-IN" dirty="0" err="1" smtClean="0"/>
              <a:t>hyperintense</a:t>
            </a:r>
            <a:r>
              <a:rPr lang="en-IN" dirty="0" smtClean="0"/>
              <a:t> on T2-weighted images. </a:t>
            </a:r>
          </a:p>
          <a:p>
            <a:r>
              <a:rPr lang="en-IN" dirty="0" smtClean="0"/>
              <a:t>On </a:t>
            </a:r>
            <a:r>
              <a:rPr lang="en-IN" dirty="0" err="1" smtClean="0"/>
              <a:t>postcontrast</a:t>
            </a:r>
            <a:r>
              <a:rPr lang="en-IN" dirty="0" smtClean="0"/>
              <a:t> images, they typically </a:t>
            </a:r>
            <a:r>
              <a:rPr lang="en-IN" dirty="0" smtClean="0">
                <a:solidFill>
                  <a:srgbClr val="FF0000"/>
                </a:solidFill>
              </a:rPr>
              <a:t>demonstrate avid, homogeneous enhancement.</a:t>
            </a:r>
          </a:p>
          <a:p>
            <a:r>
              <a:rPr lang="en-IN" dirty="0" smtClean="0">
                <a:solidFill>
                  <a:srgbClr val="FF0000"/>
                </a:solidFill>
              </a:rPr>
              <a:t>Cystic or partially cystic changes may occur which may show </a:t>
            </a:r>
            <a:r>
              <a:rPr lang="en-IN" dirty="0" err="1" smtClean="0">
                <a:solidFill>
                  <a:srgbClr val="FF0000"/>
                </a:solidFill>
              </a:rPr>
              <a:t>hemorrhage</a:t>
            </a:r>
            <a:r>
              <a:rPr lang="en-IN" dirty="0" smtClean="0"/>
              <a:t>, occasionally making differentiation from a pineal cyst difficult</a:t>
            </a:r>
          </a:p>
          <a:p>
            <a:r>
              <a:rPr lang="en-IN" dirty="0" smtClean="0"/>
              <a:t>Variable enhancement- solid, rim, nodular</a:t>
            </a:r>
          </a:p>
          <a:p>
            <a:r>
              <a:rPr lang="en-IN" dirty="0" smtClean="0"/>
              <a:t>d/d – pineal cyst. </a:t>
            </a:r>
            <a:r>
              <a:rPr lang="en-IN" dirty="0" err="1" smtClean="0"/>
              <a:t>Germinoma</a:t>
            </a:r>
            <a:r>
              <a:rPr lang="en-IN" dirty="0" smtClean="0"/>
              <a:t> ( engulfing type</a:t>
            </a:r>
          </a:p>
          <a:p>
            <a:r>
              <a:rPr lang="en-IN" dirty="0" err="1" smtClean="0"/>
              <a:t>Ca</a:t>
            </a:r>
            <a:r>
              <a:rPr lang="en-IN" dirty="0" smtClean="0"/>
              <a:t>++), PPTID</a:t>
            </a:r>
            <a:endParaRPr lang="en-IN" dirty="0"/>
          </a:p>
        </p:txBody>
      </p:sp>
      <p:pic>
        <p:nvPicPr>
          <p:cNvPr id="5122" name="Picture 2" descr="C:\Users\Dr Mohit Goel\Desktop\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4194" y="2708920"/>
            <a:ext cx="4331196" cy="404846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68178" y="4418528"/>
            <a:ext cx="4716016" cy="1477328"/>
          </a:xfrm>
          <a:prstGeom prst="rect">
            <a:avLst/>
          </a:prstGeom>
        </p:spPr>
        <p:txBody>
          <a:bodyPr wrap="square">
            <a:spAutoFit/>
          </a:bodyPr>
          <a:lstStyle/>
          <a:p>
            <a:r>
              <a:rPr lang="en-IN" dirty="0" err="1" smtClean="0"/>
              <a:t>Pineocytoma</a:t>
            </a:r>
            <a:r>
              <a:rPr lang="en-IN" dirty="0" smtClean="0"/>
              <a:t> in a 35-year-old man with a history of headaches. Sagittal </a:t>
            </a:r>
            <a:r>
              <a:rPr lang="en-IN" dirty="0" err="1" smtClean="0"/>
              <a:t>postcontrast</a:t>
            </a:r>
            <a:r>
              <a:rPr lang="en-IN" dirty="0" smtClean="0"/>
              <a:t> T1-weighted MR image shows an avidly enhancing mass in the pineal region with resultant hydrocephalus.</a:t>
            </a:r>
            <a:endParaRPr lang="en-IN" dirty="0"/>
          </a:p>
        </p:txBody>
      </p:sp>
    </p:spTree>
    <p:extLst>
      <p:ext uri="{BB962C8B-B14F-4D97-AF65-F5344CB8AC3E}">
        <p14:creationId xmlns:p14="http://schemas.microsoft.com/office/powerpoint/2010/main" val="2150441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11061"/>
            <a:ext cx="7344816" cy="400110"/>
          </a:xfrm>
          <a:prstGeom prst="rect">
            <a:avLst/>
          </a:prstGeom>
        </p:spPr>
        <p:txBody>
          <a:bodyPr wrap="square">
            <a:spAutoFit/>
          </a:bodyPr>
          <a:lstStyle/>
          <a:p>
            <a:r>
              <a:rPr lang="en-IN" sz="2000" b="1" dirty="0" smtClean="0">
                <a:solidFill>
                  <a:srgbClr val="FFFF00"/>
                </a:solidFill>
              </a:rPr>
              <a:t>Pineal Parenchymal Tumor of Intermediate Differentiation</a:t>
            </a:r>
            <a:endParaRPr lang="en-IN" sz="2000" b="1" dirty="0">
              <a:solidFill>
                <a:srgbClr val="FFFF00"/>
              </a:solidFill>
            </a:endParaRPr>
          </a:p>
        </p:txBody>
      </p:sp>
      <p:sp>
        <p:nvSpPr>
          <p:cNvPr id="3" name="Rectangle 2"/>
          <p:cNvSpPr/>
          <p:nvPr/>
        </p:nvSpPr>
        <p:spPr>
          <a:xfrm>
            <a:off x="0" y="1196752"/>
            <a:ext cx="9108504" cy="1754326"/>
          </a:xfrm>
          <a:prstGeom prst="rect">
            <a:avLst/>
          </a:prstGeom>
        </p:spPr>
        <p:txBody>
          <a:bodyPr wrap="square">
            <a:spAutoFit/>
          </a:bodyPr>
          <a:lstStyle/>
          <a:p>
            <a:r>
              <a:rPr lang="en-IN" dirty="0" smtClean="0"/>
              <a:t>They make up at least 20% of all pineal parenchymal tumors and affect patients of any age, but the peak prevalence is in early adulthood. WHO grade 2 or 3</a:t>
            </a:r>
          </a:p>
          <a:p>
            <a:endParaRPr lang="en-IN" dirty="0" smtClean="0"/>
          </a:p>
          <a:p>
            <a:r>
              <a:rPr lang="en-IN" b="1" i="1" dirty="0" smtClean="0"/>
              <a:t>Imaging Findings.</a:t>
            </a:r>
            <a:r>
              <a:rPr lang="en-IN" b="1" dirty="0" smtClean="0"/>
              <a:t>—</a:t>
            </a:r>
            <a:r>
              <a:rPr lang="en-IN" dirty="0" smtClean="0"/>
              <a:t>No specific imaging findings separate PPTID from </a:t>
            </a:r>
            <a:r>
              <a:rPr lang="en-IN" dirty="0" err="1" smtClean="0"/>
              <a:t>pineoblastoma</a:t>
            </a:r>
            <a:r>
              <a:rPr lang="en-IN" dirty="0" smtClean="0"/>
              <a:t> or </a:t>
            </a:r>
            <a:r>
              <a:rPr lang="en-IN" dirty="0" err="1" smtClean="0"/>
              <a:t>pineocytoma</a:t>
            </a:r>
            <a:r>
              <a:rPr lang="en-IN" dirty="0" smtClean="0"/>
              <a:t>. PPTIDs demonstrate high signal intensity on T2-weighted images and enhance on </a:t>
            </a:r>
            <a:r>
              <a:rPr lang="en-IN" dirty="0" err="1" smtClean="0"/>
              <a:t>postcontrast</a:t>
            </a:r>
            <a:r>
              <a:rPr lang="en-IN" dirty="0" smtClean="0"/>
              <a:t> images. Cystic areas may also be seen. </a:t>
            </a:r>
            <a:endParaRPr lang="en-IN" dirty="0"/>
          </a:p>
        </p:txBody>
      </p:sp>
      <p:sp>
        <p:nvSpPr>
          <p:cNvPr id="4" name="Rectangle 3"/>
          <p:cNvSpPr/>
          <p:nvPr/>
        </p:nvSpPr>
        <p:spPr>
          <a:xfrm>
            <a:off x="107504" y="4797152"/>
            <a:ext cx="4572000" cy="1200329"/>
          </a:xfrm>
          <a:prstGeom prst="rect">
            <a:avLst/>
          </a:prstGeom>
        </p:spPr>
        <p:txBody>
          <a:bodyPr>
            <a:spAutoFit/>
          </a:bodyPr>
          <a:lstStyle/>
          <a:p>
            <a:r>
              <a:rPr lang="en-IN" dirty="0" smtClean="0"/>
              <a:t>Axial T2-weighted MR image shows a </a:t>
            </a:r>
            <a:r>
              <a:rPr lang="en-IN" dirty="0" err="1" smtClean="0"/>
              <a:t>hyperintense</a:t>
            </a:r>
            <a:r>
              <a:rPr lang="en-IN" dirty="0" smtClean="0"/>
              <a:t> mass involving the pineal region with resultant hydrocephalus. A cystic region is present posteriorly (arrow).</a:t>
            </a:r>
            <a:endParaRPr lang="en-IN" dirty="0"/>
          </a:p>
        </p:txBody>
      </p:sp>
      <p:pic>
        <p:nvPicPr>
          <p:cNvPr id="6146" name="Picture 2" descr="C:\Users\Dr Mohit Goel\Desktop\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2877150"/>
            <a:ext cx="3672408" cy="398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870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44292" y="461863"/>
            <a:ext cx="2372765" cy="461665"/>
          </a:xfrm>
          <a:prstGeom prst="rect">
            <a:avLst/>
          </a:prstGeom>
        </p:spPr>
        <p:txBody>
          <a:bodyPr wrap="none">
            <a:spAutoFit/>
          </a:bodyPr>
          <a:lstStyle/>
          <a:p>
            <a:r>
              <a:rPr lang="en-IN" sz="2400" b="1" dirty="0" err="1" smtClean="0">
                <a:solidFill>
                  <a:srgbClr val="FFFF00"/>
                </a:solidFill>
              </a:rPr>
              <a:t>Pineoblastoma</a:t>
            </a:r>
            <a:endParaRPr lang="en-IN" sz="2400" b="1" dirty="0">
              <a:solidFill>
                <a:srgbClr val="FFFF00"/>
              </a:solidFill>
            </a:endParaRPr>
          </a:p>
        </p:txBody>
      </p:sp>
      <p:sp>
        <p:nvSpPr>
          <p:cNvPr id="3" name="Rectangle 2"/>
          <p:cNvSpPr/>
          <p:nvPr/>
        </p:nvSpPr>
        <p:spPr>
          <a:xfrm>
            <a:off x="61633" y="923527"/>
            <a:ext cx="9036496" cy="3139321"/>
          </a:xfrm>
          <a:prstGeom prst="rect">
            <a:avLst/>
          </a:prstGeom>
        </p:spPr>
        <p:txBody>
          <a:bodyPr wrap="square">
            <a:spAutoFit/>
          </a:bodyPr>
          <a:lstStyle/>
          <a:p>
            <a:r>
              <a:rPr lang="en-IN" dirty="0" err="1" smtClean="0"/>
              <a:t>Pineoblastomas</a:t>
            </a:r>
            <a:r>
              <a:rPr lang="en-IN" dirty="0" smtClean="0"/>
              <a:t> are highly malignant lesions that represent the most primitive form of pineal parenchymal tumors and account for 40% of pineal parenchymal tumors. </a:t>
            </a:r>
          </a:p>
          <a:p>
            <a:endParaRPr lang="en-IN" dirty="0"/>
          </a:p>
          <a:p>
            <a:r>
              <a:rPr lang="en-IN" dirty="0" smtClean="0"/>
              <a:t>They are </a:t>
            </a:r>
            <a:r>
              <a:rPr lang="en-IN" dirty="0" err="1" smtClean="0"/>
              <a:t>embryonal</a:t>
            </a:r>
            <a:r>
              <a:rPr lang="en-IN" dirty="0" smtClean="0"/>
              <a:t> tumors described as a primitive </a:t>
            </a:r>
            <a:r>
              <a:rPr lang="en-IN" dirty="0" err="1" smtClean="0"/>
              <a:t>neuroectodermal</a:t>
            </a:r>
            <a:r>
              <a:rPr lang="en-IN" dirty="0" smtClean="0"/>
              <a:t> </a:t>
            </a:r>
            <a:r>
              <a:rPr lang="en-IN" dirty="0" err="1" smtClean="0"/>
              <a:t>tumor</a:t>
            </a:r>
            <a:r>
              <a:rPr lang="en-IN" dirty="0" smtClean="0"/>
              <a:t> of the pineal gland. WHO grade 4.</a:t>
            </a:r>
          </a:p>
          <a:p>
            <a:endParaRPr lang="en-IN" dirty="0"/>
          </a:p>
          <a:p>
            <a:r>
              <a:rPr lang="en-IN" dirty="0" smtClean="0"/>
              <a:t>They most commonly occur in </a:t>
            </a:r>
            <a:r>
              <a:rPr lang="en-IN" dirty="0" smtClean="0">
                <a:solidFill>
                  <a:srgbClr val="FF0000"/>
                </a:solidFill>
              </a:rPr>
              <a:t>the first 2 decades but can occur at any age,</a:t>
            </a:r>
            <a:r>
              <a:rPr lang="en-IN" dirty="0" smtClean="0"/>
              <a:t> and there is no gender predilection. </a:t>
            </a:r>
          </a:p>
          <a:p>
            <a:endParaRPr lang="en-IN" dirty="0"/>
          </a:p>
          <a:p>
            <a:r>
              <a:rPr lang="en-IN" dirty="0" smtClean="0"/>
              <a:t>CSF dissemination is a common finding and necessitates imaging of the entire </a:t>
            </a:r>
            <a:r>
              <a:rPr lang="en-IN" dirty="0" err="1" smtClean="0"/>
              <a:t>craniospinal</a:t>
            </a:r>
            <a:r>
              <a:rPr lang="en-IN" dirty="0" smtClean="0"/>
              <a:t> axis and it is the most common cause of death.</a:t>
            </a:r>
            <a:endParaRPr lang="en-IN" dirty="0"/>
          </a:p>
        </p:txBody>
      </p:sp>
      <p:sp>
        <p:nvSpPr>
          <p:cNvPr id="9" name="Rectangle 8"/>
          <p:cNvSpPr/>
          <p:nvPr/>
        </p:nvSpPr>
        <p:spPr>
          <a:xfrm>
            <a:off x="7881" y="4293096"/>
            <a:ext cx="9144000" cy="2031325"/>
          </a:xfrm>
          <a:prstGeom prst="rect">
            <a:avLst/>
          </a:prstGeom>
        </p:spPr>
        <p:txBody>
          <a:bodyPr wrap="square">
            <a:spAutoFit/>
          </a:bodyPr>
          <a:lstStyle/>
          <a:p>
            <a:r>
              <a:rPr lang="en-IN" b="1" i="1" dirty="0" smtClean="0"/>
              <a:t>Imaging Findings.</a:t>
            </a:r>
            <a:r>
              <a:rPr lang="en-IN" b="1" dirty="0" smtClean="0"/>
              <a:t>—</a:t>
            </a:r>
          </a:p>
          <a:p>
            <a:endParaRPr lang="en-IN" b="1" dirty="0"/>
          </a:p>
          <a:p>
            <a:r>
              <a:rPr lang="en-IN" dirty="0" smtClean="0">
                <a:solidFill>
                  <a:srgbClr val="FF0000"/>
                </a:solidFill>
              </a:rPr>
              <a:t>CT reveals a large (typically ≥3 cm), lobulated, typically </a:t>
            </a:r>
            <a:r>
              <a:rPr lang="en-IN" dirty="0" err="1" smtClean="0">
                <a:solidFill>
                  <a:srgbClr val="FF0000"/>
                </a:solidFill>
              </a:rPr>
              <a:t>hyperattenuating</a:t>
            </a:r>
            <a:r>
              <a:rPr lang="en-IN" dirty="0" smtClean="0">
                <a:solidFill>
                  <a:srgbClr val="FF0000"/>
                </a:solidFill>
              </a:rPr>
              <a:t> </a:t>
            </a:r>
            <a:r>
              <a:rPr lang="en-IN" dirty="0" smtClean="0"/>
              <a:t>mass, an appearance that reflects its highly cellular histologic features. </a:t>
            </a:r>
          </a:p>
          <a:p>
            <a:endParaRPr lang="en-IN" dirty="0"/>
          </a:p>
          <a:p>
            <a:r>
              <a:rPr lang="en-IN" dirty="0" smtClean="0">
                <a:solidFill>
                  <a:srgbClr val="FF0000"/>
                </a:solidFill>
              </a:rPr>
              <a:t>The pineal calcifications, if seen, may appear exploded </a:t>
            </a:r>
            <a:r>
              <a:rPr lang="en-IN" dirty="0" smtClean="0"/>
              <a:t>at the periphery of the lesion. Nearly 100% of patients have obstructive hydrocephalus. </a:t>
            </a:r>
            <a:endParaRPr lang="en-IN" dirty="0"/>
          </a:p>
        </p:txBody>
      </p:sp>
    </p:spTree>
    <p:extLst>
      <p:ext uri="{BB962C8B-B14F-4D97-AF65-F5344CB8AC3E}">
        <p14:creationId xmlns:p14="http://schemas.microsoft.com/office/powerpoint/2010/main" val="122961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496" y="692696"/>
            <a:ext cx="9073008" cy="2031325"/>
          </a:xfrm>
          <a:prstGeom prst="rect">
            <a:avLst/>
          </a:prstGeom>
        </p:spPr>
        <p:txBody>
          <a:bodyPr wrap="square">
            <a:spAutoFit/>
          </a:bodyPr>
          <a:lstStyle/>
          <a:p>
            <a:r>
              <a:rPr lang="en-IN" dirty="0" smtClean="0"/>
              <a:t>At MR imaging, </a:t>
            </a:r>
            <a:r>
              <a:rPr lang="en-IN" dirty="0" err="1" smtClean="0"/>
              <a:t>pineoblastomas</a:t>
            </a:r>
            <a:r>
              <a:rPr lang="en-IN" dirty="0" smtClean="0"/>
              <a:t> are heterogeneous in appearance, with the solid portion appearing hypo- to </a:t>
            </a:r>
            <a:r>
              <a:rPr lang="en-IN" dirty="0" err="1" smtClean="0"/>
              <a:t>isointense</a:t>
            </a:r>
            <a:r>
              <a:rPr lang="en-IN" dirty="0" smtClean="0"/>
              <a:t> on T1-weighted images and </a:t>
            </a:r>
            <a:r>
              <a:rPr lang="en-IN" dirty="0" err="1" smtClean="0"/>
              <a:t>iso</a:t>
            </a:r>
            <a:r>
              <a:rPr lang="en-IN" dirty="0" smtClean="0"/>
              <a:t>- to mildly </a:t>
            </a:r>
            <a:r>
              <a:rPr lang="en-IN" dirty="0" err="1" smtClean="0"/>
              <a:t>hyperintense</a:t>
            </a:r>
            <a:r>
              <a:rPr lang="en-IN" dirty="0" smtClean="0"/>
              <a:t> to the cortex on T2-weighted images</a:t>
            </a:r>
            <a:r>
              <a:rPr lang="en-IN" dirty="0" smtClean="0">
                <a:solidFill>
                  <a:srgbClr val="FF0000"/>
                </a:solidFill>
              </a:rPr>
              <a:t>. </a:t>
            </a:r>
            <a:r>
              <a:rPr lang="en-IN" dirty="0" err="1" smtClean="0">
                <a:solidFill>
                  <a:srgbClr val="FF0000"/>
                </a:solidFill>
              </a:rPr>
              <a:t>Pineoblastomas</a:t>
            </a:r>
            <a:r>
              <a:rPr lang="en-IN" dirty="0" smtClean="0">
                <a:solidFill>
                  <a:srgbClr val="FF0000"/>
                </a:solidFill>
              </a:rPr>
              <a:t> demonstrate strong but heterogeneous enhancement on postcontrast images.</a:t>
            </a:r>
          </a:p>
          <a:p>
            <a:r>
              <a:rPr lang="en-IN" dirty="0" smtClean="0">
                <a:solidFill>
                  <a:srgbClr val="FF0000"/>
                </a:solidFill>
              </a:rPr>
              <a:t>Necrosis and </a:t>
            </a:r>
            <a:r>
              <a:rPr lang="en-IN" dirty="0" err="1" smtClean="0">
                <a:solidFill>
                  <a:srgbClr val="FF0000"/>
                </a:solidFill>
              </a:rPr>
              <a:t>hemorrhage</a:t>
            </a:r>
            <a:r>
              <a:rPr lang="en-IN" dirty="0" smtClean="0">
                <a:solidFill>
                  <a:srgbClr val="FF0000"/>
                </a:solidFill>
              </a:rPr>
              <a:t> is common</a:t>
            </a:r>
          </a:p>
          <a:p>
            <a:r>
              <a:rPr lang="en-IN" dirty="0" err="1" smtClean="0">
                <a:solidFill>
                  <a:srgbClr val="FF0000"/>
                </a:solidFill>
              </a:rPr>
              <a:t>Dwi</a:t>
            </a:r>
            <a:r>
              <a:rPr lang="en-IN" dirty="0" smtClean="0">
                <a:solidFill>
                  <a:srgbClr val="FF0000"/>
                </a:solidFill>
              </a:rPr>
              <a:t>- restriction+</a:t>
            </a:r>
          </a:p>
          <a:p>
            <a:r>
              <a:rPr lang="en-IN" dirty="0" smtClean="0">
                <a:solidFill>
                  <a:srgbClr val="FF0000"/>
                </a:solidFill>
              </a:rPr>
              <a:t>Look for CSF spread</a:t>
            </a:r>
            <a:endParaRPr lang="en-IN" dirty="0">
              <a:solidFill>
                <a:srgbClr val="FF0000"/>
              </a:solidFill>
            </a:endParaRPr>
          </a:p>
        </p:txBody>
      </p:sp>
      <p:sp>
        <p:nvSpPr>
          <p:cNvPr id="6" name="Rectangle 5"/>
          <p:cNvSpPr/>
          <p:nvPr/>
        </p:nvSpPr>
        <p:spPr>
          <a:xfrm>
            <a:off x="-22691" y="3068960"/>
            <a:ext cx="4572000" cy="2031325"/>
          </a:xfrm>
          <a:prstGeom prst="rect">
            <a:avLst/>
          </a:prstGeom>
        </p:spPr>
        <p:txBody>
          <a:bodyPr>
            <a:spAutoFit/>
          </a:bodyPr>
          <a:lstStyle/>
          <a:p>
            <a:r>
              <a:rPr lang="en-IN" dirty="0" err="1" smtClean="0"/>
              <a:t>Pineoblastoma</a:t>
            </a:r>
            <a:r>
              <a:rPr lang="en-IN" dirty="0" smtClean="0"/>
              <a:t> in a 10-year-old girl with lethargy, emesis, and downward gaze. Axial </a:t>
            </a:r>
            <a:r>
              <a:rPr lang="en-IN" dirty="0" err="1" smtClean="0"/>
              <a:t>nonenhanced</a:t>
            </a:r>
            <a:r>
              <a:rPr lang="en-IN" dirty="0" smtClean="0"/>
              <a:t> CT image shows a large pineal region mass with resultant hydrocephalus. The pineal calcifications are exploded toward the periphery (arrows).</a:t>
            </a:r>
            <a:endParaRPr lang="en-IN" dirty="0"/>
          </a:p>
        </p:txBody>
      </p:sp>
      <p:pic>
        <p:nvPicPr>
          <p:cNvPr id="8196" name="Picture 4" descr="C:\Users\Dr Mohit Goel\Deskto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9724" y="2204864"/>
            <a:ext cx="4248472" cy="42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118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6" y="5013176"/>
            <a:ext cx="9036496" cy="1477328"/>
          </a:xfrm>
          <a:prstGeom prst="rect">
            <a:avLst/>
          </a:prstGeom>
        </p:spPr>
        <p:txBody>
          <a:bodyPr wrap="square">
            <a:spAutoFit/>
          </a:bodyPr>
          <a:lstStyle/>
          <a:p>
            <a:r>
              <a:rPr lang="en-IN" dirty="0" err="1" smtClean="0"/>
              <a:t>Pineoblastoma</a:t>
            </a:r>
            <a:r>
              <a:rPr lang="en-IN" dirty="0" smtClean="0"/>
              <a:t> in a 4-year-old boy with nausea and vomiting. </a:t>
            </a:r>
          </a:p>
          <a:p>
            <a:pPr marL="342900" indent="-342900">
              <a:buAutoNum type="alphaLcParenBoth"/>
            </a:pPr>
            <a:r>
              <a:rPr lang="en-IN" dirty="0" smtClean="0"/>
              <a:t>Sagittal T2-weighted MR image shows a large mass in the pineal region with resultant hydrocephalus. The mass is </a:t>
            </a:r>
            <a:r>
              <a:rPr lang="en-IN" dirty="0" err="1" smtClean="0"/>
              <a:t>hyperintense</a:t>
            </a:r>
            <a:r>
              <a:rPr lang="en-IN" dirty="0" smtClean="0"/>
              <a:t> relative to </a:t>
            </a:r>
            <a:r>
              <a:rPr lang="en-IN" dirty="0" err="1" smtClean="0"/>
              <a:t>gray</a:t>
            </a:r>
            <a:r>
              <a:rPr lang="en-IN" dirty="0" smtClean="0"/>
              <a:t> matter. </a:t>
            </a:r>
          </a:p>
          <a:p>
            <a:r>
              <a:rPr lang="en-IN" b="1" dirty="0" smtClean="0"/>
              <a:t>(b)</a:t>
            </a:r>
            <a:r>
              <a:rPr lang="en-IN" dirty="0" smtClean="0"/>
              <a:t> </a:t>
            </a:r>
            <a:r>
              <a:rPr lang="en-IN" dirty="0" err="1" smtClean="0"/>
              <a:t>Postcontrast</a:t>
            </a:r>
            <a:r>
              <a:rPr lang="en-IN" dirty="0" smtClean="0"/>
              <a:t> T1-weighted MR image shows heterogeneous enhancement within the mass.</a:t>
            </a:r>
            <a:endParaRPr lang="en-IN" dirty="0"/>
          </a:p>
        </p:txBody>
      </p:sp>
      <p:pic>
        <p:nvPicPr>
          <p:cNvPr id="9218" name="Picture 2" descr="C:\Users\Dr Mohit Goel\Desktop\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06272"/>
            <a:ext cx="4091957" cy="4104456"/>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Dr Mohit Goel\Desktop\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824513"/>
            <a:ext cx="4102239" cy="4102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833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196</TotalTime>
  <Words>1953</Words>
  <Application>Microsoft Office PowerPoint</Application>
  <PresentationFormat>On-screen Show (4:3)</PresentationFormat>
  <Paragraphs>167</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Technic</vt:lpstr>
      <vt:lpstr>PINEAL REGION  MASS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Papillary tumour of pineal region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Mohit Goel</dc:creator>
  <cp:lastModifiedBy>shwetashendey</cp:lastModifiedBy>
  <cp:revision>42</cp:revision>
  <dcterms:created xsi:type="dcterms:W3CDTF">2012-11-28T19:34:00Z</dcterms:created>
  <dcterms:modified xsi:type="dcterms:W3CDTF">2017-05-09T13:51:39Z</dcterms:modified>
</cp:coreProperties>
</file>