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4" r:id="rId1"/>
  </p:sldMasterIdLst>
  <p:handoutMasterIdLst>
    <p:handoutMasterId r:id="rId38"/>
  </p:handoutMasterIdLst>
  <p:sldIdLst>
    <p:sldId id="283" r:id="rId2"/>
    <p:sldId id="279" r:id="rId3"/>
    <p:sldId id="257" r:id="rId4"/>
    <p:sldId id="284" r:id="rId5"/>
    <p:sldId id="285" r:id="rId6"/>
    <p:sldId id="258" r:id="rId7"/>
    <p:sldId id="260" r:id="rId8"/>
    <p:sldId id="286" r:id="rId9"/>
    <p:sldId id="262" r:id="rId10"/>
    <p:sldId id="287" r:id="rId11"/>
    <p:sldId id="288" r:id="rId12"/>
    <p:sldId id="261" r:id="rId13"/>
    <p:sldId id="263" r:id="rId14"/>
    <p:sldId id="264" r:id="rId15"/>
    <p:sldId id="265" r:id="rId16"/>
    <p:sldId id="266" r:id="rId17"/>
    <p:sldId id="267" r:id="rId18"/>
    <p:sldId id="268" r:id="rId19"/>
    <p:sldId id="269" r:id="rId20"/>
    <p:sldId id="270" r:id="rId21"/>
    <p:sldId id="274" r:id="rId22"/>
    <p:sldId id="271" r:id="rId23"/>
    <p:sldId id="272" r:id="rId24"/>
    <p:sldId id="289" r:id="rId25"/>
    <p:sldId id="275" r:id="rId26"/>
    <p:sldId id="290" r:id="rId27"/>
    <p:sldId id="291" r:id="rId28"/>
    <p:sldId id="292" r:id="rId29"/>
    <p:sldId id="293" r:id="rId30"/>
    <p:sldId id="276" r:id="rId31"/>
    <p:sldId id="277" r:id="rId32"/>
    <p:sldId id="278" r:id="rId33"/>
    <p:sldId id="294" r:id="rId34"/>
    <p:sldId id="295" r:id="rId35"/>
    <p:sldId id="296" r:id="rId36"/>
    <p:sldId id="280" r:id="rId37"/>
  </p:sldIdLst>
  <p:sldSz cx="9144000" cy="6858000" type="screen4x3"/>
  <p:notesSz cx="6858000" cy="9144000"/>
  <p:defaultTextStyle>
    <a:defPPr>
      <a:defRPr lang="en-US"/>
    </a:defPPr>
    <a:lvl1pPr algn="l" rtl="0" fontAlgn="base">
      <a:spcBef>
        <a:spcPct val="0"/>
      </a:spcBef>
      <a:spcAft>
        <a:spcPct val="0"/>
      </a:spcAft>
      <a:defRPr sz="2800" kern="1200">
        <a:solidFill>
          <a:schemeClr val="tx1"/>
        </a:solidFill>
        <a:latin typeface="Times New Roman" charset="0"/>
        <a:ea typeface="+mn-ea"/>
        <a:cs typeface="+mn-cs"/>
      </a:defRPr>
    </a:lvl1pPr>
    <a:lvl2pPr marL="457200" algn="l" rtl="0" fontAlgn="base">
      <a:spcBef>
        <a:spcPct val="0"/>
      </a:spcBef>
      <a:spcAft>
        <a:spcPct val="0"/>
      </a:spcAft>
      <a:defRPr sz="2800" kern="1200">
        <a:solidFill>
          <a:schemeClr val="tx1"/>
        </a:solidFill>
        <a:latin typeface="Times New Roman" charset="0"/>
        <a:ea typeface="+mn-ea"/>
        <a:cs typeface="+mn-cs"/>
      </a:defRPr>
    </a:lvl2pPr>
    <a:lvl3pPr marL="914400" algn="l" rtl="0" fontAlgn="base">
      <a:spcBef>
        <a:spcPct val="0"/>
      </a:spcBef>
      <a:spcAft>
        <a:spcPct val="0"/>
      </a:spcAft>
      <a:defRPr sz="2800" kern="1200">
        <a:solidFill>
          <a:schemeClr val="tx1"/>
        </a:solidFill>
        <a:latin typeface="Times New Roman" charset="0"/>
        <a:ea typeface="+mn-ea"/>
        <a:cs typeface="+mn-cs"/>
      </a:defRPr>
    </a:lvl3pPr>
    <a:lvl4pPr marL="1371600" algn="l" rtl="0" fontAlgn="base">
      <a:spcBef>
        <a:spcPct val="0"/>
      </a:spcBef>
      <a:spcAft>
        <a:spcPct val="0"/>
      </a:spcAft>
      <a:defRPr sz="2800" kern="1200">
        <a:solidFill>
          <a:schemeClr val="tx1"/>
        </a:solidFill>
        <a:latin typeface="Times New Roman" charset="0"/>
        <a:ea typeface="+mn-ea"/>
        <a:cs typeface="+mn-cs"/>
      </a:defRPr>
    </a:lvl4pPr>
    <a:lvl5pPr marL="1828800" algn="l" rtl="0" fontAlgn="base">
      <a:spcBef>
        <a:spcPct val="0"/>
      </a:spcBef>
      <a:spcAft>
        <a:spcPct val="0"/>
      </a:spcAft>
      <a:defRPr sz="2800" kern="1200">
        <a:solidFill>
          <a:schemeClr val="tx1"/>
        </a:solidFill>
        <a:latin typeface="Times New Roman" charset="0"/>
        <a:ea typeface="+mn-ea"/>
        <a:cs typeface="+mn-cs"/>
      </a:defRPr>
    </a:lvl5pPr>
    <a:lvl6pPr marL="2286000" algn="l" defTabSz="914400" rtl="0" eaLnBrk="1" latinLnBrk="0" hangingPunct="1">
      <a:defRPr sz="2800" kern="1200">
        <a:solidFill>
          <a:schemeClr val="tx1"/>
        </a:solidFill>
        <a:latin typeface="Times New Roman" charset="0"/>
        <a:ea typeface="+mn-ea"/>
        <a:cs typeface="+mn-cs"/>
      </a:defRPr>
    </a:lvl6pPr>
    <a:lvl7pPr marL="2743200" algn="l" defTabSz="914400" rtl="0" eaLnBrk="1" latinLnBrk="0" hangingPunct="1">
      <a:defRPr sz="2800" kern="1200">
        <a:solidFill>
          <a:schemeClr val="tx1"/>
        </a:solidFill>
        <a:latin typeface="Times New Roman" charset="0"/>
        <a:ea typeface="+mn-ea"/>
        <a:cs typeface="+mn-cs"/>
      </a:defRPr>
    </a:lvl7pPr>
    <a:lvl8pPr marL="3200400" algn="l" defTabSz="914400" rtl="0" eaLnBrk="1" latinLnBrk="0" hangingPunct="1">
      <a:defRPr sz="2800" kern="1200">
        <a:solidFill>
          <a:schemeClr val="tx1"/>
        </a:solidFill>
        <a:latin typeface="Times New Roman" charset="0"/>
        <a:ea typeface="+mn-ea"/>
        <a:cs typeface="+mn-cs"/>
      </a:defRPr>
    </a:lvl8pPr>
    <a:lvl9pPr marL="3657600" algn="l" defTabSz="914400" rtl="0" eaLnBrk="1" latinLnBrk="0" hangingPunct="1">
      <a:defRPr sz="28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000000"/>
    <a:srgbClr val="A50021"/>
    <a:srgbClr val="663300"/>
    <a:srgbClr val="666699"/>
    <a:srgbClr val="F0EFE0"/>
    <a:srgbClr val="1F4081"/>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953" autoAdjust="0"/>
    <p:restoredTop sz="90929"/>
  </p:normalViewPr>
  <p:slideViewPr>
    <p:cSldViewPr>
      <p:cViewPr>
        <p:scale>
          <a:sx n="73" d="100"/>
          <a:sy n="73" d="100"/>
        </p:scale>
        <p:origin x="-98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81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72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60723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60723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60723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19952DE0-86D0-4074-83BB-193283FDEE91}"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hidden">
          <a:xfrm>
            <a:off x="228600" y="3200400"/>
            <a:ext cx="8763000" cy="1341438"/>
          </a:xfrm>
          <a:prstGeom prst="rect">
            <a:avLst/>
          </a:prstGeom>
          <a:gradFill rotWithShape="0">
            <a:gsLst>
              <a:gs pos="0">
                <a:schemeClr val="bg2"/>
              </a:gs>
              <a:gs pos="100000">
                <a:schemeClr val="bg1"/>
              </a:gs>
            </a:gsLst>
            <a:path path="shape">
              <a:fillToRect l="50000" t="50000" r="50000" b="50000"/>
            </a:path>
          </a:gradFill>
          <a:ln w="9525">
            <a:noFill/>
            <a:miter lim="800000"/>
            <a:headEnd/>
            <a:tailEnd/>
          </a:ln>
          <a:effectLst/>
        </p:spPr>
        <p:txBody>
          <a:bodyPr wrap="none" anchor="ctr"/>
          <a:lstStyle/>
          <a:p>
            <a:pPr algn="ctr">
              <a:defRPr/>
            </a:pPr>
            <a:endParaRPr kumimoji="1" lang="en-US" sz="2400"/>
          </a:p>
        </p:txBody>
      </p:sp>
      <p:pic>
        <p:nvPicPr>
          <p:cNvPr id="5" name="Picture 7" descr="D:\FRONTPAGE THEMES\NATURE\ANABNR2.PNG"/>
          <p:cNvPicPr>
            <a:picLocks noChangeAspect="1" noChangeArrowheads="1"/>
          </p:cNvPicPr>
          <p:nvPr/>
        </p:nvPicPr>
        <p:blipFill>
          <a:blip r:embed="rId2"/>
          <a:srcRect l="-900" t="-1314" r="-2" b="-36961"/>
          <a:stretch>
            <a:fillRect/>
          </a:stretch>
        </p:blipFill>
        <p:spPr bwMode="auto">
          <a:xfrm>
            <a:off x="533400" y="3200400"/>
            <a:ext cx="8458200" cy="1158875"/>
          </a:xfrm>
          <a:prstGeom prst="rect">
            <a:avLst/>
          </a:prstGeom>
          <a:noFill/>
          <a:ln w="9525">
            <a:noFill/>
            <a:miter lim="800000"/>
            <a:headEnd/>
            <a:tailEnd/>
          </a:ln>
        </p:spPr>
      </p:pic>
      <p:sp>
        <p:nvSpPr>
          <p:cNvPr id="6" name="Rectangle 19"/>
          <p:cNvSpPr>
            <a:spLocks noChangeArrowheads="1"/>
          </p:cNvSpPr>
          <p:nvPr/>
        </p:nvSpPr>
        <p:spPr bwMode="hidden">
          <a:xfrm>
            <a:off x="795338" y="2895600"/>
            <a:ext cx="304800" cy="990600"/>
          </a:xfrm>
          <a:prstGeom prst="rect">
            <a:avLst/>
          </a:prstGeom>
          <a:solidFill>
            <a:schemeClr val="accent2">
              <a:alpha val="50000"/>
            </a:schemeClr>
          </a:solidFill>
          <a:ln w="9525">
            <a:noFill/>
            <a:miter lim="800000"/>
            <a:headEnd/>
            <a:tailEnd/>
          </a:ln>
          <a:effectLst/>
        </p:spPr>
        <p:txBody>
          <a:bodyPr wrap="none" anchor="ctr"/>
          <a:lstStyle/>
          <a:p>
            <a:pPr algn="ctr">
              <a:defRPr/>
            </a:pPr>
            <a:endParaRPr kumimoji="1" lang="en-US" sz="2400"/>
          </a:p>
        </p:txBody>
      </p:sp>
      <p:sp>
        <p:nvSpPr>
          <p:cNvPr id="539668" name="Rectangle 20"/>
          <p:cNvSpPr>
            <a:spLocks noGrp="1" noChangeArrowheads="1"/>
          </p:cNvSpPr>
          <p:nvPr>
            <p:ph type="ctrTitle"/>
          </p:nvPr>
        </p:nvSpPr>
        <p:spPr>
          <a:xfrm>
            <a:off x="1143000" y="1981200"/>
            <a:ext cx="7772400" cy="1143000"/>
          </a:xfrm>
        </p:spPr>
        <p:txBody>
          <a:bodyPr/>
          <a:lstStyle>
            <a:lvl1pPr>
              <a:defRPr/>
            </a:lvl1pPr>
          </a:lstStyle>
          <a:p>
            <a:r>
              <a:rPr lang="en-US"/>
              <a:t>Click to edit Master title style</a:t>
            </a:r>
          </a:p>
        </p:txBody>
      </p:sp>
      <p:sp>
        <p:nvSpPr>
          <p:cNvPr id="539669" name="Rectangle 21"/>
          <p:cNvSpPr>
            <a:spLocks noGrp="1" noChangeArrowheads="1"/>
          </p:cNvSpPr>
          <p:nvPr>
            <p:ph type="subTitle" idx="1"/>
          </p:nvPr>
        </p:nvSpPr>
        <p:spPr>
          <a:xfrm>
            <a:off x="2038350" y="4351338"/>
            <a:ext cx="6400800" cy="1371600"/>
          </a:xfrm>
        </p:spPr>
        <p:txBody>
          <a:bodyPr/>
          <a:lstStyle>
            <a:lvl1pPr marL="0" indent="0">
              <a:buFont typeface="Wingdings" pitchFamily="2" charset="2"/>
              <a:buNone/>
              <a:defRPr/>
            </a:lvl1pPr>
          </a:lstStyle>
          <a:p>
            <a:r>
              <a:rPr lang="en-US"/>
              <a:t>Click to edit Master subtitle style</a:t>
            </a:r>
          </a:p>
        </p:txBody>
      </p:sp>
      <p:sp>
        <p:nvSpPr>
          <p:cNvPr id="7" name="Rectangle 22"/>
          <p:cNvSpPr>
            <a:spLocks noGrp="1" noChangeArrowheads="1"/>
          </p:cNvSpPr>
          <p:nvPr>
            <p:ph type="dt" sz="half" idx="10"/>
          </p:nvPr>
        </p:nvSpPr>
        <p:spPr>
          <a:xfrm>
            <a:off x="685800" y="6324600"/>
            <a:ext cx="1905000" cy="457200"/>
          </a:xfrm>
        </p:spPr>
        <p:txBody>
          <a:bodyPr/>
          <a:lstStyle>
            <a:lvl1pPr>
              <a:defRPr smtClean="0"/>
            </a:lvl1pPr>
          </a:lstStyle>
          <a:p>
            <a:pPr>
              <a:defRPr/>
            </a:pPr>
            <a:endParaRPr lang="en-US"/>
          </a:p>
        </p:txBody>
      </p:sp>
      <p:sp>
        <p:nvSpPr>
          <p:cNvPr id="8" name="Rectangle 23"/>
          <p:cNvSpPr>
            <a:spLocks noGrp="1" noChangeArrowheads="1"/>
          </p:cNvSpPr>
          <p:nvPr>
            <p:ph type="ftr" sz="quarter" idx="11"/>
          </p:nvPr>
        </p:nvSpPr>
        <p:spPr>
          <a:xfrm>
            <a:off x="3124200" y="6324600"/>
            <a:ext cx="2895600" cy="457200"/>
          </a:xfrm>
        </p:spPr>
        <p:txBody>
          <a:bodyPr/>
          <a:lstStyle>
            <a:lvl1pPr>
              <a:defRPr smtClean="0"/>
            </a:lvl1pPr>
          </a:lstStyle>
          <a:p>
            <a:pPr>
              <a:defRPr/>
            </a:pPr>
            <a:endParaRPr lang="en-US"/>
          </a:p>
        </p:txBody>
      </p:sp>
      <p:sp>
        <p:nvSpPr>
          <p:cNvPr id="9" name="Rectangle 24"/>
          <p:cNvSpPr>
            <a:spLocks noGrp="1" noChangeArrowheads="1"/>
          </p:cNvSpPr>
          <p:nvPr>
            <p:ph type="sldNum" sz="quarter" idx="12"/>
          </p:nvPr>
        </p:nvSpPr>
        <p:spPr>
          <a:xfrm>
            <a:off x="6553200" y="6324600"/>
            <a:ext cx="1905000" cy="457200"/>
          </a:xfrm>
        </p:spPr>
        <p:txBody>
          <a:bodyPr/>
          <a:lstStyle>
            <a:lvl1pPr>
              <a:defRPr sz="1400" smtClean="0"/>
            </a:lvl1pPr>
          </a:lstStyle>
          <a:p>
            <a:pPr>
              <a:defRPr/>
            </a:pPr>
            <a:fld id="{513A9046-9968-47D4-9706-91D4EF758C1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5"/>
          <p:cNvSpPr>
            <a:spLocks noGrp="1" noChangeArrowheads="1"/>
          </p:cNvSpPr>
          <p:nvPr>
            <p:ph type="sldNum" sz="quarter" idx="12"/>
          </p:nvPr>
        </p:nvSpPr>
        <p:spPr>
          <a:ln/>
        </p:spPr>
        <p:txBody>
          <a:bodyPr/>
          <a:lstStyle>
            <a:lvl1pPr>
              <a:defRPr/>
            </a:lvl1pPr>
          </a:lstStyle>
          <a:p>
            <a:pPr>
              <a:defRPr/>
            </a:pPr>
            <a:fld id="{7FB99A97-5253-4723-B850-94009EC6E6EF}" type="slidenum">
              <a:rPr lang="en-US"/>
              <a:pPr>
                <a:defRPr/>
              </a:pPr>
              <a:t>‹#›</a:t>
            </a:fld>
            <a:endParaRPr lang="en-US" sz="140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838200"/>
            <a:ext cx="1943100" cy="53784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838200"/>
            <a:ext cx="5676900" cy="5378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5"/>
          <p:cNvSpPr>
            <a:spLocks noGrp="1" noChangeArrowheads="1"/>
          </p:cNvSpPr>
          <p:nvPr>
            <p:ph type="sldNum" sz="quarter" idx="12"/>
          </p:nvPr>
        </p:nvSpPr>
        <p:spPr>
          <a:ln/>
        </p:spPr>
        <p:txBody>
          <a:bodyPr/>
          <a:lstStyle>
            <a:lvl1pPr>
              <a:defRPr/>
            </a:lvl1pPr>
          </a:lstStyle>
          <a:p>
            <a:pPr>
              <a:defRPr/>
            </a:pPr>
            <a:fld id="{C7036F17-6E8E-4A28-A57D-6C849C5A0D5C}" type="slidenum">
              <a:rPr lang="en-US"/>
              <a:pPr>
                <a:defRPr/>
              </a:pPr>
              <a:t>‹#›</a:t>
            </a:fld>
            <a:endParaRPr lang="en-US" sz="14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5"/>
          <p:cNvSpPr>
            <a:spLocks noGrp="1" noChangeArrowheads="1"/>
          </p:cNvSpPr>
          <p:nvPr>
            <p:ph type="sldNum" sz="quarter" idx="12"/>
          </p:nvPr>
        </p:nvSpPr>
        <p:spPr>
          <a:ln/>
        </p:spPr>
        <p:txBody>
          <a:bodyPr/>
          <a:lstStyle>
            <a:lvl1pPr>
              <a:defRPr/>
            </a:lvl1pPr>
          </a:lstStyle>
          <a:p>
            <a:pPr>
              <a:defRPr/>
            </a:pPr>
            <a:fld id="{894D4B39-2307-4781-A6DC-9FCA3AFC8139}" type="slidenum">
              <a:rPr lang="en-US"/>
              <a:pPr>
                <a:defRPr/>
              </a:pPr>
              <a:t>‹#›</a:t>
            </a:fld>
            <a:endParaRPr lang="en-US" sz="140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5"/>
          <p:cNvSpPr>
            <a:spLocks noGrp="1" noChangeArrowheads="1"/>
          </p:cNvSpPr>
          <p:nvPr>
            <p:ph type="sldNum" sz="quarter" idx="12"/>
          </p:nvPr>
        </p:nvSpPr>
        <p:spPr>
          <a:ln/>
        </p:spPr>
        <p:txBody>
          <a:bodyPr/>
          <a:lstStyle>
            <a:lvl1pPr>
              <a:defRPr/>
            </a:lvl1pPr>
          </a:lstStyle>
          <a:p>
            <a:pPr>
              <a:defRPr/>
            </a:pPr>
            <a:fld id="{560966C4-27D2-4091-A643-F2F66C342DDE}" type="slidenum">
              <a:rPr lang="en-US"/>
              <a:pPr>
                <a:defRPr/>
              </a:pPr>
              <a:t>‹#›</a:t>
            </a:fld>
            <a:endParaRPr lang="en-US" sz="14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21018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21018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1"/>
          <p:cNvSpPr>
            <a:spLocks noGrp="1" noChangeArrowheads="1"/>
          </p:cNvSpPr>
          <p:nvPr>
            <p:ph type="dt" sz="half" idx="10"/>
          </p:nvPr>
        </p:nvSpPr>
        <p:spPr>
          <a:ln/>
        </p:spPr>
        <p:txBody>
          <a:bodyPr/>
          <a:lstStyle>
            <a:lvl1pPr>
              <a:defRPr/>
            </a:lvl1pPr>
          </a:lstStyle>
          <a:p>
            <a:pPr>
              <a:defRPr/>
            </a:pPr>
            <a:endParaRPr lang="en-US"/>
          </a:p>
        </p:txBody>
      </p:sp>
      <p:sp>
        <p:nvSpPr>
          <p:cNvPr id="6" name="Rectangle 32"/>
          <p:cNvSpPr>
            <a:spLocks noGrp="1" noChangeArrowheads="1"/>
          </p:cNvSpPr>
          <p:nvPr>
            <p:ph type="ftr" sz="quarter" idx="11"/>
          </p:nvPr>
        </p:nvSpPr>
        <p:spPr>
          <a:ln/>
        </p:spPr>
        <p:txBody>
          <a:bodyPr/>
          <a:lstStyle>
            <a:lvl1pPr>
              <a:defRPr/>
            </a:lvl1pPr>
          </a:lstStyle>
          <a:p>
            <a:pPr>
              <a:defRPr/>
            </a:pPr>
            <a:endParaRPr lang="en-US"/>
          </a:p>
        </p:txBody>
      </p:sp>
      <p:sp>
        <p:nvSpPr>
          <p:cNvPr id="7" name="Rectangle 35"/>
          <p:cNvSpPr>
            <a:spLocks noGrp="1" noChangeArrowheads="1"/>
          </p:cNvSpPr>
          <p:nvPr>
            <p:ph type="sldNum" sz="quarter" idx="12"/>
          </p:nvPr>
        </p:nvSpPr>
        <p:spPr>
          <a:ln/>
        </p:spPr>
        <p:txBody>
          <a:bodyPr/>
          <a:lstStyle>
            <a:lvl1pPr>
              <a:defRPr/>
            </a:lvl1pPr>
          </a:lstStyle>
          <a:p>
            <a:pPr>
              <a:defRPr/>
            </a:pPr>
            <a:fld id="{5B71BD29-F3AF-4EAC-9A8D-EA04B3A9C603}" type="slidenum">
              <a:rPr lang="en-US"/>
              <a:pPr>
                <a:defRPr/>
              </a:pPr>
              <a:t>‹#›</a:t>
            </a:fld>
            <a:endParaRPr lang="en-US" sz="140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1"/>
          <p:cNvSpPr>
            <a:spLocks noGrp="1" noChangeArrowheads="1"/>
          </p:cNvSpPr>
          <p:nvPr>
            <p:ph type="dt" sz="half" idx="10"/>
          </p:nvPr>
        </p:nvSpPr>
        <p:spPr>
          <a:ln/>
        </p:spPr>
        <p:txBody>
          <a:bodyPr/>
          <a:lstStyle>
            <a:lvl1pPr>
              <a:defRPr/>
            </a:lvl1pPr>
          </a:lstStyle>
          <a:p>
            <a:pPr>
              <a:defRPr/>
            </a:pPr>
            <a:endParaRPr lang="en-US"/>
          </a:p>
        </p:txBody>
      </p:sp>
      <p:sp>
        <p:nvSpPr>
          <p:cNvPr id="8" name="Rectangle 32"/>
          <p:cNvSpPr>
            <a:spLocks noGrp="1" noChangeArrowheads="1"/>
          </p:cNvSpPr>
          <p:nvPr>
            <p:ph type="ftr" sz="quarter" idx="11"/>
          </p:nvPr>
        </p:nvSpPr>
        <p:spPr>
          <a:ln/>
        </p:spPr>
        <p:txBody>
          <a:bodyPr/>
          <a:lstStyle>
            <a:lvl1pPr>
              <a:defRPr/>
            </a:lvl1pPr>
          </a:lstStyle>
          <a:p>
            <a:pPr>
              <a:defRPr/>
            </a:pPr>
            <a:endParaRPr lang="en-US"/>
          </a:p>
        </p:txBody>
      </p:sp>
      <p:sp>
        <p:nvSpPr>
          <p:cNvPr id="9" name="Rectangle 35"/>
          <p:cNvSpPr>
            <a:spLocks noGrp="1" noChangeArrowheads="1"/>
          </p:cNvSpPr>
          <p:nvPr>
            <p:ph type="sldNum" sz="quarter" idx="12"/>
          </p:nvPr>
        </p:nvSpPr>
        <p:spPr>
          <a:ln/>
        </p:spPr>
        <p:txBody>
          <a:bodyPr/>
          <a:lstStyle>
            <a:lvl1pPr>
              <a:defRPr/>
            </a:lvl1pPr>
          </a:lstStyle>
          <a:p>
            <a:pPr>
              <a:defRPr/>
            </a:pPr>
            <a:fld id="{B6BF955C-5080-4DD8-97C3-0B086CA6DC11}" type="slidenum">
              <a:rPr lang="en-US"/>
              <a:pPr>
                <a:defRPr/>
              </a:pPr>
              <a:t>‹#›</a:t>
            </a:fld>
            <a:endParaRPr lang="en-US" sz="140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1"/>
          <p:cNvSpPr>
            <a:spLocks noGrp="1" noChangeArrowheads="1"/>
          </p:cNvSpPr>
          <p:nvPr>
            <p:ph type="dt" sz="half" idx="10"/>
          </p:nvPr>
        </p:nvSpPr>
        <p:spPr>
          <a:ln/>
        </p:spPr>
        <p:txBody>
          <a:bodyPr/>
          <a:lstStyle>
            <a:lvl1pPr>
              <a:defRPr/>
            </a:lvl1pPr>
          </a:lstStyle>
          <a:p>
            <a:pPr>
              <a:defRPr/>
            </a:pPr>
            <a:endParaRPr lang="en-US"/>
          </a:p>
        </p:txBody>
      </p:sp>
      <p:sp>
        <p:nvSpPr>
          <p:cNvPr id="4" name="Rectangle 32"/>
          <p:cNvSpPr>
            <a:spLocks noGrp="1" noChangeArrowheads="1"/>
          </p:cNvSpPr>
          <p:nvPr>
            <p:ph type="ftr" sz="quarter" idx="11"/>
          </p:nvPr>
        </p:nvSpPr>
        <p:spPr>
          <a:ln/>
        </p:spPr>
        <p:txBody>
          <a:bodyPr/>
          <a:lstStyle>
            <a:lvl1pPr>
              <a:defRPr/>
            </a:lvl1pPr>
          </a:lstStyle>
          <a:p>
            <a:pPr>
              <a:defRPr/>
            </a:pPr>
            <a:endParaRPr lang="en-US"/>
          </a:p>
        </p:txBody>
      </p:sp>
      <p:sp>
        <p:nvSpPr>
          <p:cNvPr id="5" name="Rectangle 35"/>
          <p:cNvSpPr>
            <a:spLocks noGrp="1" noChangeArrowheads="1"/>
          </p:cNvSpPr>
          <p:nvPr>
            <p:ph type="sldNum" sz="quarter" idx="12"/>
          </p:nvPr>
        </p:nvSpPr>
        <p:spPr>
          <a:ln/>
        </p:spPr>
        <p:txBody>
          <a:bodyPr/>
          <a:lstStyle>
            <a:lvl1pPr>
              <a:defRPr/>
            </a:lvl1pPr>
          </a:lstStyle>
          <a:p>
            <a:pPr>
              <a:defRPr/>
            </a:pPr>
            <a:fld id="{4B274F00-DA5C-491F-825D-91C3AC4FB793}" type="slidenum">
              <a:rPr lang="en-US"/>
              <a:pPr>
                <a:defRPr/>
              </a:pPr>
              <a:t>‹#›</a:t>
            </a:fld>
            <a:endParaRPr lang="en-US" sz="140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1"/>
          <p:cNvSpPr>
            <a:spLocks noGrp="1" noChangeArrowheads="1"/>
          </p:cNvSpPr>
          <p:nvPr>
            <p:ph type="dt" sz="half" idx="10"/>
          </p:nvPr>
        </p:nvSpPr>
        <p:spPr>
          <a:ln/>
        </p:spPr>
        <p:txBody>
          <a:bodyPr/>
          <a:lstStyle>
            <a:lvl1pPr>
              <a:defRPr/>
            </a:lvl1pPr>
          </a:lstStyle>
          <a:p>
            <a:pPr>
              <a:defRPr/>
            </a:pPr>
            <a:endParaRPr lang="en-US"/>
          </a:p>
        </p:txBody>
      </p:sp>
      <p:sp>
        <p:nvSpPr>
          <p:cNvPr id="3" name="Rectangle 32"/>
          <p:cNvSpPr>
            <a:spLocks noGrp="1" noChangeArrowheads="1"/>
          </p:cNvSpPr>
          <p:nvPr>
            <p:ph type="ftr" sz="quarter" idx="11"/>
          </p:nvPr>
        </p:nvSpPr>
        <p:spPr>
          <a:ln/>
        </p:spPr>
        <p:txBody>
          <a:bodyPr/>
          <a:lstStyle>
            <a:lvl1pPr>
              <a:defRPr/>
            </a:lvl1pPr>
          </a:lstStyle>
          <a:p>
            <a:pPr>
              <a:defRPr/>
            </a:pPr>
            <a:endParaRPr lang="en-US"/>
          </a:p>
        </p:txBody>
      </p:sp>
      <p:sp>
        <p:nvSpPr>
          <p:cNvPr id="4" name="Rectangle 35"/>
          <p:cNvSpPr>
            <a:spLocks noGrp="1" noChangeArrowheads="1"/>
          </p:cNvSpPr>
          <p:nvPr>
            <p:ph type="sldNum" sz="quarter" idx="12"/>
          </p:nvPr>
        </p:nvSpPr>
        <p:spPr>
          <a:ln/>
        </p:spPr>
        <p:txBody>
          <a:bodyPr/>
          <a:lstStyle>
            <a:lvl1pPr>
              <a:defRPr/>
            </a:lvl1pPr>
          </a:lstStyle>
          <a:p>
            <a:pPr>
              <a:defRPr/>
            </a:pPr>
            <a:fld id="{1DC27FF7-3596-4418-87C0-0D4B55EA92A2}" type="slidenum">
              <a:rPr lang="en-US"/>
              <a:pPr>
                <a:defRPr/>
              </a:pPr>
              <a:t>‹#›</a:t>
            </a:fld>
            <a:endParaRPr lang="en-US" sz="140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1"/>
          <p:cNvSpPr>
            <a:spLocks noGrp="1" noChangeArrowheads="1"/>
          </p:cNvSpPr>
          <p:nvPr>
            <p:ph type="dt" sz="half" idx="10"/>
          </p:nvPr>
        </p:nvSpPr>
        <p:spPr>
          <a:ln/>
        </p:spPr>
        <p:txBody>
          <a:bodyPr/>
          <a:lstStyle>
            <a:lvl1pPr>
              <a:defRPr/>
            </a:lvl1pPr>
          </a:lstStyle>
          <a:p>
            <a:pPr>
              <a:defRPr/>
            </a:pPr>
            <a:endParaRPr lang="en-US"/>
          </a:p>
        </p:txBody>
      </p:sp>
      <p:sp>
        <p:nvSpPr>
          <p:cNvPr id="6" name="Rectangle 32"/>
          <p:cNvSpPr>
            <a:spLocks noGrp="1" noChangeArrowheads="1"/>
          </p:cNvSpPr>
          <p:nvPr>
            <p:ph type="ftr" sz="quarter" idx="11"/>
          </p:nvPr>
        </p:nvSpPr>
        <p:spPr>
          <a:ln/>
        </p:spPr>
        <p:txBody>
          <a:bodyPr/>
          <a:lstStyle>
            <a:lvl1pPr>
              <a:defRPr/>
            </a:lvl1pPr>
          </a:lstStyle>
          <a:p>
            <a:pPr>
              <a:defRPr/>
            </a:pPr>
            <a:endParaRPr lang="en-US"/>
          </a:p>
        </p:txBody>
      </p:sp>
      <p:sp>
        <p:nvSpPr>
          <p:cNvPr id="7" name="Rectangle 35"/>
          <p:cNvSpPr>
            <a:spLocks noGrp="1" noChangeArrowheads="1"/>
          </p:cNvSpPr>
          <p:nvPr>
            <p:ph type="sldNum" sz="quarter" idx="12"/>
          </p:nvPr>
        </p:nvSpPr>
        <p:spPr>
          <a:ln/>
        </p:spPr>
        <p:txBody>
          <a:bodyPr/>
          <a:lstStyle>
            <a:lvl1pPr>
              <a:defRPr/>
            </a:lvl1pPr>
          </a:lstStyle>
          <a:p>
            <a:pPr>
              <a:defRPr/>
            </a:pPr>
            <a:fld id="{8E32D3D1-C13F-4D57-AF0C-8C9E6A80483B}" type="slidenum">
              <a:rPr lang="en-US"/>
              <a:pPr>
                <a:defRPr/>
              </a:pPr>
              <a:t>‹#›</a:t>
            </a:fld>
            <a:endParaRPr lang="en-US" sz="14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1"/>
          <p:cNvSpPr>
            <a:spLocks noGrp="1" noChangeArrowheads="1"/>
          </p:cNvSpPr>
          <p:nvPr>
            <p:ph type="dt" sz="half" idx="10"/>
          </p:nvPr>
        </p:nvSpPr>
        <p:spPr>
          <a:ln/>
        </p:spPr>
        <p:txBody>
          <a:bodyPr/>
          <a:lstStyle>
            <a:lvl1pPr>
              <a:defRPr/>
            </a:lvl1pPr>
          </a:lstStyle>
          <a:p>
            <a:pPr>
              <a:defRPr/>
            </a:pPr>
            <a:endParaRPr lang="en-US"/>
          </a:p>
        </p:txBody>
      </p:sp>
      <p:sp>
        <p:nvSpPr>
          <p:cNvPr id="6" name="Rectangle 32"/>
          <p:cNvSpPr>
            <a:spLocks noGrp="1" noChangeArrowheads="1"/>
          </p:cNvSpPr>
          <p:nvPr>
            <p:ph type="ftr" sz="quarter" idx="11"/>
          </p:nvPr>
        </p:nvSpPr>
        <p:spPr>
          <a:ln/>
        </p:spPr>
        <p:txBody>
          <a:bodyPr/>
          <a:lstStyle>
            <a:lvl1pPr>
              <a:defRPr/>
            </a:lvl1pPr>
          </a:lstStyle>
          <a:p>
            <a:pPr>
              <a:defRPr/>
            </a:pPr>
            <a:endParaRPr lang="en-US"/>
          </a:p>
        </p:txBody>
      </p:sp>
      <p:sp>
        <p:nvSpPr>
          <p:cNvPr id="7" name="Rectangle 35"/>
          <p:cNvSpPr>
            <a:spLocks noGrp="1" noChangeArrowheads="1"/>
          </p:cNvSpPr>
          <p:nvPr>
            <p:ph type="sldNum" sz="quarter" idx="12"/>
          </p:nvPr>
        </p:nvSpPr>
        <p:spPr>
          <a:ln/>
        </p:spPr>
        <p:txBody>
          <a:bodyPr/>
          <a:lstStyle>
            <a:lvl1pPr>
              <a:defRPr/>
            </a:lvl1pPr>
          </a:lstStyle>
          <a:p>
            <a:pPr>
              <a:defRPr/>
            </a:pPr>
            <a:fld id="{42DBACBE-74FD-4266-A770-136BC24C19DE}" type="slidenum">
              <a:rPr lang="en-US"/>
              <a:pPr>
                <a:defRPr/>
              </a:pPr>
              <a:t>‹#›</a:t>
            </a:fld>
            <a:endParaRPr lang="en-US" sz="140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538649" name="Rectangle 25"/>
          <p:cNvSpPr>
            <a:spLocks noChangeArrowheads="1"/>
          </p:cNvSpPr>
          <p:nvPr/>
        </p:nvSpPr>
        <p:spPr bwMode="hidden">
          <a:xfrm>
            <a:off x="152400" y="0"/>
            <a:ext cx="1447800" cy="685800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en-US" sz="2400"/>
          </a:p>
        </p:txBody>
      </p:sp>
      <p:sp>
        <p:nvSpPr>
          <p:cNvPr id="538650" name="Rectangle 26"/>
          <p:cNvSpPr>
            <a:spLocks noChangeArrowheads="1"/>
          </p:cNvSpPr>
          <p:nvPr/>
        </p:nvSpPr>
        <p:spPr bwMode="hidden">
          <a:xfrm>
            <a:off x="1676400" y="0"/>
            <a:ext cx="7467600" cy="1219200"/>
          </a:xfrm>
          <a:prstGeom prst="rect">
            <a:avLst/>
          </a:prstGeom>
          <a:gradFill rotWithShape="0">
            <a:gsLst>
              <a:gs pos="0">
                <a:schemeClr val="bg2"/>
              </a:gs>
              <a:gs pos="100000">
                <a:schemeClr val="bg1"/>
              </a:gs>
            </a:gsLst>
            <a:path path="shape">
              <a:fillToRect l="50000" t="50000" r="50000" b="50000"/>
            </a:path>
          </a:gradFill>
          <a:ln w="9525">
            <a:noFill/>
            <a:miter lim="800000"/>
            <a:headEnd/>
            <a:tailEnd/>
          </a:ln>
          <a:effectLst/>
        </p:spPr>
        <p:txBody>
          <a:bodyPr wrap="none" anchor="ctr"/>
          <a:lstStyle/>
          <a:p>
            <a:pPr algn="ctr">
              <a:defRPr/>
            </a:pPr>
            <a:endParaRPr kumimoji="1" lang="en-US" sz="2400"/>
          </a:p>
        </p:txBody>
      </p:sp>
      <p:sp>
        <p:nvSpPr>
          <p:cNvPr id="538651" name="Rectangle 27" descr="Stationery"/>
          <p:cNvSpPr>
            <a:spLocks noChangeArrowheads="1"/>
          </p:cNvSpPr>
          <p:nvPr/>
        </p:nvSpPr>
        <p:spPr bwMode="auto">
          <a:xfrm>
            <a:off x="457200" y="0"/>
            <a:ext cx="1219200" cy="762000"/>
          </a:xfrm>
          <a:prstGeom prst="rect">
            <a:avLst/>
          </a:prstGeom>
          <a:blipFill dpi="0" rotWithShape="0">
            <a:blip r:embed="rId13"/>
            <a:srcRect/>
            <a:tile tx="0" ty="0" sx="100000" sy="100000" flip="none" algn="tl"/>
          </a:blipFill>
          <a:ln w="9525">
            <a:noFill/>
            <a:miter lim="800000"/>
            <a:headEnd/>
            <a:tailEnd/>
          </a:ln>
          <a:effectLst/>
        </p:spPr>
        <p:txBody>
          <a:bodyPr wrap="none" anchor="ctr"/>
          <a:lstStyle/>
          <a:p>
            <a:pPr algn="ctr">
              <a:defRPr/>
            </a:pPr>
            <a:endParaRPr kumimoji="1" lang="en-US" sz="2400"/>
          </a:p>
        </p:txBody>
      </p:sp>
      <p:sp>
        <p:nvSpPr>
          <p:cNvPr id="538652" name="Rectangle 28" descr="Stationery"/>
          <p:cNvSpPr>
            <a:spLocks noChangeArrowheads="1"/>
          </p:cNvSpPr>
          <p:nvPr/>
        </p:nvSpPr>
        <p:spPr bwMode="auto">
          <a:xfrm>
            <a:off x="0" y="0"/>
            <a:ext cx="457200" cy="6858000"/>
          </a:xfrm>
          <a:prstGeom prst="rect">
            <a:avLst/>
          </a:prstGeom>
          <a:blipFill dpi="0" rotWithShape="0">
            <a:blip r:embed="rId13"/>
            <a:srcRect/>
            <a:tile tx="0" ty="0" sx="100000" sy="100000" flip="none" algn="tl"/>
          </a:blipFill>
          <a:ln w="9525">
            <a:noFill/>
            <a:miter lim="800000"/>
            <a:headEnd/>
            <a:tailEnd/>
          </a:ln>
          <a:effectLst/>
        </p:spPr>
        <p:txBody>
          <a:bodyPr wrap="none" anchor="ctr"/>
          <a:lstStyle/>
          <a:p>
            <a:pPr algn="ctr">
              <a:defRPr/>
            </a:pPr>
            <a:endParaRPr kumimoji="1" lang="en-US" sz="2400"/>
          </a:p>
        </p:txBody>
      </p:sp>
      <p:sp>
        <p:nvSpPr>
          <p:cNvPr id="1030" name="Rectangle 29"/>
          <p:cNvSpPr>
            <a:spLocks noGrp="1" noChangeArrowheads="1"/>
          </p:cNvSpPr>
          <p:nvPr>
            <p:ph type="title"/>
          </p:nvPr>
        </p:nvSpPr>
        <p:spPr bwMode="auto">
          <a:xfrm>
            <a:off x="1066800" y="8382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538655" name="Rectangle 31"/>
          <p:cNvSpPr>
            <a:spLocks noGrp="1" noChangeArrowheads="1"/>
          </p:cNvSpPr>
          <p:nvPr>
            <p:ph type="dt" sz="half" idx="2"/>
          </p:nvPr>
        </p:nvSpPr>
        <p:spPr bwMode="auto">
          <a:xfrm>
            <a:off x="1066800" y="6413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solidFill>
                  <a:schemeClr val="tx2"/>
                </a:solidFill>
              </a:defRPr>
            </a:lvl1pPr>
          </a:lstStyle>
          <a:p>
            <a:pPr>
              <a:defRPr/>
            </a:pPr>
            <a:endParaRPr lang="en-US"/>
          </a:p>
        </p:txBody>
      </p:sp>
      <p:sp>
        <p:nvSpPr>
          <p:cNvPr id="538656" name="Rectangle 32"/>
          <p:cNvSpPr>
            <a:spLocks noGrp="1" noChangeArrowheads="1"/>
          </p:cNvSpPr>
          <p:nvPr>
            <p:ph type="ftr" sz="quarter" idx="3"/>
          </p:nvPr>
        </p:nvSpPr>
        <p:spPr bwMode="auto">
          <a:xfrm>
            <a:off x="3429000" y="64135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solidFill>
                  <a:schemeClr val="tx2"/>
                </a:solidFill>
              </a:defRPr>
            </a:lvl1pPr>
          </a:lstStyle>
          <a:p>
            <a:pPr>
              <a:defRPr/>
            </a:pPr>
            <a:endParaRPr lang="en-US"/>
          </a:p>
        </p:txBody>
      </p:sp>
      <p:pic>
        <p:nvPicPr>
          <p:cNvPr id="1033" name="Picture 33" descr="C:\Wendy\anabnr2.GIF"/>
          <p:cNvPicPr>
            <a:picLocks noChangeAspect="1" noChangeArrowheads="1"/>
          </p:cNvPicPr>
          <p:nvPr/>
        </p:nvPicPr>
        <p:blipFill>
          <a:blip r:embed="rId14"/>
          <a:srcRect/>
          <a:stretch>
            <a:fillRect/>
          </a:stretch>
        </p:blipFill>
        <p:spPr bwMode="auto">
          <a:xfrm>
            <a:off x="1228725" y="0"/>
            <a:ext cx="7915275" cy="754063"/>
          </a:xfrm>
          <a:prstGeom prst="rect">
            <a:avLst/>
          </a:prstGeom>
          <a:noFill/>
          <a:ln w="9525">
            <a:noFill/>
            <a:miter lim="800000"/>
            <a:headEnd/>
            <a:tailEnd/>
          </a:ln>
        </p:spPr>
      </p:pic>
      <p:sp>
        <p:nvSpPr>
          <p:cNvPr id="538658" name="Rectangle 34"/>
          <p:cNvSpPr>
            <a:spLocks noChangeArrowheads="1"/>
          </p:cNvSpPr>
          <p:nvPr/>
        </p:nvSpPr>
        <p:spPr bwMode="auto">
          <a:xfrm>
            <a:off x="304800" y="457200"/>
            <a:ext cx="2514600" cy="304800"/>
          </a:xfrm>
          <a:prstGeom prst="rect">
            <a:avLst/>
          </a:prstGeom>
          <a:solidFill>
            <a:schemeClr val="accent2">
              <a:alpha val="50000"/>
            </a:schemeClr>
          </a:solidFill>
          <a:ln w="9525">
            <a:noFill/>
            <a:miter lim="800000"/>
            <a:headEnd/>
            <a:tailEnd/>
          </a:ln>
          <a:effectLst/>
        </p:spPr>
        <p:txBody>
          <a:bodyPr wrap="none" anchor="ctr"/>
          <a:lstStyle/>
          <a:p>
            <a:pPr algn="ctr">
              <a:defRPr/>
            </a:pPr>
            <a:endParaRPr kumimoji="1" lang="en-US" sz="2400"/>
          </a:p>
        </p:txBody>
      </p:sp>
      <p:sp>
        <p:nvSpPr>
          <p:cNvPr id="538659" name="Rectangle 35"/>
          <p:cNvSpPr>
            <a:spLocks noGrp="1" noChangeArrowheads="1"/>
          </p:cNvSpPr>
          <p:nvPr>
            <p:ph type="sldNum" sz="quarter" idx="4"/>
          </p:nvPr>
        </p:nvSpPr>
        <p:spPr bwMode="auto">
          <a:xfrm>
            <a:off x="8229600" y="6413500"/>
            <a:ext cx="914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2400" smtClean="0">
                <a:solidFill>
                  <a:schemeClr val="tx2"/>
                </a:solidFill>
              </a:defRPr>
            </a:lvl1pPr>
          </a:lstStyle>
          <a:p>
            <a:pPr>
              <a:defRPr/>
            </a:pPr>
            <a:fld id="{61CB4A1C-DE20-4485-97F5-8838E45AB382}" type="slidenum">
              <a:rPr lang="en-US"/>
              <a:pPr>
                <a:defRPr/>
              </a:pPr>
              <a:t>‹#›</a:t>
            </a:fld>
            <a:endParaRPr lang="en-US" sz="1400"/>
          </a:p>
        </p:txBody>
      </p:sp>
      <p:sp>
        <p:nvSpPr>
          <p:cNvPr id="1036" name="Rectangle 36"/>
          <p:cNvSpPr>
            <a:spLocks noGrp="1" noChangeArrowheads="1"/>
          </p:cNvSpPr>
          <p:nvPr>
            <p:ph type="body" idx="1"/>
          </p:nvPr>
        </p:nvSpPr>
        <p:spPr bwMode="auto">
          <a:xfrm>
            <a:off x="1066800" y="210185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837"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charset="0"/>
        </a:defRPr>
      </a:lvl2pPr>
      <a:lvl3pPr algn="l" rtl="0" eaLnBrk="0" fontAlgn="base" hangingPunct="0">
        <a:spcBef>
          <a:spcPct val="0"/>
        </a:spcBef>
        <a:spcAft>
          <a:spcPct val="0"/>
        </a:spcAft>
        <a:defRPr sz="4400">
          <a:solidFill>
            <a:schemeClr val="tx2"/>
          </a:solidFill>
          <a:latin typeface="Times New Roman" charset="0"/>
        </a:defRPr>
      </a:lvl3pPr>
      <a:lvl4pPr algn="l" rtl="0" eaLnBrk="0" fontAlgn="base" hangingPunct="0">
        <a:spcBef>
          <a:spcPct val="0"/>
        </a:spcBef>
        <a:spcAft>
          <a:spcPct val="0"/>
        </a:spcAft>
        <a:defRPr sz="4400">
          <a:solidFill>
            <a:schemeClr val="tx2"/>
          </a:solidFill>
          <a:latin typeface="Times New Roman" charset="0"/>
        </a:defRPr>
      </a:lvl4pPr>
      <a:lvl5pPr algn="l" rtl="0" eaLnBrk="0" fontAlgn="base" hangingPunct="0">
        <a:spcBef>
          <a:spcPct val="0"/>
        </a:spcBef>
        <a:spcAft>
          <a:spcPct val="0"/>
        </a:spcAft>
        <a:defRPr sz="4400">
          <a:solidFill>
            <a:schemeClr val="tx2"/>
          </a:solidFill>
          <a:latin typeface="Times New Roman" charset="0"/>
        </a:defRPr>
      </a:lvl5pPr>
      <a:lvl6pPr marL="457200" algn="l" rtl="0" fontAlgn="base">
        <a:spcBef>
          <a:spcPct val="0"/>
        </a:spcBef>
        <a:spcAft>
          <a:spcPct val="0"/>
        </a:spcAft>
        <a:defRPr sz="4400">
          <a:solidFill>
            <a:schemeClr val="tx2"/>
          </a:solidFill>
          <a:latin typeface="Times New Roman" charset="0"/>
        </a:defRPr>
      </a:lvl6pPr>
      <a:lvl7pPr marL="914400" algn="l" rtl="0" fontAlgn="base">
        <a:spcBef>
          <a:spcPct val="0"/>
        </a:spcBef>
        <a:spcAft>
          <a:spcPct val="0"/>
        </a:spcAft>
        <a:defRPr sz="4400">
          <a:solidFill>
            <a:schemeClr val="tx2"/>
          </a:solidFill>
          <a:latin typeface="Times New Roman" charset="0"/>
        </a:defRPr>
      </a:lvl7pPr>
      <a:lvl8pPr marL="1371600" algn="l" rtl="0" fontAlgn="base">
        <a:spcBef>
          <a:spcPct val="0"/>
        </a:spcBef>
        <a:spcAft>
          <a:spcPct val="0"/>
        </a:spcAft>
        <a:defRPr sz="4400">
          <a:solidFill>
            <a:schemeClr val="tx2"/>
          </a:solidFill>
          <a:latin typeface="Times New Roman" charset="0"/>
        </a:defRPr>
      </a:lvl8pPr>
      <a:lvl9pPr marL="1828800" algn="l" rtl="0" fontAlgn="base">
        <a:spcBef>
          <a:spcPct val="0"/>
        </a:spcBef>
        <a:spcAft>
          <a:spcPct val="0"/>
        </a:spcAft>
        <a:defRPr sz="4400">
          <a:solidFill>
            <a:schemeClr val="tx2"/>
          </a:solidFill>
          <a:latin typeface="Times New Roman" charset="0"/>
        </a:defRPr>
      </a:lvl9pPr>
    </p:titleStyle>
    <p:bodyStyle>
      <a:lvl1pPr marL="457200" indent="-457200" algn="l" rtl="0" eaLnBrk="0" fontAlgn="base" hangingPunct="0">
        <a:spcBef>
          <a:spcPct val="20000"/>
        </a:spcBef>
        <a:spcAft>
          <a:spcPct val="0"/>
        </a:spcAft>
        <a:buClr>
          <a:srgbClr val="A50021"/>
        </a:buClr>
        <a:buSzPct val="75000"/>
        <a:buFont typeface="Wingdings" pitchFamily="2" charset="2"/>
        <a:buChar char="n"/>
        <a:defRPr sz="3200">
          <a:solidFill>
            <a:schemeClr val="tx1"/>
          </a:solidFill>
          <a:latin typeface="+mn-lt"/>
          <a:ea typeface="+mn-ea"/>
          <a:cs typeface="+mn-cs"/>
        </a:defRPr>
      </a:lvl1pPr>
      <a:lvl2pPr marL="1027113" indent="-45561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0013" indent="-228600" algn="l" rtl="0" eaLnBrk="0" fontAlgn="base" hangingPunct="0">
        <a:spcBef>
          <a:spcPct val="20000"/>
        </a:spcBef>
        <a:spcAft>
          <a:spcPct val="0"/>
        </a:spcAft>
        <a:buClr>
          <a:srgbClr val="666699"/>
        </a:buClr>
        <a:buSzPct val="70000"/>
        <a:buFont typeface="Wingdings" pitchFamily="2" charset="2"/>
        <a:buChar char="n"/>
        <a:defRPr sz="2400">
          <a:solidFill>
            <a:schemeClr val="tx1"/>
          </a:solidFill>
          <a:latin typeface="+mn-lt"/>
        </a:defRPr>
      </a:lvl3pPr>
      <a:lvl4pPr marL="1712913" indent="-228600" algn="l" rtl="0" eaLnBrk="0" fontAlgn="base" hangingPunct="0">
        <a:spcBef>
          <a:spcPct val="20000"/>
        </a:spcBef>
        <a:spcAft>
          <a:spcPct val="0"/>
        </a:spcAft>
        <a:buSzPct val="60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55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		</a:t>
            </a:r>
            <a:r>
              <a:rPr lang="en-US" sz="6000" dirty="0" smtClean="0"/>
              <a:t>PNDT ACT </a:t>
            </a:r>
            <a:endParaRPr lang="en-IN" sz="6000" dirty="0"/>
          </a:p>
        </p:txBody>
      </p:sp>
      <p:sp>
        <p:nvSpPr>
          <p:cNvPr id="5" name="Subtitle 4"/>
          <p:cNvSpPr>
            <a:spLocks noGrp="1"/>
          </p:cNvSpPr>
          <p:nvPr>
            <p:ph type="subTitle" idx="1"/>
          </p:nvPr>
        </p:nvSpPr>
        <p:spPr/>
        <p:txBody>
          <a:bodyPr/>
          <a:lstStyle/>
          <a:p>
            <a:r>
              <a:rPr lang="en-US" dirty="0" smtClean="0"/>
              <a:t>		DR MEERA PATIL</a:t>
            </a: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rgbClr val="C00000"/>
                </a:solidFill>
              </a:rPr>
              <a:t>REGULATION OF PRENATAL DIAGNOSTIC TECHNIQUES</a:t>
            </a:r>
            <a:endParaRPr lang="en-IN" sz="4000" b="1" dirty="0">
              <a:solidFill>
                <a:srgbClr val="C00000"/>
              </a:solidFill>
            </a:endParaRPr>
          </a:p>
        </p:txBody>
      </p:sp>
      <p:sp>
        <p:nvSpPr>
          <p:cNvPr id="3" name="Content Placeholder 2"/>
          <p:cNvSpPr>
            <a:spLocks noGrp="1"/>
          </p:cNvSpPr>
          <p:nvPr>
            <p:ph idx="1"/>
          </p:nvPr>
        </p:nvSpPr>
        <p:spPr/>
        <p:txBody>
          <a:bodyPr/>
          <a:lstStyle/>
          <a:p>
            <a:r>
              <a:rPr lang="en-US" sz="2400" dirty="0" smtClean="0">
                <a:solidFill>
                  <a:srgbClr val="000000"/>
                </a:solidFill>
              </a:rPr>
              <a:t>No place shall be used for conducting PNDT techniques except for purposes mentioned in the Act.</a:t>
            </a:r>
          </a:p>
          <a:p>
            <a:pPr>
              <a:buFont typeface="Wingdings" pitchFamily="2" charset="2"/>
              <a:buChar char="v"/>
            </a:pPr>
            <a:r>
              <a:rPr lang="en-US" sz="2400" u="sng" dirty="0" smtClean="0">
                <a:solidFill>
                  <a:srgbClr val="663300"/>
                </a:solidFill>
              </a:rPr>
              <a:t>TECHNIQUES FOR CERTAIN ABNORMALITIES</a:t>
            </a:r>
          </a:p>
          <a:p>
            <a:r>
              <a:rPr lang="en-US" sz="2400" dirty="0" smtClean="0">
                <a:solidFill>
                  <a:srgbClr val="000000"/>
                </a:solidFill>
              </a:rPr>
              <a:t>Chromosomal abnormalities</a:t>
            </a:r>
          </a:p>
          <a:p>
            <a:r>
              <a:rPr lang="en-US" sz="2400" dirty="0" smtClean="0">
                <a:solidFill>
                  <a:srgbClr val="000000"/>
                </a:solidFill>
              </a:rPr>
              <a:t>Genetic metabolic disorders</a:t>
            </a:r>
          </a:p>
          <a:p>
            <a:r>
              <a:rPr lang="en-US" sz="2400" dirty="0" err="1" smtClean="0">
                <a:solidFill>
                  <a:srgbClr val="000000"/>
                </a:solidFill>
              </a:rPr>
              <a:t>Hemoglobinopathies</a:t>
            </a:r>
            <a:endParaRPr lang="en-US" sz="2400" dirty="0" smtClean="0">
              <a:solidFill>
                <a:srgbClr val="000000"/>
              </a:solidFill>
            </a:endParaRPr>
          </a:p>
          <a:p>
            <a:r>
              <a:rPr lang="en-US" sz="2400" dirty="0" smtClean="0">
                <a:solidFill>
                  <a:srgbClr val="000000"/>
                </a:solidFill>
              </a:rPr>
              <a:t>Sex linked genetic disease</a:t>
            </a:r>
          </a:p>
          <a:p>
            <a:endParaRPr lang="en-IN"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buFont typeface="Wingdings" pitchFamily="2" charset="2"/>
              <a:buChar char="v"/>
            </a:pPr>
            <a:r>
              <a:rPr lang="en-US" sz="2400" u="sng" dirty="0" smtClean="0">
                <a:solidFill>
                  <a:srgbClr val="663300"/>
                </a:solidFill>
              </a:rPr>
              <a:t>TECHNIQUES ARE TO BE CONDUCTED ONLY UNDER FOLLOWING CONDITIONS:</a:t>
            </a:r>
          </a:p>
          <a:p>
            <a:r>
              <a:rPr lang="en-US" sz="2400" dirty="0" smtClean="0">
                <a:solidFill>
                  <a:srgbClr val="000000"/>
                </a:solidFill>
              </a:rPr>
              <a:t>Age &gt; 35 yrs </a:t>
            </a:r>
          </a:p>
          <a:p>
            <a:r>
              <a:rPr lang="en-US" sz="2400" dirty="0" smtClean="0">
                <a:solidFill>
                  <a:srgbClr val="000000"/>
                </a:solidFill>
              </a:rPr>
              <a:t>Undergone 2 or more abortions</a:t>
            </a:r>
          </a:p>
          <a:p>
            <a:r>
              <a:rPr lang="en-US" sz="2400" dirty="0" smtClean="0">
                <a:solidFill>
                  <a:srgbClr val="000000"/>
                </a:solidFill>
              </a:rPr>
              <a:t>Exposed to </a:t>
            </a:r>
            <a:r>
              <a:rPr lang="en-US" sz="2400" dirty="0" err="1" smtClean="0">
                <a:solidFill>
                  <a:srgbClr val="000000"/>
                </a:solidFill>
              </a:rPr>
              <a:t>teratogenic</a:t>
            </a:r>
            <a:r>
              <a:rPr lang="en-US" sz="2400" dirty="0" smtClean="0">
                <a:solidFill>
                  <a:srgbClr val="000000"/>
                </a:solidFill>
              </a:rPr>
              <a:t> agents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dirty="0" smtClean="0"/>
              <a:t>             </a:t>
            </a:r>
            <a:r>
              <a:rPr lang="en-US" sz="4000" b="1" dirty="0" smtClean="0">
                <a:solidFill>
                  <a:srgbClr val="C00000"/>
                </a:solidFill>
              </a:rPr>
              <a:t>REGISTRATION</a:t>
            </a:r>
          </a:p>
        </p:txBody>
      </p:sp>
      <p:sp>
        <p:nvSpPr>
          <p:cNvPr id="9219" name="Rectangle 3"/>
          <p:cNvSpPr>
            <a:spLocks noGrp="1" noChangeArrowheads="1"/>
          </p:cNvSpPr>
          <p:nvPr>
            <p:ph type="body" idx="1"/>
          </p:nvPr>
        </p:nvSpPr>
        <p:spPr/>
        <p:txBody>
          <a:bodyPr/>
          <a:lstStyle/>
          <a:p>
            <a:pPr eaLnBrk="1" hangingPunct="1">
              <a:buFont typeface="Wingdings" pitchFamily="2" charset="2"/>
              <a:buChar char="v"/>
            </a:pPr>
            <a:r>
              <a:rPr lang="en-US" sz="2400" dirty="0" smtClean="0">
                <a:solidFill>
                  <a:srgbClr val="000000"/>
                </a:solidFill>
              </a:rPr>
              <a:t>FORM </a:t>
            </a:r>
            <a:r>
              <a:rPr lang="en-US" sz="2400" b="1" dirty="0" smtClean="0">
                <a:solidFill>
                  <a:srgbClr val="000000"/>
                </a:solidFill>
              </a:rPr>
              <a:t>A –                                  </a:t>
            </a:r>
          </a:p>
          <a:p>
            <a:pPr eaLnBrk="1" hangingPunct="1"/>
            <a:r>
              <a:rPr lang="en-US" sz="2400" dirty="0" smtClean="0">
                <a:solidFill>
                  <a:srgbClr val="000000"/>
                </a:solidFill>
              </a:rPr>
              <a:t>Prescribed application form which is to be filled in duplicate</a:t>
            </a:r>
          </a:p>
          <a:p>
            <a:pPr eaLnBrk="1" hangingPunct="1"/>
            <a:endParaRPr lang="en-US" sz="2400" dirty="0" smtClean="0">
              <a:solidFill>
                <a:srgbClr val="000000"/>
              </a:solidFill>
            </a:endParaRPr>
          </a:p>
          <a:p>
            <a:pPr eaLnBrk="1" hangingPunct="1"/>
            <a:r>
              <a:rPr lang="en-US" sz="2400" dirty="0" smtClean="0">
                <a:solidFill>
                  <a:srgbClr val="000000"/>
                </a:solidFill>
              </a:rPr>
              <a:t>Affidavit assuring that the center will not indulge in sex determination </a:t>
            </a:r>
          </a:p>
          <a:p>
            <a:pPr eaLnBrk="1" hangingPunct="1"/>
            <a:endParaRPr lang="en-US" sz="2400" dirty="0" smtClean="0">
              <a:solidFill>
                <a:srgbClr val="000000"/>
              </a:solidFill>
            </a:endParaRPr>
          </a:p>
          <a:p>
            <a:pPr eaLnBrk="1" hangingPunct="1"/>
            <a:r>
              <a:rPr lang="en-US" sz="2400" dirty="0" smtClean="0">
                <a:solidFill>
                  <a:srgbClr val="000000"/>
                </a:solidFill>
              </a:rPr>
              <a:t>Requisite registration fee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dirty="0" smtClean="0"/>
              <a:t>     </a:t>
            </a:r>
            <a:r>
              <a:rPr lang="en-US" sz="3600" b="1" dirty="0" smtClean="0">
                <a:solidFill>
                  <a:srgbClr val="C00000"/>
                </a:solidFill>
              </a:rPr>
              <a:t>PROCESS OF CERTIFICATION</a:t>
            </a:r>
          </a:p>
        </p:txBody>
      </p:sp>
      <p:sp>
        <p:nvSpPr>
          <p:cNvPr id="10243" name="Rectangle 3"/>
          <p:cNvSpPr>
            <a:spLocks noGrp="1" noChangeArrowheads="1"/>
          </p:cNvSpPr>
          <p:nvPr>
            <p:ph type="body" idx="1"/>
          </p:nvPr>
        </p:nvSpPr>
        <p:spPr/>
        <p:txBody>
          <a:bodyPr/>
          <a:lstStyle/>
          <a:p>
            <a:pPr eaLnBrk="1" hangingPunct="1"/>
            <a:r>
              <a:rPr lang="en-US" sz="2400" dirty="0" smtClean="0">
                <a:solidFill>
                  <a:srgbClr val="000000"/>
                </a:solidFill>
              </a:rPr>
              <a:t>The Committee holds an enquiry to verify that the applicant has complied with all the requirements under the Act and then grants the certificate.</a:t>
            </a:r>
          </a:p>
          <a:p>
            <a:pPr eaLnBrk="1" hangingPunct="1">
              <a:buFont typeface="Wingdings" pitchFamily="2" charset="2"/>
              <a:buNone/>
            </a:pPr>
            <a:endParaRPr lang="en-US" sz="2400" dirty="0" smtClean="0">
              <a:solidFill>
                <a:srgbClr val="000000"/>
              </a:solidFill>
            </a:endParaRPr>
          </a:p>
          <a:p>
            <a:pPr eaLnBrk="1" hangingPunct="1"/>
            <a:r>
              <a:rPr lang="en-US" sz="2400" dirty="0" smtClean="0">
                <a:solidFill>
                  <a:srgbClr val="000000"/>
                </a:solidFill>
              </a:rPr>
              <a:t>Two copies of the certificate are given, of which one is to be displayed at a conspicuous place in the clinic.</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ChangeArrowheads="1"/>
          </p:cNvSpPr>
          <p:nvPr/>
        </p:nvSpPr>
        <p:spPr bwMode="auto">
          <a:xfrm>
            <a:off x="533400" y="762000"/>
            <a:ext cx="8610600" cy="6096000"/>
          </a:xfrm>
          <a:prstGeom prst="rect">
            <a:avLst/>
          </a:prstGeom>
          <a:solidFill>
            <a:schemeClr val="accent1"/>
          </a:solidFill>
          <a:ln w="9525">
            <a:solidFill>
              <a:schemeClr val="tx1"/>
            </a:solidFill>
            <a:miter lim="800000"/>
            <a:headEnd/>
            <a:tailEnd/>
          </a:ln>
        </p:spPr>
        <p:txBody>
          <a:bodyPr anchor="ctr" anchorCtr="1"/>
          <a:lstStyle/>
          <a:p>
            <a:pPr algn="ctr"/>
            <a:endParaRPr lang="en-US">
              <a:solidFill>
                <a:srgbClr val="000000"/>
              </a:solidFill>
            </a:endParaRPr>
          </a:p>
        </p:txBody>
      </p:sp>
      <p:sp>
        <p:nvSpPr>
          <p:cNvPr id="11267" name="Rectangle 8"/>
          <p:cNvSpPr>
            <a:spLocks noGrp="1" noChangeArrowheads="1"/>
          </p:cNvSpPr>
          <p:nvPr>
            <p:ph type="title"/>
          </p:nvPr>
        </p:nvSpPr>
        <p:spPr>
          <a:xfrm>
            <a:off x="1066800" y="914400"/>
            <a:ext cx="7772400" cy="1143000"/>
          </a:xfrm>
        </p:spPr>
        <p:txBody>
          <a:bodyPr/>
          <a:lstStyle/>
          <a:p>
            <a:pPr eaLnBrk="1" hangingPunct="1"/>
            <a:endParaRPr lang="en-US" smtClean="0"/>
          </a:p>
        </p:txBody>
      </p:sp>
      <p:sp>
        <p:nvSpPr>
          <p:cNvPr id="11268" name="Rectangle 9"/>
          <p:cNvSpPr>
            <a:spLocks noGrp="1" noChangeArrowheads="1"/>
          </p:cNvSpPr>
          <p:nvPr>
            <p:ph type="body" idx="1"/>
          </p:nvPr>
        </p:nvSpPr>
        <p:spPr/>
        <p:txBody>
          <a:bodyPr/>
          <a:lstStyle/>
          <a:p>
            <a:pPr eaLnBrk="1" hangingPunct="1"/>
            <a:r>
              <a:rPr lang="en-US" sz="2400" dirty="0" smtClean="0">
                <a:solidFill>
                  <a:srgbClr val="000000"/>
                </a:solidFill>
              </a:rPr>
              <a:t>The certificate is </a:t>
            </a:r>
            <a:r>
              <a:rPr lang="en-US" sz="2400" b="1" dirty="0" smtClean="0">
                <a:solidFill>
                  <a:srgbClr val="000000"/>
                </a:solidFill>
              </a:rPr>
              <a:t>non-transferable</a:t>
            </a:r>
            <a:r>
              <a:rPr lang="en-US" sz="2400" dirty="0" smtClean="0">
                <a:solidFill>
                  <a:srgbClr val="000000"/>
                </a:solidFill>
              </a:rPr>
              <a:t>. In the event of change in ownership, the new owner has to register afresh.</a:t>
            </a:r>
          </a:p>
          <a:p>
            <a:pPr eaLnBrk="1" hangingPunct="1"/>
            <a:endParaRPr lang="en-US" sz="2400" dirty="0" smtClean="0">
              <a:solidFill>
                <a:srgbClr val="000000"/>
              </a:solidFill>
            </a:endParaRPr>
          </a:p>
          <a:p>
            <a:pPr eaLnBrk="1" hangingPunct="1"/>
            <a:r>
              <a:rPr lang="en-US" sz="2400" dirty="0" smtClean="0">
                <a:solidFill>
                  <a:srgbClr val="000000"/>
                </a:solidFill>
              </a:rPr>
              <a:t>The registration certificate must mention the number of ultrasound machines in the center, including the portable machines</a:t>
            </a:r>
            <a:r>
              <a:rPr lang="en-US" sz="2400" dirty="0" smtClean="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eaLnBrk="1" hangingPunct="1"/>
            <a:r>
              <a:rPr lang="en-US" sz="3600" dirty="0" smtClean="0"/>
              <a:t>     </a:t>
            </a:r>
            <a:r>
              <a:rPr lang="en-US" sz="3600" b="1" dirty="0" smtClean="0">
                <a:solidFill>
                  <a:srgbClr val="C00000"/>
                </a:solidFill>
              </a:rPr>
              <a:t>RENEWAL OF REGISTRATION</a:t>
            </a:r>
          </a:p>
        </p:txBody>
      </p:sp>
      <p:sp>
        <p:nvSpPr>
          <p:cNvPr id="12291" name="Rectangle 3"/>
          <p:cNvSpPr>
            <a:spLocks noGrp="1" noChangeArrowheads="1"/>
          </p:cNvSpPr>
          <p:nvPr>
            <p:ph type="body" idx="1"/>
          </p:nvPr>
        </p:nvSpPr>
        <p:spPr/>
        <p:txBody>
          <a:bodyPr/>
          <a:lstStyle/>
          <a:p>
            <a:pPr eaLnBrk="1" hangingPunct="1">
              <a:buFont typeface="Wingdings" pitchFamily="2" charset="2"/>
              <a:buNone/>
            </a:pPr>
            <a:endParaRPr lang="en-US" dirty="0" smtClean="0"/>
          </a:p>
          <a:p>
            <a:pPr eaLnBrk="1" hangingPunct="1"/>
            <a:r>
              <a:rPr lang="en-US" sz="2400" dirty="0" smtClean="0">
                <a:solidFill>
                  <a:srgbClr val="000000"/>
                </a:solidFill>
              </a:rPr>
              <a:t>The certificate is valid for 5 years.</a:t>
            </a:r>
          </a:p>
          <a:p>
            <a:pPr eaLnBrk="1" hangingPunct="1">
              <a:buFont typeface="Wingdings" pitchFamily="2" charset="2"/>
              <a:buNone/>
            </a:pPr>
            <a:endParaRPr lang="en-US" sz="2400" dirty="0" smtClean="0">
              <a:solidFill>
                <a:srgbClr val="000000"/>
              </a:solidFill>
            </a:endParaRPr>
          </a:p>
          <a:p>
            <a:pPr eaLnBrk="1" hangingPunct="1"/>
            <a:r>
              <a:rPr lang="en-US" sz="2400" dirty="0" smtClean="0">
                <a:solidFill>
                  <a:srgbClr val="000000"/>
                </a:solidFill>
              </a:rPr>
              <a:t>Application for renewal has to be made 30 days before the date of expiry in the prescribed Form </a:t>
            </a:r>
            <a:r>
              <a:rPr lang="en-US" sz="2400" b="1" dirty="0" smtClean="0">
                <a:solidFill>
                  <a:srgbClr val="000000"/>
                </a:solidFill>
              </a:rPr>
              <a:t>A</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eaLnBrk="1" hangingPunct="1"/>
            <a:r>
              <a:rPr lang="en-US" sz="3600" b="1" dirty="0" smtClean="0">
                <a:solidFill>
                  <a:srgbClr val="C00000"/>
                </a:solidFill>
              </a:rPr>
              <a:t>CANCELLATION OR SUSPENSION OF REGISTRATION</a:t>
            </a:r>
            <a:r>
              <a:rPr lang="en-US" dirty="0" smtClean="0">
                <a:solidFill>
                  <a:srgbClr val="C00000"/>
                </a:solidFill>
              </a:rPr>
              <a:t> </a:t>
            </a:r>
          </a:p>
        </p:txBody>
      </p:sp>
      <p:sp>
        <p:nvSpPr>
          <p:cNvPr id="13315" name="Rectangle 3"/>
          <p:cNvSpPr>
            <a:spLocks noGrp="1" noChangeArrowheads="1"/>
          </p:cNvSpPr>
          <p:nvPr>
            <p:ph type="body" idx="1"/>
          </p:nvPr>
        </p:nvSpPr>
        <p:spPr/>
        <p:txBody>
          <a:bodyPr/>
          <a:lstStyle/>
          <a:p>
            <a:pPr eaLnBrk="1" hangingPunct="1"/>
            <a:r>
              <a:rPr lang="en-US" sz="2400" dirty="0" smtClean="0">
                <a:solidFill>
                  <a:srgbClr val="000000"/>
                </a:solidFill>
              </a:rPr>
              <a:t>On receipt of a complaint the authority can issue a show cause notice to the center.</a:t>
            </a:r>
          </a:p>
          <a:p>
            <a:pPr eaLnBrk="1" hangingPunct="1">
              <a:buFont typeface="Wingdings" pitchFamily="2" charset="2"/>
              <a:buNone/>
            </a:pPr>
            <a:endParaRPr lang="en-US" sz="2400" dirty="0" smtClean="0">
              <a:solidFill>
                <a:srgbClr val="000000"/>
              </a:solidFill>
            </a:endParaRPr>
          </a:p>
          <a:p>
            <a:pPr eaLnBrk="1" hangingPunct="1"/>
            <a:r>
              <a:rPr lang="en-US" sz="2400" dirty="0" smtClean="0">
                <a:solidFill>
                  <a:srgbClr val="000000"/>
                </a:solidFill>
              </a:rPr>
              <a:t>After giving the center an opportunity to defend itself, the authority can either suspend or cancel the registration depending on the gravity of offence</a:t>
            </a:r>
          </a:p>
          <a:p>
            <a:pPr eaLnBrk="1" hangingPunct="1"/>
            <a:endParaRPr lang="en-US" dirty="0" smtClean="0">
              <a:solidFill>
                <a:srgbClr val="00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ctr" eaLnBrk="1" hangingPunct="1"/>
            <a:r>
              <a:rPr lang="en-US" sz="3600" b="1" dirty="0" smtClean="0">
                <a:solidFill>
                  <a:srgbClr val="C00000"/>
                </a:solidFill>
              </a:rPr>
              <a:t>PROVISION FOR APPEAL</a:t>
            </a:r>
          </a:p>
        </p:txBody>
      </p:sp>
      <p:sp>
        <p:nvSpPr>
          <p:cNvPr id="14339" name="Rectangle 3"/>
          <p:cNvSpPr>
            <a:spLocks noGrp="1" noChangeArrowheads="1"/>
          </p:cNvSpPr>
          <p:nvPr>
            <p:ph type="body" idx="1"/>
          </p:nvPr>
        </p:nvSpPr>
        <p:spPr/>
        <p:txBody>
          <a:bodyPr/>
          <a:lstStyle/>
          <a:p>
            <a:pPr eaLnBrk="1" hangingPunct="1"/>
            <a:r>
              <a:rPr lang="en-US" sz="2400" dirty="0" smtClean="0">
                <a:solidFill>
                  <a:srgbClr val="000000"/>
                </a:solidFill>
              </a:rPr>
              <a:t>The center can appeal against the suspension / cancellation within 30 days                         </a:t>
            </a:r>
          </a:p>
          <a:p>
            <a:pPr eaLnBrk="1" hangingPunct="1"/>
            <a:r>
              <a:rPr lang="en-US" sz="2400" dirty="0" smtClean="0">
                <a:solidFill>
                  <a:srgbClr val="000000"/>
                </a:solidFill>
              </a:rPr>
              <a:t>If the order was issued by the authority at sub-district level, then the appeal may be made to the Appropriate Authority at the district level</a:t>
            </a:r>
          </a:p>
          <a:p>
            <a:pPr eaLnBrk="1" hangingPunct="1"/>
            <a:r>
              <a:rPr lang="en-US" sz="2400" dirty="0" smtClean="0">
                <a:solidFill>
                  <a:srgbClr val="000000"/>
                </a:solidFill>
              </a:rPr>
              <a:t>If the order was issued by the authority at district level, then the appeal may be made to the Appropriate Authority at the state level and so on</a:t>
            </a:r>
          </a:p>
          <a:p>
            <a:pPr eaLnBrk="1" hangingPunct="1">
              <a:buFont typeface="Wingdings" pitchFamily="2" charset="2"/>
              <a:buNone/>
            </a:pPr>
            <a:endParaRPr lang="en-US" sz="2800" dirty="0" smtClean="0">
              <a:solidFill>
                <a:srgbClr val="000000"/>
              </a:solidFill>
            </a:endParaRPr>
          </a:p>
          <a:p>
            <a:pPr eaLnBrk="1" hangingPunct="1"/>
            <a:endParaRPr lang="en-US" sz="2800" dirty="0" smtClean="0">
              <a:solidFill>
                <a:srgbClr val="00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eaLnBrk="1" hangingPunct="1"/>
            <a:r>
              <a:rPr lang="en-US" sz="3600" b="1" dirty="0" smtClean="0">
                <a:solidFill>
                  <a:srgbClr val="C00000"/>
                </a:solidFill>
              </a:rPr>
              <a:t>PROHIBITIONS </a:t>
            </a:r>
          </a:p>
        </p:txBody>
      </p:sp>
      <p:sp>
        <p:nvSpPr>
          <p:cNvPr id="15363" name="Rectangle 3"/>
          <p:cNvSpPr>
            <a:spLocks noGrp="1" noChangeArrowheads="1"/>
          </p:cNvSpPr>
          <p:nvPr>
            <p:ph type="body" idx="1"/>
          </p:nvPr>
        </p:nvSpPr>
        <p:spPr/>
        <p:txBody>
          <a:bodyPr/>
          <a:lstStyle/>
          <a:p>
            <a:pPr algn="ctr" eaLnBrk="1" hangingPunct="1">
              <a:buFont typeface="Wingdings" pitchFamily="2" charset="2"/>
              <a:buNone/>
            </a:pPr>
            <a:r>
              <a:rPr lang="en-US" b="1" dirty="0" smtClean="0">
                <a:solidFill>
                  <a:srgbClr val="00B050"/>
                </a:solidFill>
              </a:rPr>
              <a:t>PROHIBITIONS ON CENTERS</a:t>
            </a:r>
          </a:p>
          <a:p>
            <a:pPr eaLnBrk="1" hangingPunct="1">
              <a:buFont typeface="Wingdings" pitchFamily="2" charset="2"/>
              <a:buNone/>
            </a:pPr>
            <a:r>
              <a:rPr lang="en-US" sz="2400" dirty="0" smtClean="0">
                <a:solidFill>
                  <a:srgbClr val="000000"/>
                </a:solidFill>
              </a:rPr>
              <a:t>No center shall</a:t>
            </a:r>
          </a:p>
          <a:p>
            <a:pPr eaLnBrk="1" hangingPunct="1">
              <a:buFont typeface="Wingdings" pitchFamily="2" charset="2"/>
              <a:buChar char="q"/>
            </a:pPr>
            <a:r>
              <a:rPr lang="en-US" sz="2400" dirty="0" smtClean="0">
                <a:solidFill>
                  <a:srgbClr val="000000"/>
                </a:solidFill>
              </a:rPr>
              <a:t>conduct prenatal tests unless it is registered</a:t>
            </a:r>
          </a:p>
          <a:p>
            <a:pPr eaLnBrk="1" hangingPunct="1">
              <a:buFont typeface="Wingdings" pitchFamily="2" charset="2"/>
              <a:buChar char="q"/>
            </a:pPr>
            <a:r>
              <a:rPr lang="en-US" sz="2400" dirty="0" smtClean="0">
                <a:solidFill>
                  <a:srgbClr val="000000"/>
                </a:solidFill>
              </a:rPr>
              <a:t>employ persons not having requisite qualification</a:t>
            </a:r>
          </a:p>
          <a:p>
            <a:pPr eaLnBrk="1" hangingPunct="1">
              <a:buFont typeface="Wingdings" pitchFamily="2" charset="2"/>
              <a:buChar char="q"/>
            </a:pPr>
            <a:r>
              <a:rPr lang="en-US" sz="2400" dirty="0" smtClean="0">
                <a:solidFill>
                  <a:srgbClr val="000000"/>
                </a:solidFill>
              </a:rPr>
              <a:t>conduct prenatal tests except for the purposes specified in the Act (</a:t>
            </a:r>
            <a:r>
              <a:rPr lang="en-US" sz="2400" dirty="0" err="1" smtClean="0">
                <a:solidFill>
                  <a:srgbClr val="000000"/>
                </a:solidFill>
              </a:rPr>
              <a:t>viz</a:t>
            </a:r>
            <a:r>
              <a:rPr lang="en-US" sz="2400" dirty="0" smtClean="0">
                <a:solidFill>
                  <a:srgbClr val="000000"/>
                </a:solidFill>
              </a:rPr>
              <a:t>……..) </a:t>
            </a:r>
          </a:p>
          <a:p>
            <a:pPr eaLnBrk="1" hangingPunct="1">
              <a:buFont typeface="Wingdings" pitchFamily="2" charset="2"/>
              <a:buChar char="q"/>
            </a:pPr>
            <a:r>
              <a:rPr lang="en-US" sz="2400" dirty="0" smtClean="0">
                <a:solidFill>
                  <a:srgbClr val="000000"/>
                </a:solidFill>
              </a:rPr>
              <a:t>conduct prenatal tests for sex determination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ctr" eaLnBrk="1" hangingPunct="1"/>
            <a:r>
              <a:rPr lang="en-US" sz="3200" b="1" dirty="0" smtClean="0">
                <a:solidFill>
                  <a:srgbClr val="00B050"/>
                </a:solidFill>
              </a:rPr>
              <a:t>PROHIBITIONS ON PERSONS</a:t>
            </a:r>
          </a:p>
        </p:txBody>
      </p:sp>
      <p:sp>
        <p:nvSpPr>
          <p:cNvPr id="16387" name="Rectangle 3"/>
          <p:cNvSpPr>
            <a:spLocks noGrp="1" noChangeArrowheads="1"/>
          </p:cNvSpPr>
          <p:nvPr>
            <p:ph type="body" idx="1"/>
          </p:nvPr>
        </p:nvSpPr>
        <p:spPr/>
        <p:txBody>
          <a:bodyPr/>
          <a:lstStyle/>
          <a:p>
            <a:pPr eaLnBrk="1" hangingPunct="1">
              <a:buFont typeface="Wingdings" pitchFamily="2" charset="2"/>
              <a:buChar char="q"/>
            </a:pPr>
            <a:r>
              <a:rPr lang="en-US" sz="2400" dirty="0" smtClean="0">
                <a:solidFill>
                  <a:srgbClr val="000000"/>
                </a:solidFill>
              </a:rPr>
              <a:t>No person shall open a center performing prenatal tests unless it is registered</a:t>
            </a:r>
          </a:p>
          <a:p>
            <a:pPr eaLnBrk="1" hangingPunct="1">
              <a:buFont typeface="Wingdings" pitchFamily="2" charset="2"/>
              <a:buChar char="q"/>
            </a:pPr>
            <a:r>
              <a:rPr lang="en-US" sz="2400" dirty="0" smtClean="0">
                <a:solidFill>
                  <a:srgbClr val="000000"/>
                </a:solidFill>
              </a:rPr>
              <a:t>No qualified person shall perform prenatal tests at a place which is not registered.</a:t>
            </a:r>
          </a:p>
          <a:p>
            <a:pPr eaLnBrk="1" hangingPunct="1">
              <a:buFont typeface="Wingdings" pitchFamily="2" charset="2"/>
              <a:buNone/>
            </a:pPr>
            <a:r>
              <a:rPr lang="en-US" sz="2400" dirty="0" smtClean="0">
                <a:solidFill>
                  <a:srgbClr val="000000"/>
                </a:solidFill>
              </a:rPr>
              <a:t>     This has important implications for </a:t>
            </a:r>
            <a:r>
              <a:rPr lang="en-US" sz="2400" dirty="0" err="1" smtClean="0">
                <a:solidFill>
                  <a:srgbClr val="000000"/>
                </a:solidFill>
              </a:rPr>
              <a:t>sonologists</a:t>
            </a:r>
            <a:r>
              <a:rPr lang="en-US" sz="2400" dirty="0" smtClean="0">
                <a:solidFill>
                  <a:srgbClr val="000000"/>
                </a:solidFill>
              </a:rPr>
              <a:t> doing portable ultrasounds</a:t>
            </a:r>
          </a:p>
          <a:p>
            <a:pPr eaLnBrk="1" hangingPunct="1">
              <a:buFont typeface="Wingdings" pitchFamily="2" charset="2"/>
              <a:buChar char="q"/>
            </a:pPr>
            <a:r>
              <a:rPr lang="en-US" sz="2400" dirty="0" smtClean="0">
                <a:solidFill>
                  <a:srgbClr val="000000"/>
                </a:solidFill>
              </a:rPr>
              <a:t>The </a:t>
            </a:r>
            <a:r>
              <a:rPr lang="en-US" sz="2400" dirty="0" err="1" smtClean="0">
                <a:solidFill>
                  <a:srgbClr val="000000"/>
                </a:solidFill>
              </a:rPr>
              <a:t>sonologist</a:t>
            </a:r>
            <a:r>
              <a:rPr lang="en-US" sz="2400" dirty="0" smtClean="0">
                <a:solidFill>
                  <a:srgbClr val="000000"/>
                </a:solidFill>
              </a:rPr>
              <a:t> should neither detect nor reveal the sex of the fetus nor communicate sex of the fetus by </a:t>
            </a:r>
            <a:r>
              <a:rPr lang="en-US" sz="2400" dirty="0" err="1" smtClean="0">
                <a:solidFill>
                  <a:srgbClr val="000000"/>
                </a:solidFill>
              </a:rPr>
              <a:t>words,signs</a:t>
            </a:r>
            <a:r>
              <a:rPr lang="en-US" sz="2400" dirty="0" smtClean="0">
                <a:solidFill>
                  <a:srgbClr val="000000"/>
                </a:solidFill>
              </a:rPr>
              <a:t> or by any manner.</a:t>
            </a:r>
          </a:p>
          <a:p>
            <a:pPr eaLnBrk="1" hangingPunct="1">
              <a:buFont typeface="Wingdings" pitchFamily="2" charset="2"/>
              <a:buChar char="q"/>
            </a:pPr>
            <a:r>
              <a:rPr lang="en-US" sz="2400" dirty="0" smtClean="0">
                <a:solidFill>
                  <a:srgbClr val="000000"/>
                </a:solidFill>
              </a:rPr>
              <a:t>No person shall conduct procedures unless written consent is obtained.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smtClean="0"/>
              <a:t>               </a:t>
            </a:r>
            <a:r>
              <a:rPr lang="en-US" sz="3600" dirty="0" smtClean="0"/>
              <a:t>PNDT ACT</a:t>
            </a:r>
          </a:p>
        </p:txBody>
      </p:sp>
      <p:sp>
        <p:nvSpPr>
          <p:cNvPr id="4099" name="Rectangle 3"/>
          <p:cNvSpPr>
            <a:spLocks noGrp="1" noChangeArrowheads="1"/>
          </p:cNvSpPr>
          <p:nvPr>
            <p:ph type="body" idx="1"/>
          </p:nvPr>
        </p:nvSpPr>
        <p:spPr/>
        <p:txBody>
          <a:bodyPr/>
          <a:lstStyle/>
          <a:p>
            <a:r>
              <a:rPr lang="en-US" sz="2400" dirty="0" smtClean="0">
                <a:solidFill>
                  <a:srgbClr val="000000"/>
                </a:solidFill>
              </a:rPr>
              <a:t>Act assented by President on 20th September 1994</a:t>
            </a:r>
          </a:p>
          <a:p>
            <a:r>
              <a:rPr lang="en-US" sz="2400" dirty="0" smtClean="0">
                <a:solidFill>
                  <a:srgbClr val="000000"/>
                </a:solidFill>
              </a:rPr>
              <a:t>Forced with effect from 1</a:t>
            </a:r>
            <a:r>
              <a:rPr lang="en-US" sz="2400" baseline="30000" dirty="0" smtClean="0">
                <a:solidFill>
                  <a:srgbClr val="000000"/>
                </a:solidFill>
              </a:rPr>
              <a:t>st</a:t>
            </a:r>
            <a:r>
              <a:rPr lang="en-US" sz="2400" dirty="0" smtClean="0">
                <a:solidFill>
                  <a:srgbClr val="000000"/>
                </a:solidFill>
              </a:rPr>
              <a:t> January 1996</a:t>
            </a:r>
          </a:p>
          <a:p>
            <a:r>
              <a:rPr lang="en-US" sz="2400" dirty="0" smtClean="0">
                <a:solidFill>
                  <a:srgbClr val="000000"/>
                </a:solidFill>
              </a:rPr>
              <a:t>Amended in 2002 and 2003</a:t>
            </a:r>
          </a:p>
          <a:p>
            <a:r>
              <a:rPr lang="en-US" sz="2400" dirty="0" smtClean="0">
                <a:solidFill>
                  <a:srgbClr val="000000"/>
                </a:solidFill>
              </a:rPr>
              <a:t>Act was called as </a:t>
            </a:r>
            <a:r>
              <a:rPr lang="en-US" sz="2400" b="1" dirty="0" smtClean="0">
                <a:solidFill>
                  <a:srgbClr val="000000"/>
                </a:solidFill>
              </a:rPr>
              <a:t>“Prenatal diagnostic techniques(Regulation and Prevention of Misuse) Act 1994</a:t>
            </a:r>
          </a:p>
          <a:p>
            <a:r>
              <a:rPr lang="en-US" sz="2400" dirty="0" smtClean="0">
                <a:solidFill>
                  <a:srgbClr val="000000"/>
                </a:solidFill>
              </a:rPr>
              <a:t>now known as                                  </a:t>
            </a:r>
          </a:p>
          <a:p>
            <a:r>
              <a:rPr lang="en-US" sz="2400" dirty="0" smtClean="0"/>
              <a:t>     </a:t>
            </a:r>
            <a:r>
              <a:rPr lang="en-US" sz="2400" dirty="0" smtClean="0">
                <a:solidFill>
                  <a:srgbClr val="FF0000"/>
                </a:solidFill>
              </a:rPr>
              <a:t>PRE-CONCEPTION AND PRE-NATAL DIAGNOSTIC TECHNIQUES (PROHIBITION OF SEX SELECTION) ACT</a:t>
            </a:r>
          </a:p>
          <a:p>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eaLnBrk="1" hangingPunct="1"/>
            <a:r>
              <a:rPr lang="en-US" sz="3200" dirty="0" smtClean="0"/>
              <a:t>   </a:t>
            </a:r>
            <a:r>
              <a:rPr lang="en-US" sz="3200" dirty="0" smtClean="0">
                <a:solidFill>
                  <a:srgbClr val="00B050"/>
                </a:solidFill>
              </a:rPr>
              <a:t>PROHIBITION ON ADVERTISEMENTS</a:t>
            </a:r>
          </a:p>
        </p:txBody>
      </p:sp>
      <p:sp>
        <p:nvSpPr>
          <p:cNvPr id="17411" name="Rectangle 3"/>
          <p:cNvSpPr>
            <a:spLocks noGrp="1" noChangeArrowheads="1"/>
          </p:cNvSpPr>
          <p:nvPr>
            <p:ph type="body" idx="1"/>
          </p:nvPr>
        </p:nvSpPr>
        <p:spPr/>
        <p:txBody>
          <a:bodyPr/>
          <a:lstStyle/>
          <a:p>
            <a:pPr eaLnBrk="1" hangingPunct="1">
              <a:buFont typeface="Wingdings" pitchFamily="2" charset="2"/>
              <a:buChar char="q"/>
            </a:pPr>
            <a:r>
              <a:rPr lang="en-US" dirty="0" smtClean="0">
                <a:solidFill>
                  <a:srgbClr val="000000"/>
                </a:solidFill>
              </a:rPr>
              <a:t> </a:t>
            </a:r>
            <a:r>
              <a:rPr lang="en-US" sz="2400" dirty="0" smtClean="0">
                <a:solidFill>
                  <a:srgbClr val="000000"/>
                </a:solidFill>
              </a:rPr>
              <a:t>It is illegal for any person or organization to advertise regarding facilities for prenatal sex determination</a:t>
            </a:r>
          </a:p>
          <a:p>
            <a:pPr eaLnBrk="1" hangingPunct="1">
              <a:buFont typeface="Wingdings" pitchFamily="2" charset="2"/>
              <a:buChar char="q"/>
            </a:pPr>
            <a:endParaRPr lang="en-US" sz="2400" dirty="0" smtClean="0">
              <a:solidFill>
                <a:srgbClr val="000000"/>
              </a:solidFill>
            </a:endParaRPr>
          </a:p>
          <a:p>
            <a:pPr eaLnBrk="1" hangingPunct="1">
              <a:buFont typeface="Wingdings" pitchFamily="2" charset="2"/>
              <a:buChar char="q"/>
            </a:pPr>
            <a:r>
              <a:rPr lang="en-US" sz="2400" dirty="0" smtClean="0">
                <a:solidFill>
                  <a:srgbClr val="000000"/>
                </a:solidFill>
              </a:rPr>
              <a:t>	BUT every centre shall display a notice of the copy of the Act and its rules in English and/or local language  </a:t>
            </a:r>
          </a:p>
          <a:p>
            <a:pPr eaLnBrk="1" hangingPunct="1">
              <a:buNone/>
            </a:pPr>
            <a:endParaRPr lang="en-US" sz="2400" dirty="0" smtClean="0">
              <a:solidFill>
                <a:srgbClr val="000000"/>
              </a:solidFill>
            </a:endParaRPr>
          </a:p>
          <a:p>
            <a:pPr eaLnBrk="1" hangingPunct="1">
              <a:buNone/>
            </a:pPr>
            <a:r>
              <a:rPr lang="en-US" sz="2400" dirty="0" smtClean="0">
                <a:solidFill>
                  <a:srgbClr val="000000"/>
                </a:solidFill>
              </a:rPr>
              <a:t>     </a:t>
            </a:r>
          </a:p>
          <a:p>
            <a:pPr eaLnBrk="1" hangingPunct="1">
              <a:buFont typeface="Wingdings" pitchFamily="2" charset="2"/>
              <a:buNone/>
            </a:pPr>
            <a:r>
              <a:rPr lang="en-US" dirty="0" smtClean="0">
                <a:solidFill>
                  <a:srgbClr val="000000"/>
                </a:solidFill>
              </a:rPr>
              <a:t>                                            </a:t>
            </a:r>
            <a:r>
              <a:rPr lang="en-US" dirty="0" smtClean="0"/>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4"/>
          <p:cNvSpPr txBox="1">
            <a:spLocks noChangeArrowheads="1"/>
          </p:cNvSpPr>
          <p:nvPr/>
        </p:nvSpPr>
        <p:spPr bwMode="auto">
          <a:xfrm>
            <a:off x="1676400" y="990600"/>
            <a:ext cx="7467600" cy="5078313"/>
          </a:xfrm>
          <a:prstGeom prst="rect">
            <a:avLst/>
          </a:prstGeom>
          <a:noFill/>
          <a:ln w="9525">
            <a:noFill/>
            <a:miter lim="800000"/>
            <a:headEnd/>
            <a:tailEnd/>
          </a:ln>
        </p:spPr>
        <p:txBody>
          <a:bodyPr>
            <a:spAutoFit/>
          </a:bodyPr>
          <a:lstStyle/>
          <a:p>
            <a:pPr>
              <a:spcBef>
                <a:spcPct val="50000"/>
              </a:spcBef>
            </a:pPr>
            <a:r>
              <a:rPr lang="en-US" sz="2400" dirty="0">
                <a:solidFill>
                  <a:srgbClr val="000000"/>
                </a:solidFill>
              </a:rPr>
              <a:t>Form A : Application for Registration / Renewal</a:t>
            </a:r>
          </a:p>
          <a:p>
            <a:pPr>
              <a:spcBef>
                <a:spcPct val="50000"/>
              </a:spcBef>
            </a:pPr>
            <a:r>
              <a:rPr lang="en-US" sz="2400" dirty="0">
                <a:solidFill>
                  <a:srgbClr val="000000"/>
                </a:solidFill>
              </a:rPr>
              <a:t>Form B : Certificate of Registration</a:t>
            </a:r>
          </a:p>
          <a:p>
            <a:pPr>
              <a:spcBef>
                <a:spcPct val="50000"/>
              </a:spcBef>
            </a:pPr>
            <a:r>
              <a:rPr lang="en-US" sz="2400" dirty="0">
                <a:solidFill>
                  <a:srgbClr val="000000"/>
                </a:solidFill>
              </a:rPr>
              <a:t>Form C : Rejection of Application </a:t>
            </a:r>
          </a:p>
          <a:p>
            <a:pPr>
              <a:spcBef>
                <a:spcPct val="50000"/>
              </a:spcBef>
            </a:pPr>
            <a:r>
              <a:rPr lang="en-US" sz="2400" dirty="0">
                <a:solidFill>
                  <a:srgbClr val="000000"/>
                </a:solidFill>
              </a:rPr>
              <a:t>Form D : Maintenance of records by Genetic       		      Counseling Center </a:t>
            </a:r>
          </a:p>
          <a:p>
            <a:pPr>
              <a:spcBef>
                <a:spcPct val="50000"/>
              </a:spcBef>
            </a:pPr>
            <a:r>
              <a:rPr lang="en-US" sz="2400" dirty="0">
                <a:solidFill>
                  <a:srgbClr val="000000"/>
                </a:solidFill>
              </a:rPr>
              <a:t>Form E :  ” ” ” ” ” ” ”   by Genetic Laboratory</a:t>
            </a:r>
          </a:p>
          <a:p>
            <a:pPr>
              <a:spcBef>
                <a:spcPct val="50000"/>
              </a:spcBef>
            </a:pPr>
            <a:r>
              <a:rPr lang="en-US" sz="2400" dirty="0">
                <a:solidFill>
                  <a:srgbClr val="000000"/>
                </a:solidFill>
              </a:rPr>
              <a:t>Form F :  ” ” ” ” ” ” ”   by Genetic Clinic/USG </a:t>
            </a:r>
          </a:p>
          <a:p>
            <a:pPr>
              <a:spcBef>
                <a:spcPct val="50000"/>
              </a:spcBef>
            </a:pPr>
            <a:r>
              <a:rPr lang="en-US" sz="2400" dirty="0">
                <a:solidFill>
                  <a:srgbClr val="000000"/>
                </a:solidFill>
              </a:rPr>
              <a:t>Form G : Form of Consent </a:t>
            </a:r>
          </a:p>
          <a:p>
            <a:pPr>
              <a:spcBef>
                <a:spcPct val="50000"/>
              </a:spcBef>
            </a:pPr>
            <a:r>
              <a:rPr lang="en-US" sz="2400" dirty="0">
                <a:solidFill>
                  <a:srgbClr val="000000"/>
                </a:solidFill>
              </a:rPr>
              <a:t>Form H : Maintenance of permanent record of             	     applications for registration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ctr" eaLnBrk="1" hangingPunct="1"/>
            <a:r>
              <a:rPr lang="en-US" sz="4000" b="1" dirty="0" smtClean="0">
                <a:solidFill>
                  <a:srgbClr val="C00000"/>
                </a:solidFill>
              </a:rPr>
              <a:t>MAINTAINING PROPER DOCUMENTS</a:t>
            </a:r>
          </a:p>
        </p:txBody>
      </p:sp>
      <p:sp>
        <p:nvSpPr>
          <p:cNvPr id="19459" name="Rectangle 3"/>
          <p:cNvSpPr>
            <a:spLocks noGrp="1" noChangeArrowheads="1"/>
          </p:cNvSpPr>
          <p:nvPr>
            <p:ph type="body" idx="1"/>
          </p:nvPr>
        </p:nvSpPr>
        <p:spPr/>
        <p:txBody>
          <a:bodyPr/>
          <a:lstStyle/>
          <a:p>
            <a:pPr eaLnBrk="1" hangingPunct="1">
              <a:lnSpc>
                <a:spcPct val="90000"/>
              </a:lnSpc>
              <a:buFont typeface="Wingdings" pitchFamily="2" charset="2"/>
              <a:buChar char="Ø"/>
            </a:pPr>
            <a:r>
              <a:rPr lang="en-US" sz="2800" dirty="0" smtClean="0">
                <a:solidFill>
                  <a:srgbClr val="000000"/>
                </a:solidFill>
              </a:rPr>
              <a:t>     </a:t>
            </a:r>
            <a:r>
              <a:rPr lang="en-US" sz="2400" dirty="0" smtClean="0">
                <a:solidFill>
                  <a:srgbClr val="000000"/>
                </a:solidFill>
              </a:rPr>
              <a:t>Forms </a:t>
            </a:r>
            <a:r>
              <a:rPr lang="en-US" sz="2400" b="1" dirty="0" smtClean="0">
                <a:solidFill>
                  <a:srgbClr val="000000"/>
                </a:solidFill>
              </a:rPr>
              <a:t>G</a:t>
            </a:r>
            <a:r>
              <a:rPr lang="en-US" sz="2400" dirty="0" smtClean="0">
                <a:solidFill>
                  <a:srgbClr val="000000"/>
                </a:solidFill>
              </a:rPr>
              <a:t> &amp; </a:t>
            </a:r>
            <a:r>
              <a:rPr lang="en-US" sz="2400" b="1" dirty="0" smtClean="0">
                <a:solidFill>
                  <a:srgbClr val="000000"/>
                </a:solidFill>
              </a:rPr>
              <a:t>F </a:t>
            </a:r>
            <a:r>
              <a:rPr lang="en-US" sz="2400" dirty="0" smtClean="0">
                <a:solidFill>
                  <a:srgbClr val="000000"/>
                </a:solidFill>
              </a:rPr>
              <a:t>are the prescribed formats in which Genetic and Ultrasound Clinics have to maintain records.</a:t>
            </a:r>
          </a:p>
          <a:p>
            <a:pPr eaLnBrk="1" hangingPunct="1">
              <a:lnSpc>
                <a:spcPct val="90000"/>
              </a:lnSpc>
              <a:buFont typeface="Wingdings" pitchFamily="2" charset="2"/>
              <a:buChar char="Ø"/>
            </a:pPr>
            <a:r>
              <a:rPr lang="en-US" sz="2400" dirty="0" smtClean="0">
                <a:solidFill>
                  <a:srgbClr val="000000"/>
                </a:solidFill>
              </a:rPr>
              <a:t>      Every center has to maintain a register of     </a:t>
            </a:r>
            <a:r>
              <a:rPr lang="en-US" sz="2400" b="1" dirty="0" smtClean="0">
                <a:solidFill>
                  <a:srgbClr val="000000"/>
                </a:solidFill>
              </a:rPr>
              <a:t>Forms</a:t>
            </a:r>
            <a:r>
              <a:rPr lang="en-US" sz="2400" dirty="0" smtClean="0">
                <a:solidFill>
                  <a:srgbClr val="000000"/>
                </a:solidFill>
              </a:rPr>
              <a:t> </a:t>
            </a:r>
            <a:r>
              <a:rPr lang="en-US" sz="2400" b="1" dirty="0" smtClean="0">
                <a:solidFill>
                  <a:srgbClr val="000000"/>
                </a:solidFill>
              </a:rPr>
              <a:t>F and G </a:t>
            </a:r>
            <a:r>
              <a:rPr lang="en-US" sz="2400" dirty="0" smtClean="0">
                <a:solidFill>
                  <a:srgbClr val="000000"/>
                </a:solidFill>
              </a:rPr>
              <a:t>for every patient</a:t>
            </a:r>
          </a:p>
          <a:p>
            <a:pPr eaLnBrk="1" hangingPunct="1">
              <a:lnSpc>
                <a:spcPct val="90000"/>
              </a:lnSpc>
              <a:buFont typeface="Wingdings" pitchFamily="2" charset="2"/>
              <a:buNone/>
            </a:pPr>
            <a:endParaRPr lang="en-US" sz="2400" dirty="0" smtClean="0">
              <a:solidFill>
                <a:srgbClr val="000000"/>
              </a:solidFill>
            </a:endParaRPr>
          </a:p>
          <a:p>
            <a:pPr eaLnBrk="1" hangingPunct="1">
              <a:lnSpc>
                <a:spcPct val="90000"/>
              </a:lnSpc>
              <a:buFont typeface="Wingdings" pitchFamily="2" charset="2"/>
              <a:buChar char="q"/>
            </a:pPr>
            <a:r>
              <a:rPr lang="en-US" sz="2400" b="1" u="sng" dirty="0" smtClean="0">
                <a:solidFill>
                  <a:srgbClr val="A50021"/>
                </a:solidFill>
              </a:rPr>
              <a:t>FORM G                                                                             </a:t>
            </a:r>
            <a:r>
              <a:rPr lang="en-US" sz="2400" dirty="0" smtClean="0">
                <a:solidFill>
                  <a:srgbClr val="000000"/>
                </a:solidFill>
              </a:rPr>
              <a:t>The pregnant lady gives an undertaking that she does not want to know the sex of the fetus.                                       </a:t>
            </a:r>
          </a:p>
          <a:p>
            <a:pPr eaLnBrk="1" hangingPunct="1">
              <a:lnSpc>
                <a:spcPct val="90000"/>
              </a:lnSpc>
              <a:buFont typeface="Wingdings" pitchFamily="2" charset="2"/>
              <a:buNone/>
            </a:pPr>
            <a:r>
              <a:rPr lang="en-US" sz="2400" dirty="0" smtClean="0">
                <a:solidFill>
                  <a:srgbClr val="000000"/>
                </a:solidFill>
              </a:rPr>
              <a:t>     The </a:t>
            </a:r>
            <a:r>
              <a:rPr lang="en-US" sz="2400" dirty="0" err="1" smtClean="0">
                <a:solidFill>
                  <a:srgbClr val="000000"/>
                </a:solidFill>
              </a:rPr>
              <a:t>sonologist</a:t>
            </a:r>
            <a:r>
              <a:rPr lang="en-US" sz="2400" dirty="0" smtClean="0">
                <a:solidFill>
                  <a:srgbClr val="000000"/>
                </a:solidFill>
              </a:rPr>
              <a:t> also signs a declaration that he has neither detected nor disclosed the sex of the fetus to anybody.</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066800" y="838200"/>
            <a:ext cx="7772400" cy="661974"/>
          </a:xfrm>
        </p:spPr>
        <p:txBody>
          <a:bodyPr/>
          <a:lstStyle/>
          <a:p>
            <a:pPr algn="ctr" eaLnBrk="1" hangingPunct="1"/>
            <a:r>
              <a:rPr lang="en-US" sz="4000" b="1" dirty="0" smtClean="0">
                <a:solidFill>
                  <a:srgbClr val="A50021"/>
                </a:solidFill>
              </a:rPr>
              <a:t>FORM F</a:t>
            </a:r>
          </a:p>
        </p:txBody>
      </p:sp>
      <p:sp>
        <p:nvSpPr>
          <p:cNvPr id="20483" name="Rectangle 3"/>
          <p:cNvSpPr>
            <a:spLocks noGrp="1" noChangeArrowheads="1"/>
          </p:cNvSpPr>
          <p:nvPr>
            <p:ph type="body" sz="half" idx="1"/>
          </p:nvPr>
        </p:nvSpPr>
        <p:spPr>
          <a:xfrm>
            <a:off x="1066800" y="1714488"/>
            <a:ext cx="3810000" cy="4502162"/>
          </a:xfrm>
        </p:spPr>
        <p:txBody>
          <a:bodyPr/>
          <a:lstStyle/>
          <a:p>
            <a:pPr eaLnBrk="1" hangingPunct="1">
              <a:lnSpc>
                <a:spcPct val="90000"/>
              </a:lnSpc>
              <a:buFont typeface="Wingdings" pitchFamily="2" charset="2"/>
              <a:buChar char="§"/>
            </a:pPr>
            <a:r>
              <a:rPr lang="en-US" sz="2400" dirty="0" smtClean="0"/>
              <a:t> </a:t>
            </a:r>
            <a:r>
              <a:rPr lang="en-US" sz="2400" dirty="0" smtClean="0">
                <a:solidFill>
                  <a:srgbClr val="000000"/>
                </a:solidFill>
              </a:rPr>
              <a:t>Name, address and   Reg. No. of the Clinic</a:t>
            </a:r>
          </a:p>
          <a:p>
            <a:pPr eaLnBrk="1" hangingPunct="1">
              <a:lnSpc>
                <a:spcPct val="90000"/>
              </a:lnSpc>
              <a:buFont typeface="Wingdings" pitchFamily="2" charset="2"/>
              <a:buChar char="§"/>
            </a:pPr>
            <a:r>
              <a:rPr lang="en-US" sz="2400" dirty="0" smtClean="0">
                <a:solidFill>
                  <a:srgbClr val="000000"/>
                </a:solidFill>
              </a:rPr>
              <a:t>       Patient’s name</a:t>
            </a:r>
          </a:p>
          <a:p>
            <a:pPr eaLnBrk="1" hangingPunct="1">
              <a:lnSpc>
                <a:spcPct val="90000"/>
              </a:lnSpc>
              <a:buFont typeface="Wingdings" pitchFamily="2" charset="2"/>
              <a:buChar char="§"/>
            </a:pPr>
            <a:r>
              <a:rPr lang="en-US" sz="2400" dirty="0" smtClean="0">
                <a:solidFill>
                  <a:srgbClr val="000000"/>
                </a:solidFill>
              </a:rPr>
              <a:t>      Age</a:t>
            </a:r>
          </a:p>
          <a:p>
            <a:pPr eaLnBrk="1" hangingPunct="1">
              <a:lnSpc>
                <a:spcPct val="90000"/>
              </a:lnSpc>
              <a:buFont typeface="Wingdings" pitchFamily="2" charset="2"/>
              <a:buChar char="§"/>
            </a:pPr>
            <a:r>
              <a:rPr lang="en-US" sz="2400" dirty="0" smtClean="0">
                <a:solidFill>
                  <a:srgbClr val="000000"/>
                </a:solidFill>
              </a:rPr>
              <a:t>      Husband’s name</a:t>
            </a:r>
          </a:p>
          <a:p>
            <a:pPr eaLnBrk="1" hangingPunct="1">
              <a:lnSpc>
                <a:spcPct val="90000"/>
              </a:lnSpc>
              <a:buFont typeface="Wingdings" pitchFamily="2" charset="2"/>
              <a:buChar char="§"/>
            </a:pPr>
            <a:r>
              <a:rPr lang="en-US" sz="2400" dirty="0" smtClean="0">
                <a:solidFill>
                  <a:srgbClr val="000000"/>
                </a:solidFill>
              </a:rPr>
              <a:t>      Address, Tel No</a:t>
            </a:r>
          </a:p>
          <a:p>
            <a:pPr eaLnBrk="1" hangingPunct="1">
              <a:lnSpc>
                <a:spcPct val="90000"/>
              </a:lnSpc>
              <a:buFont typeface="Wingdings" pitchFamily="2" charset="2"/>
              <a:buChar char="§"/>
            </a:pPr>
            <a:r>
              <a:rPr lang="en-US" sz="2400" dirty="0" smtClean="0">
                <a:solidFill>
                  <a:srgbClr val="000000"/>
                </a:solidFill>
              </a:rPr>
              <a:t>      Referring doctor</a:t>
            </a:r>
          </a:p>
          <a:p>
            <a:pPr eaLnBrk="1" hangingPunct="1">
              <a:lnSpc>
                <a:spcPct val="90000"/>
              </a:lnSpc>
              <a:buFont typeface="Wingdings" pitchFamily="2" charset="2"/>
              <a:buChar char="§"/>
            </a:pPr>
            <a:r>
              <a:rPr lang="en-US" sz="2400" dirty="0" smtClean="0">
                <a:solidFill>
                  <a:srgbClr val="000000"/>
                </a:solidFill>
              </a:rPr>
              <a:t>      weeks of pregnancy</a:t>
            </a:r>
          </a:p>
          <a:p>
            <a:pPr eaLnBrk="1" hangingPunct="1">
              <a:lnSpc>
                <a:spcPct val="90000"/>
              </a:lnSpc>
              <a:buFont typeface="Wingdings" pitchFamily="2" charset="2"/>
              <a:buChar char="§"/>
            </a:pPr>
            <a:r>
              <a:rPr lang="en-US" sz="2400" dirty="0" smtClean="0">
                <a:solidFill>
                  <a:srgbClr val="000000"/>
                </a:solidFill>
              </a:rPr>
              <a:t>      h/o genetic disease in family</a:t>
            </a:r>
          </a:p>
          <a:p>
            <a:pPr eaLnBrk="1" hangingPunct="1">
              <a:lnSpc>
                <a:spcPct val="90000"/>
              </a:lnSpc>
              <a:buFont typeface="Wingdings" pitchFamily="2" charset="2"/>
              <a:buChar char="§"/>
            </a:pPr>
            <a:r>
              <a:rPr lang="en-US" sz="2400" dirty="0" smtClean="0">
                <a:solidFill>
                  <a:srgbClr val="000000"/>
                </a:solidFill>
              </a:rPr>
              <a:t>      Indication for prenatal diagnostic test</a:t>
            </a:r>
          </a:p>
          <a:p>
            <a:pPr eaLnBrk="1" hangingPunct="1">
              <a:lnSpc>
                <a:spcPct val="90000"/>
              </a:lnSpc>
              <a:buFont typeface="Wingdings" pitchFamily="2" charset="2"/>
              <a:buNone/>
            </a:pPr>
            <a:r>
              <a:rPr lang="en-US" sz="2400" dirty="0" smtClean="0"/>
              <a:t>     </a:t>
            </a:r>
          </a:p>
        </p:txBody>
      </p:sp>
      <p:sp>
        <p:nvSpPr>
          <p:cNvPr id="20484" name="Rectangle 4"/>
          <p:cNvSpPr>
            <a:spLocks noGrp="1" noChangeArrowheads="1"/>
          </p:cNvSpPr>
          <p:nvPr>
            <p:ph type="body" sz="half" idx="2"/>
          </p:nvPr>
        </p:nvSpPr>
        <p:spPr>
          <a:xfrm>
            <a:off x="5029200" y="1714488"/>
            <a:ext cx="3810000" cy="4502162"/>
          </a:xfrm>
        </p:spPr>
        <p:txBody>
          <a:bodyPr/>
          <a:lstStyle/>
          <a:p>
            <a:pPr eaLnBrk="1" hangingPunct="1">
              <a:buFont typeface="Wingdings" pitchFamily="2" charset="2"/>
              <a:buChar char="§"/>
            </a:pPr>
            <a:r>
              <a:rPr lang="en-US" dirty="0" smtClean="0"/>
              <a:t>   </a:t>
            </a:r>
            <a:r>
              <a:rPr lang="en-US" sz="2400" dirty="0" smtClean="0">
                <a:solidFill>
                  <a:srgbClr val="000000"/>
                </a:solidFill>
              </a:rPr>
              <a:t>Procedure carried out on patient (invasive/noninvasive)</a:t>
            </a:r>
          </a:p>
          <a:p>
            <a:pPr eaLnBrk="1" hangingPunct="1">
              <a:buFont typeface="Wingdings" pitchFamily="2" charset="2"/>
              <a:buChar char="§"/>
            </a:pPr>
            <a:r>
              <a:rPr lang="en-US" sz="2400" dirty="0" smtClean="0">
                <a:solidFill>
                  <a:srgbClr val="000000"/>
                </a:solidFill>
              </a:rPr>
              <a:t>    Any complication of procedure</a:t>
            </a:r>
          </a:p>
          <a:p>
            <a:pPr eaLnBrk="1" hangingPunct="1">
              <a:buFont typeface="Wingdings" pitchFamily="2" charset="2"/>
              <a:buChar char="§"/>
            </a:pPr>
            <a:r>
              <a:rPr lang="en-US" sz="2400" dirty="0" smtClean="0">
                <a:solidFill>
                  <a:srgbClr val="000000"/>
                </a:solidFill>
              </a:rPr>
              <a:t>    Result of the test</a:t>
            </a:r>
          </a:p>
          <a:p>
            <a:pPr eaLnBrk="1" hangingPunct="1">
              <a:buFont typeface="Wingdings" pitchFamily="2" charset="2"/>
              <a:buChar char="§"/>
            </a:pPr>
            <a:r>
              <a:rPr lang="en-US" sz="2400" dirty="0" smtClean="0">
                <a:solidFill>
                  <a:srgbClr val="000000"/>
                </a:solidFill>
              </a:rPr>
              <a:t>    To whom the result was conveyed to</a:t>
            </a:r>
          </a:p>
          <a:p>
            <a:pPr eaLnBrk="1" hangingPunct="1">
              <a:buFont typeface="Wingdings" pitchFamily="2" charset="2"/>
              <a:buChar char="§"/>
            </a:pPr>
            <a:r>
              <a:rPr lang="en-US" sz="2400" dirty="0" smtClean="0">
                <a:solidFill>
                  <a:srgbClr val="000000"/>
                </a:solidFill>
              </a:rPr>
              <a:t>    Was MTP advised or conducted and when</a:t>
            </a:r>
          </a:p>
          <a:p>
            <a:pPr eaLnBrk="1" hangingPunct="1">
              <a:buFont typeface="Wingdings" pitchFamily="2" charset="2"/>
              <a:buNone/>
            </a:pPr>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spcBef>
                <a:spcPct val="50000"/>
              </a:spcBef>
            </a:pPr>
            <a:r>
              <a:rPr lang="en-US" sz="2400" dirty="0" smtClean="0">
                <a:solidFill>
                  <a:srgbClr val="000000"/>
                </a:solidFill>
              </a:rPr>
              <a:t>A complete report of all pregnancy related procedures done by the center in each month has to be sent to the authorities by the 5</a:t>
            </a:r>
            <a:r>
              <a:rPr lang="en-US" sz="2400" baseline="30000" dirty="0" smtClean="0">
                <a:solidFill>
                  <a:srgbClr val="000000"/>
                </a:solidFill>
              </a:rPr>
              <a:t>th</a:t>
            </a:r>
            <a:r>
              <a:rPr lang="en-US" sz="2400" dirty="0" smtClean="0">
                <a:solidFill>
                  <a:srgbClr val="000000"/>
                </a:solidFill>
              </a:rPr>
              <a:t> day of following month.</a:t>
            </a:r>
          </a:p>
          <a:p>
            <a:pPr>
              <a:spcBef>
                <a:spcPct val="50000"/>
              </a:spcBef>
            </a:pPr>
            <a:r>
              <a:rPr lang="en-US" sz="2400" dirty="0" smtClean="0">
                <a:solidFill>
                  <a:srgbClr val="000000"/>
                </a:solidFill>
              </a:rPr>
              <a:t>Intimation of change in employees, places or equipments within 30 days.</a:t>
            </a:r>
          </a:p>
          <a:p>
            <a:pPr>
              <a:spcBef>
                <a:spcPct val="50000"/>
              </a:spcBef>
            </a:pPr>
            <a:r>
              <a:rPr lang="en-US" sz="2400" dirty="0" smtClean="0">
                <a:solidFill>
                  <a:srgbClr val="000000"/>
                </a:solidFill>
              </a:rPr>
              <a:t>All records have to be preserved for a minimum period of </a:t>
            </a:r>
            <a:r>
              <a:rPr lang="en-US" sz="2400" b="1" dirty="0" smtClean="0">
                <a:solidFill>
                  <a:srgbClr val="000000"/>
                </a:solidFill>
              </a:rPr>
              <a:t>2 years</a:t>
            </a:r>
            <a:r>
              <a:rPr lang="en-US" sz="2400" dirty="0" smtClean="0">
                <a:solidFill>
                  <a:srgbClr val="000000"/>
                </a:solidFill>
              </a:rPr>
              <a:t> or in the event of any legal proceeding, till the final disposal of the legal proceeding</a:t>
            </a:r>
            <a:endParaRPr lang="en-IN"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ctr" eaLnBrk="1" hangingPunct="1"/>
            <a:r>
              <a:rPr lang="en-US" sz="4000" b="1" dirty="0" smtClean="0">
                <a:solidFill>
                  <a:srgbClr val="C00000"/>
                </a:solidFill>
              </a:rPr>
              <a:t>SEARCH AND SEIZURE</a:t>
            </a:r>
            <a:r>
              <a:rPr lang="en-US" sz="4000" dirty="0" smtClean="0">
                <a:solidFill>
                  <a:srgbClr val="C00000"/>
                </a:solidFill>
              </a:rPr>
              <a:t> </a:t>
            </a:r>
          </a:p>
        </p:txBody>
      </p:sp>
      <p:sp>
        <p:nvSpPr>
          <p:cNvPr id="22531" name="Rectangle 3"/>
          <p:cNvSpPr>
            <a:spLocks noGrp="1" noChangeArrowheads="1"/>
          </p:cNvSpPr>
          <p:nvPr>
            <p:ph type="body" idx="1"/>
          </p:nvPr>
        </p:nvSpPr>
        <p:spPr/>
        <p:txBody>
          <a:bodyPr/>
          <a:lstStyle/>
          <a:p>
            <a:pPr eaLnBrk="1" hangingPunct="1"/>
            <a:r>
              <a:rPr lang="en-US" sz="2400" dirty="0" smtClean="0">
                <a:solidFill>
                  <a:srgbClr val="000000"/>
                </a:solidFill>
              </a:rPr>
              <a:t>The authorities are empowered to enter and search at all reasonable times any Genetic Clinic, Lab or Ultrasound Clinic.                                </a:t>
            </a:r>
          </a:p>
          <a:p>
            <a:pPr eaLnBrk="1" hangingPunct="1"/>
            <a:endParaRPr lang="en-US" sz="2400" dirty="0" smtClean="0">
              <a:solidFill>
                <a:srgbClr val="000000"/>
              </a:solidFill>
            </a:endParaRPr>
          </a:p>
          <a:p>
            <a:pPr eaLnBrk="1" hangingPunct="1"/>
            <a:r>
              <a:rPr lang="en-US" sz="2400" dirty="0" smtClean="0">
                <a:solidFill>
                  <a:srgbClr val="000000"/>
                </a:solidFill>
              </a:rPr>
              <a:t>They can inspect all the documents like registers, consent forms, referral slips, pamphlets, equipments and seize and seal if there is reason to believe that any offence is being committed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solidFill>
                  <a:srgbClr val="C00000"/>
                </a:solidFill>
              </a:rPr>
              <a:t>REGULATORY AND SUPERVISORY AUTHORITIES CONSTITUTION OF STATE SUPERVISORY BOARD</a:t>
            </a:r>
            <a:endParaRPr lang="en-IN" sz="2400" b="1" dirty="0">
              <a:solidFill>
                <a:srgbClr val="C00000"/>
              </a:solidFill>
            </a:endParaRPr>
          </a:p>
        </p:txBody>
      </p:sp>
      <p:sp>
        <p:nvSpPr>
          <p:cNvPr id="3" name="Content Placeholder 2"/>
          <p:cNvSpPr>
            <a:spLocks noGrp="1"/>
          </p:cNvSpPr>
          <p:nvPr>
            <p:ph idx="1"/>
          </p:nvPr>
        </p:nvSpPr>
        <p:spPr>
          <a:xfrm>
            <a:off x="1066800" y="2214554"/>
            <a:ext cx="7772400" cy="4002096"/>
          </a:xfrm>
        </p:spPr>
        <p:txBody>
          <a:bodyPr/>
          <a:lstStyle/>
          <a:p>
            <a:pPr>
              <a:buFont typeface="Wingdings" pitchFamily="2" charset="2"/>
              <a:buChar char="Ø"/>
            </a:pPr>
            <a:r>
              <a:rPr lang="en-US" sz="2400" dirty="0" smtClean="0">
                <a:solidFill>
                  <a:schemeClr val="tx1">
                    <a:lumMod val="50000"/>
                  </a:schemeClr>
                </a:solidFill>
              </a:rPr>
              <a:t>HEALTH MINISTER-CHAIRMAN</a:t>
            </a:r>
          </a:p>
          <a:p>
            <a:r>
              <a:rPr lang="en-US" sz="2400" dirty="0" smtClean="0">
                <a:solidFill>
                  <a:srgbClr val="000000"/>
                </a:solidFill>
              </a:rPr>
              <a:t>Assisted by officials and non-officials</a:t>
            </a:r>
          </a:p>
          <a:p>
            <a:pPr>
              <a:buFont typeface="Wingdings" pitchFamily="2" charset="2"/>
              <a:buChar char="v"/>
            </a:pPr>
            <a:r>
              <a:rPr lang="en-US" sz="2400" u="sng" dirty="0" smtClean="0">
                <a:solidFill>
                  <a:srgbClr val="FF0000"/>
                </a:solidFill>
              </a:rPr>
              <a:t>Functions of state supervisory board</a:t>
            </a:r>
          </a:p>
          <a:p>
            <a:r>
              <a:rPr lang="en-US" sz="2400" dirty="0" smtClean="0">
                <a:solidFill>
                  <a:srgbClr val="000000"/>
                </a:solidFill>
              </a:rPr>
              <a:t>To create public awareness against the practice of preconception sex selection and prenatal determination of sex of fetus leading to female feticide.</a:t>
            </a:r>
          </a:p>
          <a:p>
            <a:r>
              <a:rPr lang="en-US" sz="2400" dirty="0" smtClean="0">
                <a:solidFill>
                  <a:srgbClr val="000000"/>
                </a:solidFill>
              </a:rPr>
              <a:t>To review activities of appropriate authorities and recommend appropriate action </a:t>
            </a:r>
          </a:p>
          <a:p>
            <a:r>
              <a:rPr lang="en-US" sz="2400" dirty="0" smtClean="0">
                <a:solidFill>
                  <a:srgbClr val="000000"/>
                </a:solidFill>
              </a:rPr>
              <a:t>To monitor the implementation of provisions of act </a:t>
            </a:r>
          </a:p>
          <a:p>
            <a:r>
              <a:rPr lang="en-US" sz="2400" dirty="0" smtClean="0">
                <a:solidFill>
                  <a:srgbClr val="000000"/>
                </a:solidFill>
              </a:rPr>
              <a:t>To send consolidated reports to Central Government</a:t>
            </a:r>
            <a:r>
              <a:rPr lang="en-US" sz="2400" dirty="0" smtClean="0">
                <a:solidFill>
                  <a:schemeClr val="tx1">
                    <a:lumMod val="50000"/>
                  </a:schemeClr>
                </a:solidFill>
              </a:rPr>
              <a:t>.</a:t>
            </a:r>
          </a:p>
          <a:p>
            <a:endParaRPr lang="en-US" sz="2400" dirty="0" smtClean="0">
              <a:solidFill>
                <a:schemeClr val="tx1">
                  <a:lumMod val="50000"/>
                </a:schemeClr>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rgbClr val="C00000"/>
                </a:solidFill>
              </a:rPr>
              <a:t>APPROPRIATE AUTHORITIES</a:t>
            </a:r>
            <a:br>
              <a:rPr lang="en-US" sz="4000" b="1" dirty="0" smtClean="0">
                <a:solidFill>
                  <a:srgbClr val="C00000"/>
                </a:solidFill>
              </a:rPr>
            </a:br>
            <a:endParaRPr lang="en-IN" sz="4000" b="1" dirty="0">
              <a:solidFill>
                <a:srgbClr val="C00000"/>
              </a:solidFill>
            </a:endParaRPr>
          </a:p>
        </p:txBody>
      </p:sp>
      <p:sp>
        <p:nvSpPr>
          <p:cNvPr id="3" name="Content Placeholder 2"/>
          <p:cNvSpPr>
            <a:spLocks noGrp="1"/>
          </p:cNvSpPr>
          <p:nvPr>
            <p:ph idx="1"/>
          </p:nvPr>
        </p:nvSpPr>
        <p:spPr/>
        <p:txBody>
          <a:bodyPr/>
          <a:lstStyle/>
          <a:p>
            <a:pPr>
              <a:buFont typeface="Wingdings" pitchFamily="2" charset="2"/>
              <a:buChar char="v"/>
            </a:pPr>
            <a:r>
              <a:rPr lang="en-US" u="sng" dirty="0" smtClean="0">
                <a:solidFill>
                  <a:schemeClr val="accent1">
                    <a:lumMod val="25000"/>
                  </a:schemeClr>
                </a:solidFill>
              </a:rPr>
              <a:t>STATE APPROPRIATE AUTHORITY</a:t>
            </a:r>
          </a:p>
          <a:p>
            <a:r>
              <a:rPr lang="en-US" sz="2400" dirty="0" smtClean="0">
                <a:solidFill>
                  <a:srgbClr val="000000"/>
                </a:solidFill>
              </a:rPr>
              <a:t>Consists of 3 members.</a:t>
            </a:r>
          </a:p>
          <a:p>
            <a:r>
              <a:rPr lang="en-US" sz="2400" dirty="0" smtClean="0">
                <a:solidFill>
                  <a:srgbClr val="000000"/>
                </a:solidFill>
              </a:rPr>
              <a:t>Additional director of Health Services is the chairperson</a:t>
            </a:r>
          </a:p>
          <a:p>
            <a:r>
              <a:rPr lang="en-US" sz="2400" dirty="0" smtClean="0">
                <a:solidFill>
                  <a:srgbClr val="000000"/>
                </a:solidFill>
              </a:rPr>
              <a:t>One officer from law department</a:t>
            </a:r>
          </a:p>
          <a:p>
            <a:r>
              <a:rPr lang="en-US" sz="2400" dirty="0" smtClean="0">
                <a:solidFill>
                  <a:srgbClr val="000000"/>
                </a:solidFill>
              </a:rPr>
              <a:t>Other eminent woman activist are the two additional members.</a:t>
            </a:r>
            <a:endParaRPr lang="en-IN" sz="2400" dirty="0">
              <a:solidFill>
                <a:srgbClr val="0000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7772400" cy="304784"/>
          </a:xfrm>
        </p:spPr>
        <p:txBody>
          <a:bodyPr/>
          <a:lstStyle/>
          <a:p>
            <a:endParaRPr lang="en-IN" dirty="0"/>
          </a:p>
        </p:txBody>
      </p:sp>
      <p:sp>
        <p:nvSpPr>
          <p:cNvPr id="3" name="Content Placeholder 2"/>
          <p:cNvSpPr>
            <a:spLocks noGrp="1"/>
          </p:cNvSpPr>
          <p:nvPr>
            <p:ph idx="1"/>
          </p:nvPr>
        </p:nvSpPr>
        <p:spPr>
          <a:xfrm>
            <a:off x="1066800" y="1357298"/>
            <a:ext cx="7772400" cy="4859352"/>
          </a:xfrm>
        </p:spPr>
        <p:txBody>
          <a:bodyPr/>
          <a:lstStyle/>
          <a:p>
            <a:pPr>
              <a:buFont typeface="Wingdings" pitchFamily="2" charset="2"/>
              <a:buChar char="v"/>
            </a:pPr>
            <a:r>
              <a:rPr lang="en-US" u="sng" dirty="0" smtClean="0">
                <a:solidFill>
                  <a:schemeClr val="accent1">
                    <a:lumMod val="25000"/>
                  </a:schemeClr>
                </a:solidFill>
              </a:rPr>
              <a:t>DISTRICT/CORPORATION APPROPRIATE AUTHORITY</a:t>
            </a:r>
          </a:p>
          <a:p>
            <a:r>
              <a:rPr lang="en-US" sz="2400" dirty="0" smtClean="0">
                <a:solidFill>
                  <a:srgbClr val="000000"/>
                </a:solidFill>
              </a:rPr>
              <a:t>Civil surgeons/health Officers of corporation are designed as appropriate authority for their respective areas</a:t>
            </a:r>
          </a:p>
          <a:p>
            <a:endParaRPr lang="en-US" sz="2000" dirty="0" smtClean="0"/>
          </a:p>
          <a:p>
            <a:pPr>
              <a:buNone/>
            </a:pPr>
            <a:endParaRPr lang="en-US" sz="2000" dirty="0" smtClean="0"/>
          </a:p>
          <a:p>
            <a:pPr>
              <a:buFont typeface="Wingdings" pitchFamily="2" charset="2"/>
              <a:buChar char="v"/>
            </a:pPr>
            <a:r>
              <a:rPr lang="en-US" u="sng" dirty="0" smtClean="0">
                <a:solidFill>
                  <a:schemeClr val="accent1">
                    <a:lumMod val="25000"/>
                  </a:schemeClr>
                </a:solidFill>
              </a:rPr>
              <a:t>TALUKA OR SUB-DISTRICT AUTHORITY</a:t>
            </a:r>
          </a:p>
          <a:p>
            <a:r>
              <a:rPr lang="en-US" sz="2400" dirty="0" smtClean="0">
                <a:solidFill>
                  <a:srgbClr val="000000"/>
                </a:solidFill>
              </a:rPr>
              <a:t>Medical superintendents of rural hospitals are designated as appropriate authority for their respective areas.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t>
            </a:r>
            <a:br>
              <a:rPr lang="en-US" dirty="0" smtClean="0"/>
            </a:br>
            <a:r>
              <a:rPr lang="en-US" dirty="0" smtClean="0"/>
              <a:t/>
            </a:r>
            <a:br>
              <a:rPr lang="en-US" dirty="0" smtClean="0"/>
            </a:br>
            <a:r>
              <a:rPr lang="en-US" dirty="0" smtClean="0"/>
              <a:t> </a:t>
            </a:r>
            <a:r>
              <a:rPr lang="en-US" sz="3600" dirty="0" smtClean="0">
                <a:solidFill>
                  <a:srgbClr val="C00000"/>
                </a:solidFill>
              </a:rPr>
              <a:t>POWERS OF APPROPRIATE 		AUTHORITIES</a:t>
            </a:r>
            <a:endParaRPr lang="en-IN" sz="3600" dirty="0">
              <a:solidFill>
                <a:srgbClr val="C00000"/>
              </a:solidFill>
            </a:endParaRPr>
          </a:p>
        </p:txBody>
      </p:sp>
      <p:sp>
        <p:nvSpPr>
          <p:cNvPr id="3" name="Content Placeholder 2"/>
          <p:cNvSpPr>
            <a:spLocks noGrp="1"/>
          </p:cNvSpPr>
          <p:nvPr>
            <p:ph idx="1"/>
          </p:nvPr>
        </p:nvSpPr>
        <p:spPr>
          <a:xfrm>
            <a:off x="1066800" y="2214554"/>
            <a:ext cx="7772400" cy="4002096"/>
          </a:xfrm>
        </p:spPr>
        <p:txBody>
          <a:bodyPr/>
          <a:lstStyle/>
          <a:p>
            <a:r>
              <a:rPr lang="en-US" sz="2800" b="1" dirty="0" smtClean="0">
                <a:solidFill>
                  <a:schemeClr val="tx1">
                    <a:lumMod val="50000"/>
                  </a:schemeClr>
                </a:solidFill>
              </a:rPr>
              <a:t>REGISTRATION OF INSTITUTIONS</a:t>
            </a:r>
          </a:p>
          <a:p>
            <a:r>
              <a:rPr lang="en-US" sz="2800" b="1" dirty="0" smtClean="0">
                <a:solidFill>
                  <a:schemeClr val="tx1">
                    <a:lumMod val="50000"/>
                  </a:schemeClr>
                </a:solidFill>
              </a:rPr>
              <a:t>SEAL AND SEIZE</a:t>
            </a:r>
          </a:p>
          <a:p>
            <a:r>
              <a:rPr lang="en-US" sz="2800" b="1" dirty="0" smtClean="0">
                <a:solidFill>
                  <a:schemeClr val="tx1">
                    <a:lumMod val="50000"/>
                  </a:schemeClr>
                </a:solidFill>
              </a:rPr>
              <a:t>POWER TO SEARCH AND SEIZE RECORDS</a:t>
            </a:r>
          </a:p>
          <a:p>
            <a:r>
              <a:rPr lang="en-US" sz="2800" b="1" dirty="0" smtClean="0">
                <a:solidFill>
                  <a:schemeClr val="tx1">
                    <a:lumMod val="50000"/>
                  </a:schemeClr>
                </a:solidFill>
              </a:rPr>
              <a:t>CANCELLATION OR SUSPENSION OF REGISTRATION </a:t>
            </a:r>
            <a:endParaRPr lang="en-IN" sz="2800" b="1" dirty="0">
              <a:solidFill>
                <a:schemeClr val="tx1">
                  <a:lumMod val="50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dirty="0" smtClean="0"/>
              <a:t>             </a:t>
            </a:r>
            <a:r>
              <a:rPr lang="en-US" b="1" dirty="0" smtClean="0"/>
              <a:t>  </a:t>
            </a:r>
            <a:r>
              <a:rPr lang="en-US" b="1" dirty="0" smtClean="0">
                <a:solidFill>
                  <a:srgbClr val="000000"/>
                </a:solidFill>
              </a:rPr>
              <a:t> </a:t>
            </a:r>
            <a:r>
              <a:rPr lang="en-US" sz="3600" dirty="0" smtClean="0">
                <a:solidFill>
                  <a:srgbClr val="A50021"/>
                </a:solidFill>
              </a:rPr>
              <a:t>DEFINITIONS  </a:t>
            </a:r>
            <a:r>
              <a:rPr lang="en-US" sz="3600" dirty="0" smtClean="0">
                <a:solidFill>
                  <a:srgbClr val="000000"/>
                </a:solidFill>
              </a:rPr>
              <a:t>     </a:t>
            </a:r>
            <a:r>
              <a:rPr lang="en-US" dirty="0" smtClean="0">
                <a:solidFill>
                  <a:srgbClr val="000000"/>
                </a:solidFill>
              </a:rPr>
              <a:t>       </a:t>
            </a:r>
            <a:r>
              <a:rPr lang="en-US" dirty="0" smtClean="0"/>
              <a:t>                                                                                                                                                                                                                                                                                                                                                                                                                                                                                                                                                                                                                                                                                                                                                                                                                                                                                                                                                                                                                                                                                                                                                                                                                                                                                                                                                                                                                                                                                                                                                                                                                                                                                                                                                                                                                                                                                                                                                                                                                                                                                                                                                                                                                                                                                                                                                                                                                                                                                                                                                                                                                                                                                                                                                                                                                                                                                                                                                                                                                                                                                                                                                                                                                                                                                                                                                                                                                                                                                                                                                                                                                                                                                                                                                                                                                                                                                                                                                                                                                                                                                                                                                                                                                                                                                                                                                                                                                                                                                                                                                                                                                                                                                                                                                                                                                                                                                                                                                                                                                                                                                                                                                                                                                                                                                                                                                                                                                                                                                                                                                                                                                                                                                                                                                                                                                                                                                                                                                                                                                                                                                                                                                                                                                                                                                                                                                                                                                                                                                                                                                                                                                                                                                                                                                                                                                                                                                                                                                                                                                                                                                                                                                                                                                                                                                                                                                                                                                                                                                                                                                                                                                                                                                                                                                                                                                                                                                                                                                                                                                                                                                                                                                                                                                                                                                                                                                                                                                                                                                                                                                                                                                                                                                                                                                                                                                                                                                                                                                                                                                                                                                                                                                                                                                                                                                                                                                                                                                                                                                                                                                                                                                                                                                                                                                                                                                                                                                                                                                                                                                                                                                                                                                                                                                                                                                                                                                                                                                                                                                                                                                                                                                                                                                                                                                                                                                                                                                                                                                                                                                                                                                                                                                                                                                                                                                                                                                                                                                                                                                                                                                                                                                                                                                                                                                                                                                                                                                                                                                                                                                                                                                                                                                                                                                                                                                                                                                                                                                                                                                                                                                                                                                                                                                                                                                                                                                                                                                                                                                                                                                                                                                                                                                                                                                                                                                                                                                                                                                                                                                                                                                                                                                                                                                                                                                                                                                                                                                                                                                                                                                                                                                                                                                                                                                                                                                                                                                                                                                                                                                                                                                                                                                                                                                                                                                                                                                                                                                                                                                                                                                                                                                                                                                                                                                                                                                                                                                                                                                                                                                                                                                                                                                                                                                                                                                                                                                                                                                                                                                                                                                                                                                                                                                                                                                                                                                                                                                                                                                                                                                                                                                                                                                                                                                                                                                                                                                                                                                                                                                                                                                                                                                                                                                                                                                                                                                                                                                                                                                                                                                                                                                                                                                                                                                                                                                                                                                                                                                                                                                                                                                                                                                                                                                                                                                                                                                                                                                                                                                                                                                                                                                                                                                                                                                                                                                                                                                                                                                                                                                                                                                                                                                                                                                                                                                                                                                                                                                                                                                                                                                                                                                                                                                                                                                                                                                                                                                                                                                                                                                                                                                                                                                                                                                                                                                                                                                                                                                                                                                                                                                                                                                                                                                                                                                                                                                                                                                                                                                                                                                                                                                                                                                                                                                                                                                                                                                                                                                                                                                                                                                                                                                                                                                                                                                                                                                                                                                                                                                                                                                                                                                                                                                                                                                                                                                                                                                                                                                                                                                                                                                                                                                                                                                                                                                                                                                                                                                                                                                                                                                                                                                                                                                                                                                                                                                                                                                                                                                                                                                                                                                                                                                                                                                                                                                                                                                                                                                                                                                                                                                                                                                                                                                                                                                                                                                                                                                                                                                                                                                                                                                                                                                                                                                                                                                                                                                                                                                                                                                                                                                                                                                                                                                                                                                                                                                                                                                                                                                                            </a:t>
            </a:r>
          </a:p>
        </p:txBody>
      </p:sp>
      <p:sp>
        <p:nvSpPr>
          <p:cNvPr id="5123" name="Rectangle 3"/>
          <p:cNvSpPr>
            <a:spLocks noGrp="1" noChangeArrowheads="1"/>
          </p:cNvSpPr>
          <p:nvPr>
            <p:ph type="body" idx="1"/>
          </p:nvPr>
        </p:nvSpPr>
        <p:spPr/>
        <p:txBody>
          <a:bodyPr/>
          <a:lstStyle/>
          <a:p>
            <a:pPr eaLnBrk="1" hangingPunct="1"/>
            <a:r>
              <a:rPr lang="en-US" sz="2800" dirty="0" smtClean="0">
                <a:solidFill>
                  <a:srgbClr val="000000"/>
                </a:solidFill>
              </a:rPr>
              <a:t>PRE-NATAL and PRE-CONCEPTUAL DIAGNOSTIC TECHNIQUES</a:t>
            </a:r>
            <a:r>
              <a:rPr lang="en-US" dirty="0" smtClean="0">
                <a:solidFill>
                  <a:srgbClr val="000000"/>
                </a:solidFill>
              </a:rPr>
              <a:t> </a:t>
            </a:r>
            <a:r>
              <a:rPr lang="en-US" sz="2400" dirty="0" smtClean="0">
                <a:solidFill>
                  <a:srgbClr val="000000"/>
                </a:solidFill>
              </a:rPr>
              <a:t>include</a:t>
            </a:r>
          </a:p>
          <a:p>
            <a:pPr lvl="1" eaLnBrk="1" hangingPunct="1">
              <a:buClr>
                <a:schemeClr val="tx2"/>
              </a:buClr>
              <a:buFont typeface="Wingdings" pitchFamily="2" charset="2"/>
              <a:buChar char="§"/>
            </a:pPr>
            <a:r>
              <a:rPr lang="en-US" sz="2400" dirty="0" err="1" smtClean="0">
                <a:solidFill>
                  <a:srgbClr val="000000"/>
                </a:solidFill>
              </a:rPr>
              <a:t>Ultrasonography</a:t>
            </a:r>
            <a:endParaRPr lang="en-US" sz="2400" dirty="0" smtClean="0">
              <a:solidFill>
                <a:srgbClr val="000000"/>
              </a:solidFill>
            </a:endParaRPr>
          </a:p>
          <a:p>
            <a:pPr lvl="1" eaLnBrk="1" hangingPunct="1">
              <a:buClr>
                <a:schemeClr val="tx2"/>
              </a:buClr>
              <a:buFont typeface="Wingdings" pitchFamily="2" charset="2"/>
              <a:buChar char="§"/>
            </a:pPr>
            <a:r>
              <a:rPr lang="en-US" sz="2400" dirty="0" err="1" smtClean="0">
                <a:solidFill>
                  <a:srgbClr val="000000"/>
                </a:solidFill>
              </a:rPr>
              <a:t>Fetoscopy</a:t>
            </a:r>
            <a:endParaRPr lang="en-US" sz="2400" dirty="0" smtClean="0">
              <a:solidFill>
                <a:srgbClr val="000000"/>
              </a:solidFill>
            </a:endParaRPr>
          </a:p>
          <a:p>
            <a:pPr lvl="1" eaLnBrk="1" hangingPunct="1">
              <a:buClr>
                <a:schemeClr val="tx2"/>
              </a:buClr>
              <a:buFont typeface="Wingdings" pitchFamily="2" charset="2"/>
              <a:buChar char="§"/>
            </a:pPr>
            <a:r>
              <a:rPr lang="en-US" sz="2400" dirty="0" smtClean="0">
                <a:solidFill>
                  <a:srgbClr val="000000"/>
                </a:solidFill>
              </a:rPr>
              <a:t>Amniocentesis, chorionic </a:t>
            </a:r>
            <a:r>
              <a:rPr lang="en-US" sz="2400" dirty="0" err="1" smtClean="0">
                <a:solidFill>
                  <a:srgbClr val="000000"/>
                </a:solidFill>
              </a:rPr>
              <a:t>villus</a:t>
            </a:r>
            <a:r>
              <a:rPr lang="en-US" sz="2400" dirty="0" smtClean="0">
                <a:solidFill>
                  <a:srgbClr val="000000"/>
                </a:solidFill>
              </a:rPr>
              <a:t> sampling, </a:t>
            </a:r>
            <a:r>
              <a:rPr lang="en-US" sz="2400" dirty="0" err="1" smtClean="0">
                <a:solidFill>
                  <a:srgbClr val="000000"/>
                </a:solidFill>
              </a:rPr>
              <a:t>cordocentesis</a:t>
            </a:r>
            <a:r>
              <a:rPr lang="en-US" sz="2400" dirty="0" smtClean="0">
                <a:solidFill>
                  <a:srgbClr val="000000"/>
                </a:solidFill>
              </a:rPr>
              <a:t> or testing any tissue/fluid of a man or a woman before or after conception</a:t>
            </a:r>
            <a:r>
              <a:rPr lang="en-US" dirty="0" smtClean="0">
                <a:solidFill>
                  <a:srgbClr val="000000"/>
                </a:solidFill>
              </a:rPr>
              <a: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ctr" eaLnBrk="1" hangingPunct="1"/>
            <a:r>
              <a:rPr lang="en-US" sz="4000" b="1" dirty="0" smtClean="0">
                <a:solidFill>
                  <a:srgbClr val="C00000"/>
                </a:solidFill>
              </a:rPr>
              <a:t>OFFENCES AND PENALTIES</a:t>
            </a:r>
          </a:p>
        </p:txBody>
      </p:sp>
      <p:sp>
        <p:nvSpPr>
          <p:cNvPr id="23555"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dirty="0" smtClean="0"/>
              <a:t>           </a:t>
            </a:r>
            <a:r>
              <a:rPr lang="en-US" sz="2400" dirty="0" smtClean="0">
                <a:solidFill>
                  <a:srgbClr val="000000"/>
                </a:solidFill>
              </a:rPr>
              <a:t>All offences under the Act are </a:t>
            </a:r>
          </a:p>
          <a:p>
            <a:pPr eaLnBrk="1" hangingPunct="1">
              <a:lnSpc>
                <a:spcPct val="90000"/>
              </a:lnSpc>
              <a:buFont typeface="Wingdings" pitchFamily="2" charset="2"/>
              <a:buChar char="q"/>
            </a:pPr>
            <a:r>
              <a:rPr lang="en-US" sz="2400" dirty="0" smtClean="0">
                <a:solidFill>
                  <a:srgbClr val="000000"/>
                </a:solidFill>
              </a:rPr>
              <a:t>cognizable : Arrest can be made without warrant  		             </a:t>
            </a:r>
          </a:p>
          <a:p>
            <a:pPr eaLnBrk="1" hangingPunct="1">
              <a:lnSpc>
                <a:spcPct val="90000"/>
              </a:lnSpc>
              <a:buFont typeface="Wingdings" pitchFamily="2" charset="2"/>
              <a:buChar char="q"/>
            </a:pPr>
            <a:r>
              <a:rPr lang="en-US" sz="2400" dirty="0" smtClean="0">
                <a:solidFill>
                  <a:srgbClr val="000000"/>
                </a:solidFill>
              </a:rPr>
              <a:t>non-</a:t>
            </a:r>
            <a:r>
              <a:rPr lang="en-US" sz="2400" dirty="0" err="1" smtClean="0">
                <a:solidFill>
                  <a:srgbClr val="000000"/>
                </a:solidFill>
              </a:rPr>
              <a:t>bailable</a:t>
            </a:r>
            <a:r>
              <a:rPr lang="en-US" sz="2400" dirty="0" smtClean="0">
                <a:solidFill>
                  <a:srgbClr val="000000"/>
                </a:solidFill>
              </a:rPr>
              <a:t> : getting bail is not the right of 	                  	                  the accused</a:t>
            </a:r>
          </a:p>
          <a:p>
            <a:pPr eaLnBrk="1" hangingPunct="1">
              <a:lnSpc>
                <a:spcPct val="90000"/>
              </a:lnSpc>
              <a:buFont typeface="Wingdings" pitchFamily="2" charset="2"/>
              <a:buNone/>
            </a:pPr>
            <a:r>
              <a:rPr lang="en-US" sz="2400" dirty="0" smtClean="0">
                <a:solidFill>
                  <a:srgbClr val="000000"/>
                </a:solidFill>
              </a:rPr>
              <a:t> </a:t>
            </a:r>
          </a:p>
          <a:p>
            <a:pPr eaLnBrk="1" hangingPunct="1">
              <a:lnSpc>
                <a:spcPct val="90000"/>
              </a:lnSpc>
              <a:buFont typeface="Wingdings" pitchFamily="2" charset="2"/>
              <a:buChar char="q"/>
            </a:pPr>
            <a:r>
              <a:rPr lang="en-US" sz="2400" dirty="0" smtClean="0">
                <a:solidFill>
                  <a:srgbClr val="000000"/>
                </a:solidFill>
              </a:rPr>
              <a:t>non-compoundable : no settlement between the 	 		        parties is possible to drop the  	            	                  criminal charges</a:t>
            </a:r>
          </a:p>
          <a:p>
            <a:pPr eaLnBrk="1" hangingPunct="1">
              <a:lnSpc>
                <a:spcPct val="90000"/>
              </a:lnSpc>
              <a:buFont typeface="Wingdings" pitchFamily="2" charset="2"/>
              <a:buNone/>
            </a:pPr>
            <a:endParaRPr lang="en-US" sz="2800" dirty="0" smtClean="0">
              <a:solidFill>
                <a:srgbClr val="00000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ctr" eaLnBrk="1" hangingPunct="1"/>
            <a:r>
              <a:rPr lang="en-US" sz="4000" b="1" dirty="0" smtClean="0">
                <a:solidFill>
                  <a:srgbClr val="C00000"/>
                </a:solidFill>
              </a:rPr>
              <a:t>OFFENCES AND PENALTIES</a:t>
            </a:r>
          </a:p>
        </p:txBody>
      </p:sp>
      <p:sp>
        <p:nvSpPr>
          <p:cNvPr id="24579"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z="2800" dirty="0" smtClean="0"/>
              <a:t>     </a:t>
            </a:r>
            <a:r>
              <a:rPr lang="en-US" sz="2400" dirty="0" smtClean="0">
                <a:solidFill>
                  <a:srgbClr val="000000"/>
                </a:solidFill>
              </a:rPr>
              <a:t>If a medical practitioner is found guilty of conducting pre-natal sex determination, he shall be punished with </a:t>
            </a:r>
          </a:p>
          <a:p>
            <a:pPr lvl="1" eaLnBrk="1" hangingPunct="1">
              <a:lnSpc>
                <a:spcPct val="90000"/>
              </a:lnSpc>
              <a:buClr>
                <a:srgbClr val="A50021"/>
              </a:buClr>
              <a:buFont typeface="Wingdings" pitchFamily="2" charset="2"/>
              <a:buChar char="q"/>
            </a:pPr>
            <a:r>
              <a:rPr lang="en-US" sz="2400" dirty="0" smtClean="0"/>
              <a:t>     </a:t>
            </a:r>
            <a:r>
              <a:rPr lang="en-US" sz="2400" dirty="0" smtClean="0">
                <a:solidFill>
                  <a:srgbClr val="000000"/>
                </a:solidFill>
              </a:rPr>
              <a:t>imprisonment up to 3 years,</a:t>
            </a:r>
          </a:p>
          <a:p>
            <a:pPr lvl="1" eaLnBrk="1" hangingPunct="1">
              <a:lnSpc>
                <a:spcPct val="90000"/>
              </a:lnSpc>
              <a:buClr>
                <a:srgbClr val="A50021"/>
              </a:buClr>
              <a:buFont typeface="Wingdings" pitchFamily="2" charset="2"/>
              <a:buChar char="q"/>
            </a:pPr>
            <a:r>
              <a:rPr lang="en-US" sz="2400" dirty="0" smtClean="0">
                <a:solidFill>
                  <a:srgbClr val="000000"/>
                </a:solidFill>
              </a:rPr>
              <a:t>     fine up to Rs. 50,000/- and</a:t>
            </a:r>
          </a:p>
          <a:p>
            <a:pPr lvl="1" eaLnBrk="1" hangingPunct="1">
              <a:lnSpc>
                <a:spcPct val="90000"/>
              </a:lnSpc>
              <a:buClr>
                <a:srgbClr val="A50021"/>
              </a:buClr>
              <a:buFont typeface="Wingdings" pitchFamily="2" charset="2"/>
              <a:buChar char="q"/>
            </a:pPr>
            <a:r>
              <a:rPr lang="en-US" sz="2400" dirty="0" smtClean="0">
                <a:solidFill>
                  <a:srgbClr val="000000"/>
                </a:solidFill>
              </a:rPr>
              <a:t>     removal of name from the State Medical       Council Register for 5 years             </a:t>
            </a:r>
          </a:p>
          <a:p>
            <a:pPr lvl="1" eaLnBrk="1" hangingPunct="1">
              <a:lnSpc>
                <a:spcPct val="90000"/>
              </a:lnSpc>
              <a:buClr>
                <a:srgbClr val="A50021"/>
              </a:buClr>
              <a:buFont typeface="Wingdings" pitchFamily="2" charset="2"/>
              <a:buNone/>
            </a:pPr>
            <a:r>
              <a:rPr lang="en-US" sz="2400" dirty="0" smtClean="0">
                <a:solidFill>
                  <a:srgbClr val="000000"/>
                </a:solidFill>
              </a:rPr>
              <a:t>             for the first offence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ctr" eaLnBrk="1" hangingPunct="1"/>
            <a:r>
              <a:rPr lang="en-US" sz="4000" b="1" dirty="0" smtClean="0">
                <a:solidFill>
                  <a:srgbClr val="C00000"/>
                </a:solidFill>
              </a:rPr>
              <a:t>OFFENCES AND PENALTIES</a:t>
            </a:r>
          </a:p>
        </p:txBody>
      </p:sp>
      <p:sp>
        <p:nvSpPr>
          <p:cNvPr id="25603" name="Rectangle 3"/>
          <p:cNvSpPr>
            <a:spLocks noGrp="1" noChangeArrowheads="1"/>
          </p:cNvSpPr>
          <p:nvPr>
            <p:ph type="body" idx="1"/>
          </p:nvPr>
        </p:nvSpPr>
        <p:spPr/>
        <p:txBody>
          <a:bodyPr/>
          <a:lstStyle/>
          <a:p>
            <a:pPr eaLnBrk="1" hangingPunct="1">
              <a:buFont typeface="Wingdings" pitchFamily="2" charset="2"/>
              <a:buNone/>
            </a:pPr>
            <a:r>
              <a:rPr lang="en-US" dirty="0" smtClean="0"/>
              <a:t>                  </a:t>
            </a:r>
          </a:p>
          <a:p>
            <a:pPr eaLnBrk="1" hangingPunct="1">
              <a:buFont typeface="Wingdings" pitchFamily="2" charset="2"/>
              <a:buNone/>
            </a:pPr>
            <a:r>
              <a:rPr lang="en-US" dirty="0" smtClean="0"/>
              <a:t>            </a:t>
            </a:r>
            <a:r>
              <a:rPr lang="en-US" sz="2400" dirty="0" smtClean="0">
                <a:solidFill>
                  <a:srgbClr val="000000"/>
                </a:solidFill>
              </a:rPr>
              <a:t>Any subsequent conviction entails</a:t>
            </a:r>
          </a:p>
          <a:p>
            <a:pPr lvl="1" eaLnBrk="1" hangingPunct="1">
              <a:buClr>
                <a:srgbClr val="A50021"/>
              </a:buClr>
              <a:buFont typeface="Wingdings" pitchFamily="2" charset="2"/>
              <a:buChar char="q"/>
            </a:pPr>
            <a:r>
              <a:rPr lang="en-US" sz="2400" dirty="0" smtClean="0">
                <a:solidFill>
                  <a:srgbClr val="000000"/>
                </a:solidFill>
              </a:rPr>
              <a:t>    imprisonment up to 5 years,</a:t>
            </a:r>
          </a:p>
          <a:p>
            <a:pPr lvl="1" eaLnBrk="1" hangingPunct="1">
              <a:buClr>
                <a:srgbClr val="A50021"/>
              </a:buClr>
              <a:buFont typeface="Wingdings" pitchFamily="2" charset="2"/>
              <a:buChar char="q"/>
            </a:pPr>
            <a:r>
              <a:rPr lang="en-US" sz="2400" dirty="0" smtClean="0">
                <a:solidFill>
                  <a:srgbClr val="000000"/>
                </a:solidFill>
              </a:rPr>
              <a:t>    fine up to Rs. 1 </a:t>
            </a:r>
            <a:r>
              <a:rPr lang="en-US" sz="2400" dirty="0" err="1" smtClean="0">
                <a:solidFill>
                  <a:srgbClr val="000000"/>
                </a:solidFill>
              </a:rPr>
              <a:t>lakh</a:t>
            </a:r>
            <a:r>
              <a:rPr lang="en-US" sz="2400" dirty="0" smtClean="0">
                <a:solidFill>
                  <a:srgbClr val="000000"/>
                </a:solidFill>
              </a:rPr>
              <a:t> and</a:t>
            </a:r>
          </a:p>
          <a:p>
            <a:pPr lvl="1" eaLnBrk="1" hangingPunct="1">
              <a:buClr>
                <a:srgbClr val="A50021"/>
              </a:buClr>
              <a:buFont typeface="Wingdings" pitchFamily="2" charset="2"/>
              <a:buChar char="q"/>
            </a:pPr>
            <a:r>
              <a:rPr lang="en-US" sz="2400" dirty="0" smtClean="0">
                <a:solidFill>
                  <a:srgbClr val="000000"/>
                </a:solidFill>
              </a:rPr>
              <a:t>    permanent removal of name from the Register</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rgbClr val="C00000"/>
                </a:solidFill>
              </a:rPr>
              <a:t>CONTRAVENTION OF PROVISION BY THE PRACTITIONERS OR OWNER</a:t>
            </a:r>
            <a:endParaRPr lang="en-IN" sz="3200" b="1" dirty="0">
              <a:solidFill>
                <a:srgbClr val="C00000"/>
              </a:solidFill>
            </a:endParaRPr>
          </a:p>
        </p:txBody>
      </p:sp>
      <p:sp>
        <p:nvSpPr>
          <p:cNvPr id="3" name="Content Placeholder 2"/>
          <p:cNvSpPr>
            <a:spLocks noGrp="1"/>
          </p:cNvSpPr>
          <p:nvPr>
            <p:ph idx="1"/>
          </p:nvPr>
        </p:nvSpPr>
        <p:spPr>
          <a:xfrm>
            <a:off x="1066800" y="2357430"/>
            <a:ext cx="7772400" cy="3859220"/>
          </a:xfrm>
        </p:spPr>
        <p:txBody>
          <a:bodyPr/>
          <a:lstStyle/>
          <a:p>
            <a:r>
              <a:rPr lang="en-US" sz="2400" dirty="0" smtClean="0">
                <a:solidFill>
                  <a:srgbClr val="000000"/>
                </a:solidFill>
              </a:rPr>
              <a:t>Any person who owns a centre/clinic/laboratory or the medical practitioner who contravenes provisions shall be punishable with imprisonment </a:t>
            </a:r>
            <a:r>
              <a:rPr lang="en-US" sz="2400" dirty="0" err="1" smtClean="0">
                <a:solidFill>
                  <a:srgbClr val="000000"/>
                </a:solidFill>
              </a:rPr>
              <a:t>upto</a:t>
            </a:r>
            <a:r>
              <a:rPr lang="en-US" sz="2400" dirty="0" smtClean="0">
                <a:solidFill>
                  <a:srgbClr val="000000"/>
                </a:solidFill>
              </a:rPr>
              <a:t> 3 years and with fine </a:t>
            </a:r>
            <a:r>
              <a:rPr lang="en-US" sz="2400" dirty="0" err="1" smtClean="0">
                <a:solidFill>
                  <a:srgbClr val="000000"/>
                </a:solidFill>
              </a:rPr>
              <a:t>upto</a:t>
            </a:r>
            <a:r>
              <a:rPr lang="en-US" sz="2400" dirty="0" smtClean="0">
                <a:solidFill>
                  <a:srgbClr val="000000"/>
                </a:solidFill>
              </a:rPr>
              <a:t> Rs 10000/-</a:t>
            </a:r>
          </a:p>
          <a:p>
            <a:r>
              <a:rPr lang="en-US" sz="2400" dirty="0" smtClean="0">
                <a:solidFill>
                  <a:srgbClr val="000000"/>
                </a:solidFill>
              </a:rPr>
              <a:t>On subsequent conviction with imprisonment </a:t>
            </a:r>
            <a:r>
              <a:rPr lang="en-US" sz="2400" dirty="0" err="1" smtClean="0">
                <a:solidFill>
                  <a:srgbClr val="000000"/>
                </a:solidFill>
              </a:rPr>
              <a:t>upto</a:t>
            </a:r>
            <a:r>
              <a:rPr lang="en-US" sz="2400" dirty="0" smtClean="0">
                <a:solidFill>
                  <a:srgbClr val="000000"/>
                </a:solidFill>
              </a:rPr>
              <a:t> 5 years and with fine </a:t>
            </a:r>
            <a:r>
              <a:rPr lang="en-US" sz="2400" dirty="0" err="1" smtClean="0">
                <a:solidFill>
                  <a:srgbClr val="000000"/>
                </a:solidFill>
              </a:rPr>
              <a:t>upto</a:t>
            </a:r>
            <a:r>
              <a:rPr lang="en-US" sz="2400" dirty="0" smtClean="0">
                <a:solidFill>
                  <a:srgbClr val="000000"/>
                </a:solidFill>
              </a:rPr>
              <a:t> Rs 50000/-</a:t>
            </a:r>
            <a:endParaRPr lang="en-IN" sz="2400" dirty="0">
              <a:solidFill>
                <a:srgbClr val="000000"/>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7772400" cy="947726"/>
          </a:xfrm>
        </p:spPr>
        <p:txBody>
          <a:bodyPr/>
          <a:lstStyle/>
          <a:p>
            <a:pPr algn="ctr"/>
            <a:r>
              <a:rPr lang="en-US" sz="4000" b="1" dirty="0" smtClean="0">
                <a:solidFill>
                  <a:srgbClr val="C00000"/>
                </a:solidFill>
              </a:rPr>
              <a:t>CONCLUSION</a:t>
            </a:r>
            <a:endParaRPr lang="en-IN" sz="4000" b="1" dirty="0">
              <a:solidFill>
                <a:srgbClr val="C00000"/>
              </a:solidFill>
            </a:endParaRPr>
          </a:p>
        </p:txBody>
      </p:sp>
      <p:sp>
        <p:nvSpPr>
          <p:cNvPr id="3" name="Content Placeholder 2"/>
          <p:cNvSpPr>
            <a:spLocks noGrp="1"/>
          </p:cNvSpPr>
          <p:nvPr>
            <p:ph idx="1"/>
          </p:nvPr>
        </p:nvSpPr>
        <p:spPr/>
        <p:txBody>
          <a:bodyPr/>
          <a:lstStyle/>
          <a:p>
            <a:r>
              <a:rPr lang="en-US" sz="2400" dirty="0" smtClean="0">
                <a:solidFill>
                  <a:srgbClr val="000000"/>
                </a:solidFill>
              </a:rPr>
              <a:t>There are serious social implications due to imbalance in sex ratio</a:t>
            </a:r>
          </a:p>
          <a:p>
            <a:r>
              <a:rPr lang="en-US" sz="2400" dirty="0" smtClean="0">
                <a:solidFill>
                  <a:srgbClr val="000000"/>
                </a:solidFill>
              </a:rPr>
              <a:t>Implementation of this act is done by health department </a:t>
            </a:r>
          </a:p>
          <a:p>
            <a:r>
              <a:rPr lang="en-US" sz="2400" dirty="0" smtClean="0">
                <a:solidFill>
                  <a:srgbClr val="000000"/>
                </a:solidFill>
              </a:rPr>
              <a:t>Violation of provision by professional colleagues</a:t>
            </a:r>
          </a:p>
          <a:p>
            <a:r>
              <a:rPr lang="en-US" sz="2400" dirty="0" smtClean="0">
                <a:solidFill>
                  <a:srgbClr val="000000"/>
                </a:solidFill>
              </a:rPr>
              <a:t>Ignorance about law is not an excuse.</a:t>
            </a:r>
          </a:p>
          <a:p>
            <a:r>
              <a:rPr lang="en-US" sz="2400" dirty="0" smtClean="0">
                <a:solidFill>
                  <a:srgbClr val="000000"/>
                </a:solidFill>
              </a:rPr>
              <a:t>There are heavy penalties for offenders including doctors patients and relatives</a:t>
            </a:r>
          </a:p>
          <a:p>
            <a:r>
              <a:rPr lang="en-US" sz="2400" dirty="0" smtClean="0">
                <a:solidFill>
                  <a:srgbClr val="000000"/>
                </a:solidFill>
              </a:rPr>
              <a:t>Powers are given to appropriate authorities</a:t>
            </a:r>
          </a:p>
          <a:p>
            <a:r>
              <a:rPr lang="en-US" sz="2400" dirty="0" smtClean="0">
                <a:solidFill>
                  <a:srgbClr val="000000"/>
                </a:solidFill>
              </a:rPr>
              <a:t>Monitoring is by district and state authorities</a:t>
            </a:r>
          </a:p>
          <a:p>
            <a:r>
              <a:rPr lang="en-US" sz="2400" dirty="0" smtClean="0">
                <a:solidFill>
                  <a:srgbClr val="000000"/>
                </a:solidFill>
              </a:rPr>
              <a:t>Honorable supreme court and high court give directives and guidelines.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solidFill>
                  <a:srgbClr val="C00000"/>
                </a:solidFill>
              </a:rPr>
              <a:t>Ultimate objective “no determination of sex at any cost and at any level”</a:t>
            </a:r>
            <a:endParaRPr lang="en-IN" dirty="0" smtClean="0">
              <a:solidFill>
                <a:srgbClr val="C00000"/>
              </a:solidFill>
            </a:endParaRPr>
          </a:p>
          <a:p>
            <a:endParaRPr lang="en-IN"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endParaRPr lang="en-US" smtClean="0"/>
          </a:p>
        </p:txBody>
      </p:sp>
      <p:sp>
        <p:nvSpPr>
          <p:cNvPr id="26627" name="Content Placeholder 2"/>
          <p:cNvSpPr>
            <a:spLocks noGrp="1"/>
          </p:cNvSpPr>
          <p:nvPr>
            <p:ph idx="1"/>
          </p:nvPr>
        </p:nvSpPr>
        <p:spPr/>
        <p:txBody>
          <a:bodyPr/>
          <a:lstStyle/>
          <a:p>
            <a:pPr eaLnBrk="1" hangingPunct="1"/>
            <a:endParaRPr lang="en-US" dirty="0" smtClean="0"/>
          </a:p>
          <a:p>
            <a:pPr marL="457200" lvl="3" indent="-457200" algn="ctr" eaLnBrk="1" hangingPunct="1">
              <a:buClr>
                <a:srgbClr val="A50021"/>
              </a:buClr>
              <a:buSzPct val="75000"/>
              <a:buNone/>
            </a:pPr>
            <a:endParaRPr lang="en-US" sz="3600" dirty="0" smtClean="0"/>
          </a:p>
          <a:p>
            <a:pPr marL="457200" lvl="3" indent="-457200" algn="ctr" eaLnBrk="1" hangingPunct="1">
              <a:buClr>
                <a:srgbClr val="A50021"/>
              </a:buClr>
              <a:buSzPct val="75000"/>
              <a:buNone/>
            </a:pPr>
            <a:r>
              <a:rPr lang="en-US" sz="3600" b="1" dirty="0" smtClean="0">
                <a:solidFill>
                  <a:srgbClr val="A50021"/>
                </a:solidFill>
              </a:rPr>
              <a:t>THANK YOU</a:t>
            </a:r>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buNone/>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FF0000"/>
                </a:solidFill>
              </a:rPr>
              <a:t>This bill provides for…..</a:t>
            </a:r>
            <a:endParaRPr lang="en-IN" sz="4000" dirty="0">
              <a:solidFill>
                <a:srgbClr val="FF0000"/>
              </a:solidFill>
            </a:endParaRPr>
          </a:p>
        </p:txBody>
      </p:sp>
      <p:sp>
        <p:nvSpPr>
          <p:cNvPr id="3" name="Content Placeholder 2"/>
          <p:cNvSpPr>
            <a:spLocks noGrp="1"/>
          </p:cNvSpPr>
          <p:nvPr>
            <p:ph idx="1"/>
          </p:nvPr>
        </p:nvSpPr>
        <p:spPr/>
        <p:txBody>
          <a:bodyPr/>
          <a:lstStyle/>
          <a:p>
            <a:r>
              <a:rPr lang="en-US" sz="2400" dirty="0" smtClean="0">
                <a:solidFill>
                  <a:srgbClr val="000000"/>
                </a:solidFill>
              </a:rPr>
              <a:t>Prohibition of preconception and pre-natal diagnostic techniques(prohibition of sex selection) for determination of sex of fetus leading to female feticide.</a:t>
            </a:r>
          </a:p>
          <a:p>
            <a:r>
              <a:rPr lang="en-US" sz="2400" dirty="0" smtClean="0">
                <a:solidFill>
                  <a:srgbClr val="000000"/>
                </a:solidFill>
              </a:rPr>
              <a:t>Prohibition of advertisement of PNDT techniques for detection or determination of sex.</a:t>
            </a:r>
          </a:p>
          <a:p>
            <a:r>
              <a:rPr lang="en-US" sz="2400" dirty="0" smtClean="0">
                <a:solidFill>
                  <a:srgbClr val="000000"/>
                </a:solidFill>
              </a:rPr>
              <a:t>Permission and regulation of use of PNDT techniques for purpose of detection of specific genetic abnormalities or disorders.</a:t>
            </a:r>
          </a:p>
          <a:p>
            <a:r>
              <a:rPr lang="en-US" sz="2400" dirty="0" smtClean="0">
                <a:solidFill>
                  <a:srgbClr val="000000"/>
                </a:solidFill>
              </a:rPr>
              <a:t>Permitting use of such techniques only under certain conditions by registered institutions </a:t>
            </a:r>
            <a:endParaRPr lang="en-IN" sz="2400" dirty="0">
              <a:solidFill>
                <a:srgbClr val="00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solidFill>
                  <a:srgbClr val="FF0000"/>
                </a:solidFill>
              </a:rPr>
              <a:t>Contd</a:t>
            </a:r>
            <a:r>
              <a:rPr lang="en-US" sz="3600" dirty="0" smtClean="0">
                <a:solidFill>
                  <a:srgbClr val="FF0000"/>
                </a:solidFill>
              </a:rPr>
              <a:t>…</a:t>
            </a:r>
            <a:endParaRPr lang="en-IN" sz="3600" dirty="0">
              <a:solidFill>
                <a:srgbClr val="FF0000"/>
              </a:solidFill>
            </a:endParaRPr>
          </a:p>
        </p:txBody>
      </p:sp>
      <p:sp>
        <p:nvSpPr>
          <p:cNvPr id="3" name="Content Placeholder 2"/>
          <p:cNvSpPr>
            <a:spLocks noGrp="1"/>
          </p:cNvSpPr>
          <p:nvPr>
            <p:ph idx="1"/>
          </p:nvPr>
        </p:nvSpPr>
        <p:spPr/>
        <p:txBody>
          <a:bodyPr/>
          <a:lstStyle/>
          <a:p>
            <a:r>
              <a:rPr lang="en-US" sz="2400" dirty="0" smtClean="0">
                <a:solidFill>
                  <a:srgbClr val="000000"/>
                </a:solidFill>
              </a:rPr>
              <a:t>Prohibition of sale of USG and other machines</a:t>
            </a:r>
          </a:p>
          <a:p>
            <a:r>
              <a:rPr lang="en-US" sz="2400" dirty="0" smtClean="0">
                <a:solidFill>
                  <a:srgbClr val="000000"/>
                </a:solidFill>
              </a:rPr>
              <a:t>Punishment for violation of the provisions</a:t>
            </a:r>
            <a:endParaRPr lang="en-IN" sz="2400" dirty="0">
              <a:solidFill>
                <a:srgbClr val="0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title" idx="4294967295"/>
          </p:nvPr>
        </p:nvSpPr>
        <p:spPr>
          <a:xfrm>
            <a:off x="1371600" y="838200"/>
            <a:ext cx="7772400" cy="1143000"/>
          </a:xfrm>
        </p:spPr>
        <p:txBody>
          <a:bodyPr/>
          <a:lstStyle/>
          <a:p>
            <a:pPr eaLnBrk="1" hangingPunct="1"/>
            <a:r>
              <a:rPr lang="en-US" smtClean="0"/>
              <a:t>               </a:t>
            </a:r>
          </a:p>
        </p:txBody>
      </p:sp>
      <p:sp>
        <p:nvSpPr>
          <p:cNvPr id="6147" name="Rectangle 5"/>
          <p:cNvSpPr>
            <a:spLocks noGrp="1" noChangeArrowheads="1"/>
          </p:cNvSpPr>
          <p:nvPr>
            <p:ph type="body" idx="4294967295"/>
          </p:nvPr>
        </p:nvSpPr>
        <p:spPr>
          <a:xfrm>
            <a:off x="1371600" y="1752600"/>
            <a:ext cx="7772400" cy="4464050"/>
          </a:xfrm>
        </p:spPr>
        <p:txBody>
          <a:bodyPr/>
          <a:lstStyle/>
          <a:p>
            <a:pPr eaLnBrk="1" hangingPunct="1">
              <a:lnSpc>
                <a:spcPct val="90000"/>
              </a:lnSpc>
            </a:pPr>
            <a:r>
              <a:rPr lang="en-US" sz="2800" b="1" dirty="0" smtClean="0">
                <a:solidFill>
                  <a:srgbClr val="7030A0"/>
                </a:solidFill>
              </a:rPr>
              <a:t>GENETIC COUNSELLING CENTRE</a:t>
            </a:r>
            <a:r>
              <a:rPr lang="en-US" b="1" dirty="0" smtClean="0">
                <a:solidFill>
                  <a:srgbClr val="7030A0"/>
                </a:solidFill>
              </a:rPr>
              <a:t>           </a:t>
            </a:r>
            <a:r>
              <a:rPr lang="en-US" sz="2400" dirty="0" smtClean="0">
                <a:solidFill>
                  <a:srgbClr val="000000"/>
                </a:solidFill>
              </a:rPr>
              <a:t>Any place which offers genetic counseling</a:t>
            </a:r>
          </a:p>
          <a:p>
            <a:pPr eaLnBrk="1" hangingPunct="1">
              <a:lnSpc>
                <a:spcPct val="90000"/>
              </a:lnSpc>
              <a:buFont typeface="Wingdings" pitchFamily="2" charset="2"/>
              <a:buNone/>
            </a:pPr>
            <a:endParaRPr lang="en-US" sz="900" dirty="0" smtClean="0">
              <a:solidFill>
                <a:srgbClr val="000000"/>
              </a:solidFill>
            </a:endParaRPr>
          </a:p>
          <a:p>
            <a:pPr eaLnBrk="1" hangingPunct="1">
              <a:lnSpc>
                <a:spcPct val="90000"/>
              </a:lnSpc>
            </a:pPr>
            <a:r>
              <a:rPr lang="en-US" sz="2800" b="1" dirty="0" smtClean="0">
                <a:solidFill>
                  <a:srgbClr val="7030A0"/>
                </a:solidFill>
              </a:rPr>
              <a:t>GENETIC CLINIC</a:t>
            </a:r>
            <a:r>
              <a:rPr lang="en-US" b="1" dirty="0" smtClean="0">
                <a:solidFill>
                  <a:srgbClr val="7030A0"/>
                </a:solidFill>
              </a:rPr>
              <a:t>   </a:t>
            </a:r>
          </a:p>
          <a:p>
            <a:pPr eaLnBrk="1" hangingPunct="1">
              <a:lnSpc>
                <a:spcPct val="90000"/>
              </a:lnSpc>
              <a:buNone/>
            </a:pPr>
            <a:r>
              <a:rPr lang="en-US" sz="2400" dirty="0" smtClean="0">
                <a:solidFill>
                  <a:srgbClr val="000000"/>
                </a:solidFill>
              </a:rPr>
              <a:t>     Any place which conducts pre-natal diagnostic procedures. (Includes USG Clinics, Imaging </a:t>
            </a:r>
            <a:r>
              <a:rPr lang="en-US" sz="2400" dirty="0" err="1" smtClean="0">
                <a:solidFill>
                  <a:srgbClr val="000000"/>
                </a:solidFill>
              </a:rPr>
              <a:t>centres</a:t>
            </a:r>
            <a:r>
              <a:rPr lang="en-US" sz="2400" dirty="0" smtClean="0">
                <a:solidFill>
                  <a:srgbClr val="000000"/>
                </a:solidFill>
              </a:rPr>
              <a:t> and portable machines</a:t>
            </a:r>
            <a:r>
              <a:rPr lang="en-US" dirty="0" smtClean="0">
                <a:solidFill>
                  <a:srgbClr val="000000"/>
                </a:solidFill>
              </a:rPr>
              <a:t>)                                                                                                                                               </a:t>
            </a:r>
          </a:p>
          <a:p>
            <a:pPr eaLnBrk="1" hangingPunct="1">
              <a:lnSpc>
                <a:spcPct val="90000"/>
              </a:lnSpc>
            </a:pPr>
            <a:r>
              <a:rPr lang="en-US" sz="2800" b="1" dirty="0" smtClean="0">
                <a:solidFill>
                  <a:srgbClr val="7030A0"/>
                </a:solidFill>
              </a:rPr>
              <a:t>GENETIC LAB</a:t>
            </a:r>
            <a:r>
              <a:rPr lang="en-US" b="1" dirty="0" smtClean="0">
                <a:solidFill>
                  <a:srgbClr val="7030A0"/>
                </a:solidFill>
              </a:rPr>
              <a:t> </a:t>
            </a:r>
          </a:p>
          <a:p>
            <a:pPr eaLnBrk="1" hangingPunct="1">
              <a:lnSpc>
                <a:spcPct val="90000"/>
              </a:lnSpc>
              <a:buNone/>
            </a:pPr>
            <a:r>
              <a:rPr lang="en-US" dirty="0" smtClean="0">
                <a:solidFill>
                  <a:srgbClr val="7030A0"/>
                </a:solidFill>
              </a:rPr>
              <a:t>    </a:t>
            </a:r>
            <a:r>
              <a:rPr lang="en-US" sz="2400" dirty="0" smtClean="0">
                <a:solidFill>
                  <a:srgbClr val="000000"/>
                </a:solidFill>
              </a:rPr>
              <a:t>Any place which conducts analysis of the samples received from Genetic Clinics</a:t>
            </a:r>
          </a:p>
          <a:p>
            <a:pPr eaLnBrk="1" hangingPunct="1">
              <a:lnSpc>
                <a:spcPct val="90000"/>
              </a:lnSpc>
            </a:pPr>
            <a:endParaRPr lang="en-US" sz="2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dirty="0" smtClean="0"/>
              <a:t>              </a:t>
            </a:r>
            <a:r>
              <a:rPr lang="en-US" sz="4000" b="1" dirty="0" smtClean="0">
                <a:solidFill>
                  <a:srgbClr val="C00000"/>
                </a:solidFill>
              </a:rPr>
              <a:t>REGISTRATION</a:t>
            </a:r>
          </a:p>
        </p:txBody>
      </p:sp>
      <p:sp>
        <p:nvSpPr>
          <p:cNvPr id="7171" name="Rectangle 3"/>
          <p:cNvSpPr>
            <a:spLocks noGrp="1" noChangeArrowheads="1"/>
          </p:cNvSpPr>
          <p:nvPr>
            <p:ph type="body" idx="1"/>
          </p:nvPr>
        </p:nvSpPr>
        <p:spPr/>
        <p:txBody>
          <a:bodyPr/>
          <a:lstStyle/>
          <a:p>
            <a:pPr eaLnBrk="1" hangingPunct="1">
              <a:lnSpc>
                <a:spcPct val="90000"/>
              </a:lnSpc>
            </a:pPr>
            <a:r>
              <a:rPr lang="en-US" sz="2400" dirty="0" smtClean="0">
                <a:solidFill>
                  <a:srgbClr val="000000"/>
                </a:solidFill>
              </a:rPr>
              <a:t>Registration is mandatory whether the body is government, private, voluntary, honorary.</a:t>
            </a:r>
          </a:p>
          <a:p>
            <a:pPr eaLnBrk="1" hangingPunct="1">
              <a:lnSpc>
                <a:spcPct val="90000"/>
              </a:lnSpc>
            </a:pPr>
            <a:endParaRPr lang="en-US" sz="2400" dirty="0" smtClean="0">
              <a:solidFill>
                <a:srgbClr val="000000"/>
              </a:solidFill>
            </a:endParaRPr>
          </a:p>
          <a:p>
            <a:pPr eaLnBrk="1" hangingPunct="1">
              <a:lnSpc>
                <a:spcPct val="90000"/>
              </a:lnSpc>
            </a:pPr>
            <a:r>
              <a:rPr lang="en-US" sz="2400" dirty="0" smtClean="0">
                <a:solidFill>
                  <a:srgbClr val="000000"/>
                </a:solidFill>
              </a:rPr>
              <a:t>The organization has to be registered with the appropriate authority appointed by the State.</a:t>
            </a:r>
          </a:p>
          <a:p>
            <a:pPr eaLnBrk="1" hangingPunct="1">
              <a:lnSpc>
                <a:spcPct val="90000"/>
              </a:lnSpc>
            </a:pPr>
            <a:r>
              <a:rPr lang="en-US" sz="2400" dirty="0" smtClean="0">
                <a:solidFill>
                  <a:srgbClr val="000000"/>
                </a:solidFill>
              </a:rPr>
              <a:t>For Mumbai city, the Municipal Corporation is the concerned authority. At the district level the Chief Medical Officer is the concerned authority</a:t>
            </a:r>
            <a:r>
              <a:rPr lang="en-US" sz="2400" dirty="0" smtClean="0"/>
              <a:t>.</a:t>
            </a:r>
          </a:p>
          <a:p>
            <a:pPr eaLnBrk="1" hangingPunct="1">
              <a:lnSpc>
                <a:spcPct val="90000"/>
              </a:lnSpc>
              <a:buFont typeface="Wingdings" pitchFamily="2" charset="2"/>
              <a:buNone/>
            </a:pPr>
            <a:r>
              <a:rPr lang="en-US" sz="2400" dirty="0" smtClean="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1066800" y="2214554"/>
            <a:ext cx="7772400" cy="4002096"/>
          </a:xfrm>
        </p:spPr>
        <p:txBody>
          <a:bodyPr/>
          <a:lstStyle/>
          <a:p>
            <a:r>
              <a:rPr lang="en-US" sz="2400" dirty="0" smtClean="0">
                <a:solidFill>
                  <a:srgbClr val="000000"/>
                </a:solidFill>
              </a:rPr>
              <a:t>Ultrasound machine, imaging machine, scanner, IVF centre, any machine capable of detecting the sex of the fetus are to be registered. Mobile vehicle in which such machine is used, is also to be registered.</a:t>
            </a:r>
            <a:endParaRPr lang="en-IN" sz="2400" dirty="0">
              <a:solidFill>
                <a:srgbClr val="0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066800" y="838200"/>
            <a:ext cx="7772400" cy="1066800"/>
          </a:xfrm>
        </p:spPr>
        <p:txBody>
          <a:bodyPr/>
          <a:lstStyle/>
          <a:p>
            <a:pPr eaLnBrk="1" hangingPunct="1"/>
            <a:r>
              <a:rPr lang="en-US" sz="4000" dirty="0" smtClean="0">
                <a:solidFill>
                  <a:srgbClr val="C00000"/>
                </a:solidFill>
              </a:rPr>
              <a:t>          </a:t>
            </a:r>
            <a:r>
              <a:rPr lang="en-US" sz="4000" b="1" dirty="0" smtClean="0">
                <a:solidFill>
                  <a:srgbClr val="C00000"/>
                </a:solidFill>
              </a:rPr>
              <a:t>REQUIREMENTS</a:t>
            </a:r>
          </a:p>
        </p:txBody>
      </p:sp>
      <p:sp>
        <p:nvSpPr>
          <p:cNvPr id="8195" name="Rectangle 3"/>
          <p:cNvSpPr>
            <a:spLocks noGrp="1" noChangeArrowheads="1"/>
          </p:cNvSpPr>
          <p:nvPr>
            <p:ph type="body" idx="1"/>
          </p:nvPr>
        </p:nvSpPr>
        <p:spPr/>
        <p:txBody>
          <a:bodyPr/>
          <a:lstStyle/>
          <a:p>
            <a:pPr eaLnBrk="1" hangingPunct="1">
              <a:lnSpc>
                <a:spcPct val="90000"/>
              </a:lnSpc>
            </a:pPr>
            <a:r>
              <a:rPr lang="en-US" sz="2400" dirty="0" smtClean="0">
                <a:solidFill>
                  <a:srgbClr val="000000"/>
                </a:solidFill>
              </a:rPr>
              <a:t>The Act requires that an ultrasound clinic should be manned by a </a:t>
            </a:r>
            <a:r>
              <a:rPr lang="en-US" sz="2400" dirty="0" err="1" smtClean="0">
                <a:solidFill>
                  <a:srgbClr val="000000"/>
                </a:solidFill>
              </a:rPr>
              <a:t>sonologist</a:t>
            </a:r>
            <a:r>
              <a:rPr lang="en-US" sz="2400" dirty="0" smtClean="0">
                <a:solidFill>
                  <a:srgbClr val="000000"/>
                </a:solidFill>
              </a:rPr>
              <a:t>, radiologist or a registered medical practitioner having six months training / one year experience in </a:t>
            </a:r>
            <a:r>
              <a:rPr lang="en-US" sz="2400" dirty="0" err="1" smtClean="0">
                <a:solidFill>
                  <a:srgbClr val="000000"/>
                </a:solidFill>
              </a:rPr>
              <a:t>sonography</a:t>
            </a:r>
            <a:r>
              <a:rPr lang="en-US" sz="2400" dirty="0" smtClean="0">
                <a:solidFill>
                  <a:srgbClr val="000000"/>
                </a:solidFill>
              </a:rPr>
              <a:t>.</a:t>
            </a:r>
          </a:p>
          <a:p>
            <a:pPr eaLnBrk="1" hangingPunct="1">
              <a:lnSpc>
                <a:spcPct val="90000"/>
              </a:lnSpc>
            </a:pPr>
            <a:endParaRPr lang="en-US" sz="2400" dirty="0" smtClean="0">
              <a:solidFill>
                <a:srgbClr val="000000"/>
              </a:solidFill>
            </a:endParaRPr>
          </a:p>
          <a:p>
            <a:pPr eaLnBrk="1" hangingPunct="1">
              <a:lnSpc>
                <a:spcPct val="90000"/>
              </a:lnSpc>
            </a:pPr>
            <a:r>
              <a:rPr lang="en-US" sz="2400" dirty="0" smtClean="0">
                <a:solidFill>
                  <a:srgbClr val="000000"/>
                </a:solidFill>
              </a:rPr>
              <a:t>The center can be </a:t>
            </a:r>
            <a:r>
              <a:rPr lang="en-US" sz="2400" u="sng" dirty="0" smtClean="0">
                <a:solidFill>
                  <a:srgbClr val="000000"/>
                </a:solidFill>
              </a:rPr>
              <a:t>owned </a:t>
            </a:r>
            <a:r>
              <a:rPr lang="en-US" sz="2400" dirty="0" smtClean="0">
                <a:solidFill>
                  <a:srgbClr val="000000"/>
                </a:solidFill>
              </a:rPr>
              <a:t>by any person. He need not have the requisite qualifications as long as he has employees who meet the qualifications required by the Act.</a:t>
            </a:r>
          </a:p>
          <a:p>
            <a:pPr eaLnBrk="1" hangingPunct="1">
              <a:lnSpc>
                <a:spcPct val="90000"/>
              </a:lnSpc>
            </a:pPr>
            <a:endParaRPr lang="en-US" sz="2400" dirty="0" smtClean="0">
              <a:solidFill>
                <a:srgbClr val="000000"/>
              </a:solidFill>
            </a:endParaRPr>
          </a:p>
          <a:p>
            <a:pPr eaLnBrk="1" hangingPunct="1">
              <a:lnSpc>
                <a:spcPct val="90000"/>
              </a:lnSpc>
            </a:pPr>
            <a:r>
              <a:rPr lang="en-US" sz="2400" dirty="0" smtClean="0">
                <a:solidFill>
                  <a:srgbClr val="000000"/>
                </a:solidFill>
              </a:rPr>
              <a:t>If the center has more than one ultrasound machine, each does not require a separate registration.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ature">
  <a:themeElements>
    <a:clrScheme name="Nature 2">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B0AE6A"/>
      </a:hlink>
      <a:folHlink>
        <a:srgbClr val="C3E684"/>
      </a:folHlink>
    </a:clrScheme>
    <a:fontScheme name="Natur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charset="0"/>
          </a:defRPr>
        </a:defPPr>
      </a:lstStyle>
    </a:lnDef>
  </a:objectDefaults>
  <a:extraClrSchemeLst>
    <a:extraClrScheme>
      <a:clrScheme name="Nature 1">
        <a:dk1>
          <a:srgbClr val="666699"/>
        </a:dk1>
        <a:lt1>
          <a:srgbClr val="FFFFCC"/>
        </a:lt1>
        <a:dk2>
          <a:srgbClr val="687FCA"/>
        </a:dk2>
        <a:lt2>
          <a:srgbClr val="192449"/>
        </a:lt2>
        <a:accent1>
          <a:srgbClr val="C9DDF1"/>
        </a:accent1>
        <a:accent2>
          <a:srgbClr val="FAC164"/>
        </a:accent2>
        <a:accent3>
          <a:srgbClr val="B9C0E1"/>
        </a:accent3>
        <a:accent4>
          <a:srgbClr val="DADAAE"/>
        </a:accent4>
        <a:accent5>
          <a:srgbClr val="E1EB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Nature 2">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B0AE6A"/>
        </a:hlink>
        <a:folHlink>
          <a:srgbClr val="C3E684"/>
        </a:folHlink>
      </a:clrScheme>
      <a:clrMap bg1="lt1" tx1="dk1" bg2="lt2" tx2="dk2" accent1="accent1" accent2="accent2" accent3="accent3" accent4="accent4" accent5="accent5" accent6="accent6" hlink="hlink" folHlink="folHlink"/>
    </a:extraClrScheme>
    <a:extraClrScheme>
      <a:clrScheme name="Nature 3">
        <a:dk1>
          <a:srgbClr val="333333"/>
        </a:dk1>
        <a:lt1>
          <a:srgbClr val="FFFFFF"/>
        </a:lt1>
        <a:dk2>
          <a:srgbClr val="000000"/>
        </a:dk2>
        <a:lt2>
          <a:srgbClr val="DDDDDD"/>
        </a:lt2>
        <a:accent1>
          <a:srgbClr val="DDDDDD"/>
        </a:accent1>
        <a:accent2>
          <a:srgbClr val="B2B2B2"/>
        </a:accent2>
        <a:accent3>
          <a:srgbClr val="FFFFFF"/>
        </a:accent3>
        <a:accent4>
          <a:srgbClr val="2A2A2A"/>
        </a:accent4>
        <a:accent5>
          <a:srgbClr val="EBEBEB"/>
        </a:accent5>
        <a:accent6>
          <a:srgbClr val="A1A1A1"/>
        </a:accent6>
        <a:hlink>
          <a:srgbClr val="808080"/>
        </a:hlink>
        <a:folHlink>
          <a:srgbClr val="5F5F5F"/>
        </a:folHlink>
      </a:clrScheme>
      <a:clrMap bg1="lt1" tx1="dk1" bg2="lt2" tx2="dk2" accent1="accent1" accent2="accent2" accent3="accent3" accent4="accent4" accent5="accent5" accent6="accent6" hlink="hlink" folHlink="folHlink"/>
    </a:extraClrScheme>
    <a:extraClrScheme>
      <a:clrScheme name="Nature 4">
        <a:dk1>
          <a:srgbClr val="8061A5"/>
        </a:dk1>
        <a:lt1>
          <a:srgbClr val="FFFFCC"/>
        </a:lt1>
        <a:dk2>
          <a:srgbClr val="967DB5"/>
        </a:dk2>
        <a:lt2>
          <a:srgbClr val="192449"/>
        </a:lt2>
        <a:accent1>
          <a:srgbClr val="D6C9F1"/>
        </a:accent1>
        <a:accent2>
          <a:srgbClr val="FAC164"/>
        </a:accent2>
        <a:accent3>
          <a:srgbClr val="C9BFD7"/>
        </a:accent3>
        <a:accent4>
          <a:srgbClr val="DADAAE"/>
        </a:accent4>
        <a:accent5>
          <a:srgbClr val="E8E1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Nature 5">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993333"/>
        </a:hlink>
        <a:folHlink>
          <a:srgbClr val="33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792</TotalTime>
  <Words>1590</Words>
  <Application>Microsoft PowerPoint</Application>
  <PresentationFormat>On-screen Show (4:3)</PresentationFormat>
  <Paragraphs>200</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Nature</vt:lpstr>
      <vt:lpstr>  PNDT ACT </vt:lpstr>
      <vt:lpstr>               PNDT ACT</vt:lpstr>
      <vt:lpstr>                DEFINITIONS                                                                                                                                                                                                                                                                                                                                                                                                                                                                                                                                                                                                                                                                                                                                                                                                                                                                                                                                                                                                                                                                                                                                                                                                                                                                                                                                                                                                                                                                                                                                                                                                                                                                                                                                                                                                                                                                                                                                                                                                                                                                                                                                                                                                                                                                                                                                                                                                                                                                                                                                                                                                                                                                                                                                                                                                                                                                                                                                                                                                                                                                                                                                                                                                                                                                                                                                                                                                                                                                                                                                                                                                                                                                                                                                                                                                                                                                                                                                                                                                                                                                                                                                                                                                                                                                                                                                                                                                                                                                                                                                                                                                                                                                                                                                                                                                                                                                                                                                                                                                                                                                                                                                                                                                                                                                                                                                                                                                                                                                                                                                                                                                                                                                                                                                                                                                                                                                                                                                                                                                                                                                                                                                                                                                                                                                                                                                                                                                                                                                                                                                                                                                                                                                                                                                                                                                                                                                                                                                                                                                                                                                                                                                                                                                                                                                                                                                                                                                                                                                                                                                                                                                                                                                                                                                                                                                                                                                                                                                                                                                                                                                                                                                                                                                                                                                                                                                                                                                                                                                                                                                                                                                                                                                                                                                                                                                                                                                                                                                                                                                                                                                                                                                                                                                                                                                                                                                                                                                                                                                                                                                                                                                                                                                                                                                                                                                                                                                                                                                                                                                                                                                                                                                                                                                                                                                                                                                                                                                                                                                                                                                                                                                                                                                                                                                                                                                                                                                                                                                                                                                                                                                                                                                                                                                                                                                                                                                                                                                                                                                                                                                                                                                                                                                                                                                                                                                                                                                                                                                                                                                                                                                                                                                                                                                                                                                                                                                                                                                                                                                                                                                                                                                                                                                                                                                                                                                                                                                                                                                                                                                                                                                                                                                                                                                                                                                                                                                                                                                                                                                                                                                                                                                                                                                                                                                                                                                                                                                                                                                                                                                                                                                                                                                                                                                                                                                                                                                                                                                                                                                                                                                                                                                                                                                                                                                                                                                                                                                                                                                                                                                                                                                                                                                                                                                                                                                                                                                                                                                                                                                                                                                                                                                                                                                                                                                                                                                                                                                                                                                                                                                                                                                                                                                                                                                                                                                                                                                                                                                                                                                                                                                                                                                                                                                                                                                                                                                                                                                                                                                                                                                                                                                                                                                                                                                                                                                                                                                                                                                                                                                                                                                                                                                                                                                                                                                                                                                                                                                                                                                                                                                                                                                                                                                                                                                                                                                                                                                                                                                                                                                                                                                                                                                                                                                                                                                                                                                                                                                                                                                                                                                                                                                                                                                                                                                                                                                                                                                                                                                                                                                                                                                                                                                                                                                                                                                                                                                                                                                                                                                                                                                                                                                                                                                                                                                                                                                                                                                                                                                                                                                                                                                                                                                                                                                                                                                                                                                                                                                                                                                                                                                                                                                                                                                                                                                                                                                                                                                                                                                                                                                                                                                                                                                                                                                                                                                                                                                                                                                                                                                                                                                                                                                                                                                                                                                                                                                                                                                                                                                                                                                                                                                                                                                                                                                                                                                                                                                                                                                                                                                                                                                                                                                                                                                                                                                                                                                                                                                                                                                                                                                                                                                                                                                                                                                                                                                                                                                                                                                                                                                                                                                                                                                                                                                                                                                                                                                                                                                                                                                                                                                                                                                                                                                                                                                                                                                                                                                                                                                                                                                                                                                                                                                                                                                                                                                                                                                                                                                                                                          </vt:lpstr>
      <vt:lpstr>This bill provides for…..</vt:lpstr>
      <vt:lpstr>Contd…</vt:lpstr>
      <vt:lpstr>               </vt:lpstr>
      <vt:lpstr>              REGISTRATION</vt:lpstr>
      <vt:lpstr>Slide 8</vt:lpstr>
      <vt:lpstr>          REQUIREMENTS</vt:lpstr>
      <vt:lpstr>REGULATION OF PRENATAL DIAGNOSTIC TECHNIQUES</vt:lpstr>
      <vt:lpstr>Slide 11</vt:lpstr>
      <vt:lpstr>             REGISTRATION</vt:lpstr>
      <vt:lpstr>     PROCESS OF CERTIFICATION</vt:lpstr>
      <vt:lpstr>Slide 14</vt:lpstr>
      <vt:lpstr>     RENEWAL OF REGISTRATION</vt:lpstr>
      <vt:lpstr>CANCELLATION OR SUSPENSION OF REGISTRATION </vt:lpstr>
      <vt:lpstr>PROVISION FOR APPEAL</vt:lpstr>
      <vt:lpstr>PROHIBITIONS </vt:lpstr>
      <vt:lpstr>PROHIBITIONS ON PERSONS</vt:lpstr>
      <vt:lpstr>   PROHIBITION ON ADVERTISEMENTS</vt:lpstr>
      <vt:lpstr>Slide 21</vt:lpstr>
      <vt:lpstr>MAINTAINING PROPER DOCUMENTS</vt:lpstr>
      <vt:lpstr>FORM F</vt:lpstr>
      <vt:lpstr>Slide 24</vt:lpstr>
      <vt:lpstr>SEARCH AND SEIZURE </vt:lpstr>
      <vt:lpstr>REGULATORY AND SUPERVISORY AUTHORITIES CONSTITUTION OF STATE SUPERVISORY BOARD</vt:lpstr>
      <vt:lpstr>APPROPRIATE AUTHORITIES </vt:lpstr>
      <vt:lpstr>Slide 28</vt:lpstr>
      <vt:lpstr>       POWERS OF APPROPRIATE   AUTHORITIES</vt:lpstr>
      <vt:lpstr>OFFENCES AND PENALTIES</vt:lpstr>
      <vt:lpstr>OFFENCES AND PENALTIES</vt:lpstr>
      <vt:lpstr>OFFENCES AND PENALTIES</vt:lpstr>
      <vt:lpstr>CONTRAVENTION OF PROVISION BY THE PRACTITIONERS OR OWNER</vt:lpstr>
      <vt:lpstr>CONCLUSION</vt:lpstr>
      <vt:lpstr>Slide 35</vt:lpstr>
      <vt:lpstr>Slide 36</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PNDT ACT</dc:title>
  <dc:creator>Rajesh</dc:creator>
  <cp:lastModifiedBy>Meera</cp:lastModifiedBy>
  <cp:revision>88</cp:revision>
  <cp:lastPrinted>1601-01-01T00:00:00Z</cp:lastPrinted>
  <dcterms:created xsi:type="dcterms:W3CDTF">2004-12-21T08:07:24Z</dcterms:created>
  <dcterms:modified xsi:type="dcterms:W3CDTF">2010-02-03T03:22:50Z</dcterms:modified>
</cp:coreProperties>
</file>