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notesMasterIdLst>
    <p:notesMasterId r:id="rId33"/>
  </p:notesMasterIdLst>
  <p:handoutMasterIdLst>
    <p:handoutMasterId r:id="rId34"/>
  </p:handoutMasterIdLst>
  <p:sldIdLst>
    <p:sldId id="319" r:id="rId2"/>
    <p:sldId id="954" r:id="rId3"/>
    <p:sldId id="1038" r:id="rId4"/>
    <p:sldId id="1045" r:id="rId5"/>
    <p:sldId id="1046" r:id="rId6"/>
    <p:sldId id="1039" r:id="rId7"/>
    <p:sldId id="1047" r:id="rId8"/>
    <p:sldId id="1048" r:id="rId9"/>
    <p:sldId id="940" r:id="rId10"/>
    <p:sldId id="941" r:id="rId11"/>
    <p:sldId id="1051" r:id="rId12"/>
    <p:sldId id="1040" r:id="rId13"/>
    <p:sldId id="1052" r:id="rId14"/>
    <p:sldId id="1049" r:id="rId15"/>
    <p:sldId id="1050" r:id="rId16"/>
    <p:sldId id="1041" r:id="rId17"/>
    <p:sldId id="1027" r:id="rId18"/>
    <p:sldId id="1042" r:id="rId19"/>
    <p:sldId id="1043" r:id="rId20"/>
    <p:sldId id="960" r:id="rId21"/>
    <p:sldId id="962" r:id="rId22"/>
    <p:sldId id="1034" r:id="rId23"/>
    <p:sldId id="1033" r:id="rId24"/>
    <p:sldId id="1030" r:id="rId25"/>
    <p:sldId id="1031" r:id="rId26"/>
    <p:sldId id="1032" r:id="rId27"/>
    <p:sldId id="965" r:id="rId28"/>
    <p:sldId id="1053" r:id="rId29"/>
    <p:sldId id="1044" r:id="rId30"/>
    <p:sldId id="1037" r:id="rId31"/>
    <p:sldId id="1054" r:id="rId32"/>
  </p:sldIdLst>
  <p:sldSz cx="9144000" cy="6858000" type="screen4x3"/>
  <p:notesSz cx="6769100" cy="9906000"/>
  <p:defaultTextStyle>
    <a:defPPr>
      <a:defRPr lang="de-DE"/>
    </a:defPPr>
    <a:lvl1pPr algn="ctr" rtl="0" fontAlgn="base">
      <a:spcBef>
        <a:spcPct val="0"/>
      </a:spcBef>
      <a:spcAft>
        <a:spcPct val="0"/>
      </a:spcAft>
      <a:defRPr sz="3200" kern="1200">
        <a:solidFill>
          <a:schemeClr val="tx1"/>
        </a:solidFill>
        <a:latin typeface="Arial" charset="0"/>
        <a:ea typeface="+mn-ea"/>
        <a:cs typeface="+mn-cs"/>
      </a:defRPr>
    </a:lvl1pPr>
    <a:lvl2pPr marL="457200" algn="ctr" rtl="0" fontAlgn="base">
      <a:spcBef>
        <a:spcPct val="0"/>
      </a:spcBef>
      <a:spcAft>
        <a:spcPct val="0"/>
      </a:spcAft>
      <a:defRPr sz="3200" kern="1200">
        <a:solidFill>
          <a:schemeClr val="tx1"/>
        </a:solidFill>
        <a:latin typeface="Arial" charset="0"/>
        <a:ea typeface="+mn-ea"/>
        <a:cs typeface="+mn-cs"/>
      </a:defRPr>
    </a:lvl2pPr>
    <a:lvl3pPr marL="914400" algn="ctr" rtl="0" fontAlgn="base">
      <a:spcBef>
        <a:spcPct val="0"/>
      </a:spcBef>
      <a:spcAft>
        <a:spcPct val="0"/>
      </a:spcAft>
      <a:defRPr sz="3200" kern="1200">
        <a:solidFill>
          <a:schemeClr val="tx1"/>
        </a:solidFill>
        <a:latin typeface="Arial" charset="0"/>
        <a:ea typeface="+mn-ea"/>
        <a:cs typeface="+mn-cs"/>
      </a:defRPr>
    </a:lvl3pPr>
    <a:lvl4pPr marL="1371600" algn="ctr" rtl="0" fontAlgn="base">
      <a:spcBef>
        <a:spcPct val="0"/>
      </a:spcBef>
      <a:spcAft>
        <a:spcPct val="0"/>
      </a:spcAft>
      <a:defRPr sz="3200" kern="1200">
        <a:solidFill>
          <a:schemeClr val="tx1"/>
        </a:solidFill>
        <a:latin typeface="Arial" charset="0"/>
        <a:ea typeface="+mn-ea"/>
        <a:cs typeface="+mn-cs"/>
      </a:defRPr>
    </a:lvl4pPr>
    <a:lvl5pPr marL="1828800" algn="ctr"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155">
          <p15:clr>
            <a:srgbClr val="A4A3A4"/>
          </p15:clr>
        </p15:guide>
        <p15:guide id="2" orient="horz" pos="162">
          <p15:clr>
            <a:srgbClr val="A4A3A4"/>
          </p15:clr>
        </p15:guide>
        <p15:guide id="3" orient="horz" pos="3929">
          <p15:clr>
            <a:srgbClr val="A4A3A4"/>
          </p15:clr>
        </p15:guide>
        <p15:guide id="4" orient="horz" pos="4103">
          <p15:clr>
            <a:srgbClr val="A4A3A4"/>
          </p15:clr>
        </p15:guide>
        <p15:guide id="5" orient="horz" pos="2431">
          <p15:clr>
            <a:srgbClr val="A4A3A4"/>
          </p15:clr>
        </p15:guide>
        <p15:guide id="6" orient="horz" pos="2520">
          <p15:clr>
            <a:srgbClr val="A4A3A4"/>
          </p15:clr>
        </p15:guide>
        <p15:guide id="7" orient="horz" pos="1389">
          <p15:clr>
            <a:srgbClr val="A4A3A4"/>
          </p15:clr>
        </p15:guide>
        <p15:guide id="8" orient="horz" pos="754">
          <p15:clr>
            <a:srgbClr val="A4A3A4"/>
          </p15:clr>
        </p15:guide>
        <p15:guide id="9" pos="2874">
          <p15:clr>
            <a:srgbClr val="A4A3A4"/>
          </p15:clr>
        </p15:guide>
        <p15:guide id="10" pos="180">
          <p15:clr>
            <a:srgbClr val="A4A3A4"/>
          </p15:clr>
        </p15:guide>
        <p15:guide id="11" pos="2970">
          <p15:clr>
            <a:srgbClr val="A4A3A4"/>
          </p15:clr>
        </p15:guide>
        <p15:guide id="12" pos="5509">
          <p15:clr>
            <a:srgbClr val="A4A3A4"/>
          </p15:clr>
        </p15:guide>
        <p15:guide id="13" pos="3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66FFFF"/>
    <a:srgbClr val="4D4D4D"/>
    <a:srgbClr val="333333"/>
    <a:srgbClr val="660033"/>
    <a:srgbClr val="7D8997"/>
    <a:srgbClr val="8B96A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78815" autoAdjust="0"/>
  </p:normalViewPr>
  <p:slideViewPr>
    <p:cSldViewPr>
      <p:cViewPr varScale="1">
        <p:scale>
          <a:sx n="67" d="100"/>
          <a:sy n="67" d="100"/>
        </p:scale>
        <p:origin x="-1410" y="-96"/>
      </p:cViewPr>
      <p:guideLst>
        <p:guide orient="horz" pos="1155"/>
        <p:guide orient="horz" pos="162"/>
        <p:guide orient="horz" pos="3929"/>
        <p:guide orient="horz" pos="4103"/>
        <p:guide orient="horz" pos="2431"/>
        <p:guide orient="horz" pos="2520"/>
        <p:guide orient="horz" pos="1389"/>
        <p:guide orient="horz" pos="754"/>
        <p:guide pos="2874"/>
        <p:guide pos="180"/>
        <p:guide pos="2970"/>
        <p:guide pos="5509"/>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33700" cy="495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200">
                <a:latin typeface="Siemens Sans" pitchFamily="2" charset="0"/>
              </a:defRPr>
            </a:lvl1pPr>
          </a:lstStyle>
          <a:p>
            <a:pPr>
              <a:defRPr/>
            </a:pPr>
            <a:endParaRPr lang="de-DE"/>
          </a:p>
        </p:txBody>
      </p:sp>
      <p:sp>
        <p:nvSpPr>
          <p:cNvPr id="173059" name="Rectangle 3"/>
          <p:cNvSpPr>
            <a:spLocks noGrp="1" noChangeArrowheads="1"/>
          </p:cNvSpPr>
          <p:nvPr>
            <p:ph type="dt" sz="quarter" idx="1"/>
          </p:nvPr>
        </p:nvSpPr>
        <p:spPr bwMode="auto">
          <a:xfrm>
            <a:off x="3835400" y="0"/>
            <a:ext cx="2933700" cy="495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Siemens Sans" pitchFamily="2" charset="0"/>
              </a:defRPr>
            </a:lvl1pPr>
          </a:lstStyle>
          <a:p>
            <a:pPr>
              <a:defRPr/>
            </a:pPr>
            <a:endParaRPr lang="de-DE"/>
          </a:p>
        </p:txBody>
      </p:sp>
      <p:sp>
        <p:nvSpPr>
          <p:cNvPr id="173060" name="Rectangle 4"/>
          <p:cNvSpPr>
            <a:spLocks noGrp="1" noChangeArrowheads="1"/>
          </p:cNvSpPr>
          <p:nvPr>
            <p:ph type="ftr" sz="quarter" idx="2"/>
          </p:nvPr>
        </p:nvSpPr>
        <p:spPr bwMode="auto">
          <a:xfrm>
            <a:off x="0" y="9410700"/>
            <a:ext cx="2933700" cy="4953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sz="1200">
                <a:latin typeface="Siemens Sans" pitchFamily="2" charset="0"/>
              </a:defRPr>
            </a:lvl1pPr>
          </a:lstStyle>
          <a:p>
            <a:pPr>
              <a:defRPr/>
            </a:pPr>
            <a:endParaRPr lang="de-DE"/>
          </a:p>
        </p:txBody>
      </p:sp>
      <p:sp>
        <p:nvSpPr>
          <p:cNvPr id="173061" name="Rectangle 5"/>
          <p:cNvSpPr>
            <a:spLocks noGrp="1" noChangeArrowheads="1"/>
          </p:cNvSpPr>
          <p:nvPr>
            <p:ph type="sldNum" sz="quarter" idx="3"/>
          </p:nvPr>
        </p:nvSpPr>
        <p:spPr bwMode="auto">
          <a:xfrm>
            <a:off x="3835400" y="9410700"/>
            <a:ext cx="2933700" cy="4953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a:latin typeface="Siemens Sans" pitchFamily="2" charset="0"/>
              </a:defRPr>
            </a:lvl1pPr>
          </a:lstStyle>
          <a:p>
            <a:pPr>
              <a:defRPr/>
            </a:pPr>
            <a:fld id="{72F2E0D8-2EA8-4E67-AE72-6938B0C577F7}" type="slidenum">
              <a:rPr lang="de-DE"/>
              <a:pPr>
                <a:defRPr/>
              </a:pPr>
              <a:t>‹#›</a:t>
            </a:fld>
            <a:endParaRPr lang="de-DE"/>
          </a:p>
        </p:txBody>
      </p:sp>
    </p:spTree>
    <p:extLst>
      <p:ext uri="{BB962C8B-B14F-4D97-AF65-F5344CB8AC3E}">
        <p14:creationId xmlns:p14="http://schemas.microsoft.com/office/powerpoint/2010/main" val="3038868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Siemens Sans" pitchFamily="2" charset="0"/>
              </a:defRPr>
            </a:lvl1pPr>
          </a:lstStyle>
          <a:p>
            <a:pPr>
              <a:defRPr/>
            </a:pPr>
            <a:endParaRPr lang="de-DE"/>
          </a:p>
        </p:txBody>
      </p:sp>
      <p:sp>
        <p:nvSpPr>
          <p:cNvPr id="77827" name="Rectangle 3"/>
          <p:cNvSpPr>
            <a:spLocks noGrp="1" noChangeArrowheads="1"/>
          </p:cNvSpPr>
          <p:nvPr>
            <p:ph type="dt" idx="1"/>
          </p:nvPr>
        </p:nvSpPr>
        <p:spPr bwMode="auto">
          <a:xfrm>
            <a:off x="3833813"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iemens Sans" pitchFamily="2" charset="0"/>
              </a:defRPr>
            </a:lvl1pPr>
          </a:lstStyle>
          <a:p>
            <a:pPr>
              <a:defRPr/>
            </a:pPr>
            <a:endParaRPr lang="de-DE"/>
          </a:p>
        </p:txBody>
      </p:sp>
      <p:sp>
        <p:nvSpPr>
          <p:cNvPr id="37892" name="Rectangle 4"/>
          <p:cNvSpPr>
            <a:spLocks noGrp="1" noRot="1" noChangeAspect="1" noChangeArrowheads="1" noTextEdit="1"/>
          </p:cNvSpPr>
          <p:nvPr>
            <p:ph type="sldImg" idx="2"/>
          </p:nvPr>
        </p:nvSpPr>
        <p:spPr bwMode="auto">
          <a:xfrm>
            <a:off x="909638" y="742950"/>
            <a:ext cx="4953000" cy="371475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77863" y="4705350"/>
            <a:ext cx="54133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Siemens Sans" pitchFamily="2" charset="0"/>
              </a:defRPr>
            </a:lvl1pPr>
          </a:lstStyle>
          <a:p>
            <a:pPr>
              <a:defRPr/>
            </a:pPr>
            <a:endParaRPr lang="de-DE"/>
          </a:p>
        </p:txBody>
      </p:sp>
      <p:sp>
        <p:nvSpPr>
          <p:cNvPr id="77831" name="Rectangle 7"/>
          <p:cNvSpPr>
            <a:spLocks noGrp="1" noChangeArrowheads="1"/>
          </p:cNvSpPr>
          <p:nvPr>
            <p:ph type="sldNum" sz="quarter" idx="5"/>
          </p:nvPr>
        </p:nvSpPr>
        <p:spPr bwMode="auto">
          <a:xfrm>
            <a:off x="3833813"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iemens Sans" pitchFamily="2" charset="0"/>
              </a:defRPr>
            </a:lvl1pPr>
          </a:lstStyle>
          <a:p>
            <a:pPr>
              <a:defRPr/>
            </a:pPr>
            <a:fld id="{79166CC0-E041-4037-B645-1DD58A6C172F}" type="slidenum">
              <a:rPr lang="de-DE"/>
              <a:pPr>
                <a:defRPr/>
              </a:pPr>
              <a:t>‹#›</a:t>
            </a:fld>
            <a:endParaRPr lang="de-DE"/>
          </a:p>
        </p:txBody>
      </p:sp>
    </p:spTree>
    <p:extLst>
      <p:ext uri="{BB962C8B-B14F-4D97-AF65-F5344CB8AC3E}">
        <p14:creationId xmlns:p14="http://schemas.microsoft.com/office/powerpoint/2010/main" val="2349853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A8990BB-9845-429F-897E-DA4378E535E1}" type="slidenum">
              <a:rPr lang="de-DE" smtClean="0"/>
              <a:pPr/>
              <a:t>1</a:t>
            </a:fld>
            <a:endParaRPr lang="de-DE" smtClean="0"/>
          </a:p>
        </p:txBody>
      </p:sp>
      <p:sp>
        <p:nvSpPr>
          <p:cNvPr id="38915" name="Rectangle 2"/>
          <p:cNvSpPr>
            <a:spLocks noGrp="1" noRot="1" noChangeAspect="1" noChangeArrowheads="1" noTextEdit="1"/>
          </p:cNvSpPr>
          <p:nvPr>
            <p:ph type="sldImg"/>
          </p:nvPr>
        </p:nvSpPr>
        <p:spPr>
          <a:xfrm>
            <a:off x="909638" y="744538"/>
            <a:ext cx="4953000" cy="3714750"/>
          </a:xfrm>
          <a:solidFill>
            <a:srgbClr val="FFFFFF"/>
          </a:solidFill>
          <a:ln/>
        </p:spPr>
      </p:sp>
      <p:sp>
        <p:nvSpPr>
          <p:cNvPr id="38916" name="Rectangle 3"/>
          <p:cNvSpPr>
            <a:spLocks noGrp="1" noChangeArrowheads="1"/>
          </p:cNvSpPr>
          <p:nvPr>
            <p:ph type="body" idx="1"/>
          </p:nvPr>
        </p:nvSpPr>
        <p:spPr>
          <a:xfrm>
            <a:off x="677863" y="4705350"/>
            <a:ext cx="5413375" cy="4456113"/>
          </a:xfrm>
          <a:solidFill>
            <a:srgbClr val="FFFFFF"/>
          </a:solidFill>
          <a:ln>
            <a:solidFill>
              <a:srgbClr val="000000"/>
            </a:solidFill>
          </a:ln>
        </p:spPr>
        <p:txBody>
          <a:bodyPr/>
          <a:lstStyle/>
          <a:p>
            <a:pPr eaLnBrk="1" hangingPunct="1"/>
            <a:endParaRPr lang="en-GB" smtClean="0"/>
          </a:p>
        </p:txBody>
      </p:sp>
    </p:spTree>
    <p:extLst>
      <p:ext uri="{BB962C8B-B14F-4D97-AF65-F5344CB8AC3E}">
        <p14:creationId xmlns:p14="http://schemas.microsoft.com/office/powerpoint/2010/main" val="153037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linear relationship between contrast agent concentration and attenuation, with the contrast agent causing a transient increase in attenuation proportional to the amount of  contrast agent in a given region. Contrast agent time-concentration curves are generated in an arterial region of interest (ROI), a venous ROI, and in each pixel. </a:t>
            </a:r>
            <a:r>
              <a:rPr lang="en-US" dirty="0" err="1" smtClean="0"/>
              <a:t>Deconvolution</a:t>
            </a:r>
            <a:r>
              <a:rPr lang="en-US" dirty="0" smtClean="0"/>
              <a:t> of arterial and tissue enhancement curves, a complex mathematic process, gives the MTT. CBV is calculated as the area under the curve in a parenchymal pixel divided by the area under the curve in an arterial pixel. The central volume equation can then be solved for CBF </a:t>
            </a:r>
            <a:endParaRPr lang="en-GB" dirty="0"/>
          </a:p>
        </p:txBody>
      </p:sp>
      <p:sp>
        <p:nvSpPr>
          <p:cNvPr id="4" name="Slide Number Placeholder 3"/>
          <p:cNvSpPr>
            <a:spLocks noGrp="1"/>
          </p:cNvSpPr>
          <p:nvPr>
            <p:ph type="sldNum" sz="quarter" idx="10"/>
          </p:nvPr>
        </p:nvSpPr>
        <p:spPr/>
        <p:txBody>
          <a:bodyPr/>
          <a:lstStyle/>
          <a:p>
            <a:pPr>
              <a:defRPr/>
            </a:pPr>
            <a:fld id="{79166CC0-E041-4037-B645-1DD58A6C172F}" type="slidenum">
              <a:rPr lang="de-DE" smtClean="0"/>
              <a:pPr>
                <a:defRPr/>
              </a:pPr>
              <a:t>14</a:t>
            </a:fld>
            <a:endParaRPr lang="de-DE"/>
          </a:p>
        </p:txBody>
      </p:sp>
    </p:spTree>
    <p:extLst>
      <p:ext uri="{BB962C8B-B14F-4D97-AF65-F5344CB8AC3E}">
        <p14:creationId xmlns:p14="http://schemas.microsoft.com/office/powerpoint/2010/main" val="404933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5D778F9-50E6-4530-948D-0CB0508421EA}" type="slidenum">
              <a:rPr lang="de-DE" smtClean="0"/>
              <a:pPr/>
              <a:t>17</a:t>
            </a:fld>
            <a:endParaRPr lang="de-DE" smtClean="0"/>
          </a:p>
        </p:txBody>
      </p:sp>
      <p:sp>
        <p:nvSpPr>
          <p:cNvPr id="43011" name="Rectangle 2"/>
          <p:cNvSpPr>
            <a:spLocks noGrp="1" noRot="1" noChangeAspect="1" noChangeArrowheads="1" noTextEdit="1"/>
          </p:cNvSpPr>
          <p:nvPr>
            <p:ph type="sldImg"/>
          </p:nvPr>
        </p:nvSpPr>
        <p:spPr>
          <a:xfrm>
            <a:off x="908050" y="742950"/>
            <a:ext cx="4953000" cy="3714750"/>
          </a:xfrm>
          <a:ln/>
        </p:spPr>
      </p:sp>
      <p:sp>
        <p:nvSpPr>
          <p:cNvPr id="43012" name="Rectangle 3"/>
          <p:cNvSpPr>
            <a:spLocks noGrp="1" noChangeArrowheads="1"/>
          </p:cNvSpPr>
          <p:nvPr>
            <p:ph type="body" idx="1"/>
          </p:nvPr>
        </p:nvSpPr>
        <p:spPr>
          <a:xfrm>
            <a:off x="676275" y="4705350"/>
            <a:ext cx="5416550" cy="4457700"/>
          </a:xfrm>
          <a:noFill/>
          <a:ln/>
        </p:spPr>
        <p:txBody>
          <a:bodyPr/>
          <a:lstStyle/>
          <a:p>
            <a:pPr eaLnBrk="1" hangingPunct="1"/>
            <a:endParaRPr lang="en-US" smtClean="0"/>
          </a:p>
        </p:txBody>
      </p:sp>
    </p:spTree>
    <p:extLst>
      <p:ext uri="{BB962C8B-B14F-4D97-AF65-F5344CB8AC3E}">
        <p14:creationId xmlns:p14="http://schemas.microsoft.com/office/powerpoint/2010/main" val="4174642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3471969-3AC1-4719-A99D-5625FA695A3F}" type="slidenum">
              <a:rPr lang="de-DE" smtClean="0"/>
              <a:pPr/>
              <a:t>20</a:t>
            </a:fld>
            <a:endParaRPr lang="de-DE" smtClean="0"/>
          </a:p>
        </p:txBody>
      </p:sp>
      <p:sp>
        <p:nvSpPr>
          <p:cNvPr id="45059" name="Rectangle 2"/>
          <p:cNvSpPr>
            <a:spLocks noGrp="1" noRot="1" noChangeAspect="1" noChangeArrowheads="1" noTextEdit="1"/>
          </p:cNvSpPr>
          <p:nvPr>
            <p:ph type="sldImg"/>
          </p:nvPr>
        </p:nvSpPr>
        <p:spPr>
          <a:xfrm>
            <a:off x="952500" y="769938"/>
            <a:ext cx="4921250" cy="3690937"/>
          </a:xfrm>
          <a:ln/>
        </p:spPr>
      </p:sp>
      <p:sp>
        <p:nvSpPr>
          <p:cNvPr id="45060" name="Rectangle 3"/>
          <p:cNvSpPr>
            <a:spLocks noGrp="1" noChangeArrowheads="1"/>
          </p:cNvSpPr>
          <p:nvPr>
            <p:ph type="body" idx="1"/>
          </p:nvPr>
        </p:nvSpPr>
        <p:spPr>
          <a:xfrm>
            <a:off x="928688" y="4691063"/>
            <a:ext cx="4967287" cy="4462462"/>
          </a:xfrm>
          <a:noFill/>
          <a:ln/>
        </p:spPr>
        <p:txBody>
          <a:bodyPr/>
          <a:lstStyle/>
          <a:p>
            <a:pPr marL="228600" indent="-228600" eaLnBrk="1" hangingPunct="1"/>
            <a:r>
              <a:rPr lang="en-US" sz="1000" dirty="0" smtClean="0"/>
              <a:t> Bern D </a:t>
            </a:r>
            <a:r>
              <a:rPr lang="en-US" sz="1000" dirty="0" err="1" smtClean="0"/>
              <a:t>Tomandl</a:t>
            </a:r>
            <a:r>
              <a:rPr lang="en-US" sz="1000" dirty="0" smtClean="0"/>
              <a:t> From the University of Bremen  former University of Erlangen has described in his </a:t>
            </a:r>
            <a:r>
              <a:rPr lang="en-US" sz="1000" dirty="0" err="1" smtClean="0"/>
              <a:t>radiographics</a:t>
            </a:r>
            <a:r>
              <a:rPr lang="en-US" sz="1000" dirty="0" smtClean="0"/>
              <a:t> paper a complete stroke assessment for CT in less than 15 min.. </a:t>
            </a:r>
          </a:p>
          <a:p>
            <a:pPr marL="228600" indent="-228600" eaLnBrk="1" hangingPunct="1"/>
            <a:endParaRPr lang="de-DE" sz="1000" dirty="0" smtClean="0"/>
          </a:p>
          <a:p>
            <a:pPr marL="228600" indent="-228600" eaLnBrk="1" hangingPunct="1"/>
            <a:r>
              <a:rPr lang="de-DE" sz="1000" dirty="0" smtClean="0"/>
              <a:t>Plain CT is the typical primary imaging modality with proven excellence to demonstrate or rule out hemorrhagic stroke and a high (24/7 availability) </a:t>
            </a:r>
            <a:endParaRPr lang="en-US" sz="1000" dirty="0" smtClean="0"/>
          </a:p>
          <a:p>
            <a:pPr marL="228600" indent="-228600" eaLnBrk="1" hangingPunct="1"/>
            <a:r>
              <a:rPr lang="en-US" sz="1000" dirty="0" smtClean="0"/>
              <a:t>After intracranial hemorrhage is excluded with </a:t>
            </a:r>
            <a:r>
              <a:rPr lang="en-US" sz="1000" dirty="0" err="1" smtClean="0"/>
              <a:t>nonenhanced</a:t>
            </a:r>
            <a:r>
              <a:rPr lang="en-US" sz="1000" dirty="0" smtClean="0"/>
              <a:t> CT</a:t>
            </a:r>
            <a:endParaRPr lang="en-GB" sz="1000" dirty="0" smtClean="0"/>
          </a:p>
          <a:p>
            <a:pPr marL="228600" indent="-228600" eaLnBrk="1" hangingPunct="1"/>
            <a:r>
              <a:rPr lang="en-US" sz="1000" dirty="0" smtClean="0"/>
              <a:t>perfusion CT is immediately started, </a:t>
            </a:r>
            <a:r>
              <a:rPr lang="de-DE" sz="1000" dirty="0" smtClean="0"/>
              <a:t>Perfusion CT shows hemodynamic status type and extent of ischemic process aswel as quality of collateral flow</a:t>
            </a:r>
            <a:br>
              <a:rPr lang="de-DE" sz="1000" dirty="0" smtClean="0"/>
            </a:br>
            <a:r>
              <a:rPr lang="en-US" sz="1000" dirty="0" smtClean="0"/>
              <a:t> </a:t>
            </a:r>
            <a:r>
              <a:rPr lang="de-DE" sz="1000" dirty="0" smtClean="0"/>
              <a:t>CTA provides information about vascular pathology shows (confirms) occlusion type and location  as well improves planning of potential interventionsPlain CT </a:t>
            </a:r>
          </a:p>
          <a:p>
            <a:pPr marL="228600" indent="-228600" eaLnBrk="1" hangingPunct="1"/>
            <a:endParaRPr lang="de-DE" sz="1000" dirty="0" smtClean="0"/>
          </a:p>
          <a:p>
            <a:pPr marL="228600" indent="-228600" eaLnBrk="1" hangingPunct="1"/>
            <a:r>
              <a:rPr lang="en-US" sz="1000" dirty="0" smtClean="0"/>
              <a:t>The evaluation of the perfusion CT data occurs simultaneously with the acquisition and reformatting of the CT angiography source images. Data acquisition with the three studies is generally completed within 7–8 minutes. </a:t>
            </a:r>
          </a:p>
          <a:p>
            <a:pPr marL="228600" indent="-228600" eaLnBrk="1" hangingPunct="1"/>
            <a:r>
              <a:rPr lang="en-US" sz="1000" dirty="0" err="1" smtClean="0"/>
              <a:t>Multiplanar</a:t>
            </a:r>
            <a:r>
              <a:rPr lang="en-US" sz="1000" dirty="0" smtClean="0"/>
              <a:t> reformatting and </a:t>
            </a:r>
            <a:r>
              <a:rPr lang="en-US" sz="1000" dirty="0" err="1" smtClean="0"/>
              <a:t>postprocessing</a:t>
            </a:r>
            <a:r>
              <a:rPr lang="en-US" sz="1000" dirty="0" smtClean="0"/>
              <a:t> of the CT angiograms with maximum intensity projection (MIP</a:t>
            </a:r>
          </a:p>
          <a:p>
            <a:pPr marL="228600" indent="-228600" eaLnBrk="1" hangingPunct="1"/>
            <a:r>
              <a:rPr lang="en-US" sz="1000" dirty="0" smtClean="0"/>
              <a:t> </a:t>
            </a:r>
            <a:r>
              <a:rPr lang="en-US" sz="1000" b="1" dirty="0" smtClean="0"/>
              <a:t>Within less than 15 min which are  required for the evaluation of all data, a safe therapeutic decisions concerning </a:t>
            </a:r>
            <a:r>
              <a:rPr lang="en-US" sz="1000" dirty="0" smtClean="0"/>
              <a:t>thrombolysis can be made in less than 15 minutes . </a:t>
            </a:r>
          </a:p>
          <a:p>
            <a:pPr marL="228600" indent="-228600" eaLnBrk="1" hangingPunct="1"/>
            <a:r>
              <a:rPr lang="de-DE" sz="1000" dirty="0" smtClean="0"/>
              <a:t>While the patient is still on the table:</a:t>
            </a:r>
          </a:p>
          <a:p>
            <a:pPr marL="228600" indent="-228600" eaLnBrk="1" hangingPunct="1"/>
            <a:endParaRPr lang="en-GB" sz="1000" dirty="0" smtClean="0"/>
          </a:p>
        </p:txBody>
      </p:sp>
    </p:spTree>
    <p:extLst>
      <p:ext uri="{BB962C8B-B14F-4D97-AF65-F5344CB8AC3E}">
        <p14:creationId xmlns:p14="http://schemas.microsoft.com/office/powerpoint/2010/main" val="221579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4E075C3-DA7C-4063-96FA-3185DC7BFC0A}" type="slidenum">
              <a:rPr lang="de-DE" smtClean="0"/>
              <a:pPr/>
              <a:t>2</a:t>
            </a:fld>
            <a:endParaRPr lang="de-DE" smtClean="0"/>
          </a:p>
        </p:txBody>
      </p:sp>
      <p:sp>
        <p:nvSpPr>
          <p:cNvPr id="39939" name="Rectangle 2"/>
          <p:cNvSpPr>
            <a:spLocks noGrp="1" noRot="1" noChangeAspect="1" noChangeArrowheads="1" noTextEdit="1"/>
          </p:cNvSpPr>
          <p:nvPr>
            <p:ph type="sldImg"/>
          </p:nvPr>
        </p:nvSpPr>
        <p:spPr>
          <a:xfrm>
            <a:off x="908050" y="742950"/>
            <a:ext cx="4953000" cy="3714750"/>
          </a:xfrm>
          <a:ln/>
        </p:spPr>
      </p:sp>
      <p:sp>
        <p:nvSpPr>
          <p:cNvPr id="39940" name="Rectangle 3"/>
          <p:cNvSpPr>
            <a:spLocks noGrp="1" noChangeArrowheads="1"/>
          </p:cNvSpPr>
          <p:nvPr>
            <p:ph type="body" idx="1"/>
          </p:nvPr>
        </p:nvSpPr>
        <p:spPr>
          <a:xfrm>
            <a:off x="676275" y="4705350"/>
            <a:ext cx="5416550" cy="4457700"/>
          </a:xfrm>
          <a:noFill/>
          <a:ln/>
        </p:spPr>
        <p:txBody>
          <a:bodyPr/>
          <a:lstStyle/>
          <a:p>
            <a:pPr eaLnBrk="1" hangingPunct="1"/>
            <a:endParaRPr lang="en-US" smtClean="0"/>
          </a:p>
        </p:txBody>
      </p:sp>
    </p:spTree>
    <p:extLst>
      <p:ext uri="{BB962C8B-B14F-4D97-AF65-F5344CB8AC3E}">
        <p14:creationId xmlns:p14="http://schemas.microsoft.com/office/powerpoint/2010/main" val="2787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370 mg of iodine per milliliter is used, a volume of 40 mL is given at a rate of 4 mL/sec with a scan duration of 45 seconds</a:t>
            </a:r>
            <a:endParaRPr lang="en-GB" dirty="0"/>
          </a:p>
        </p:txBody>
      </p:sp>
      <p:sp>
        <p:nvSpPr>
          <p:cNvPr id="4" name="Slide Number Placeholder 3"/>
          <p:cNvSpPr>
            <a:spLocks noGrp="1"/>
          </p:cNvSpPr>
          <p:nvPr>
            <p:ph type="sldNum" sz="quarter" idx="10"/>
          </p:nvPr>
        </p:nvSpPr>
        <p:spPr/>
        <p:txBody>
          <a:bodyPr/>
          <a:lstStyle/>
          <a:p>
            <a:pPr>
              <a:defRPr/>
            </a:pPr>
            <a:fld id="{79166CC0-E041-4037-B645-1DD58A6C172F}" type="slidenum">
              <a:rPr lang="de-DE" smtClean="0"/>
              <a:pPr>
                <a:defRPr/>
              </a:pPr>
              <a:t>3</a:t>
            </a:fld>
            <a:endParaRPr lang="de-DE"/>
          </a:p>
        </p:txBody>
      </p:sp>
    </p:spTree>
    <p:extLst>
      <p:ext uri="{BB962C8B-B14F-4D97-AF65-F5344CB8AC3E}">
        <p14:creationId xmlns:p14="http://schemas.microsoft.com/office/powerpoint/2010/main" val="45394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9166CC0-E041-4037-B645-1DD58A6C172F}" type="slidenum">
              <a:rPr lang="de-DE" smtClean="0"/>
              <a:pPr>
                <a:defRPr/>
              </a:pPr>
              <a:t>4</a:t>
            </a:fld>
            <a:endParaRPr lang="de-DE"/>
          </a:p>
        </p:txBody>
      </p:sp>
    </p:spTree>
    <p:extLst>
      <p:ext uri="{BB962C8B-B14F-4D97-AF65-F5344CB8AC3E}">
        <p14:creationId xmlns:p14="http://schemas.microsoft.com/office/powerpoint/2010/main" val="420320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After unenhanced CT of the whole brain, four adjacent 5-mm-thick sections are selected starting at the level of the basal ganglia. At this level, all three </a:t>
            </a:r>
            <a:r>
              <a:rPr lang="en-US" dirty="0" err="1" smtClean="0"/>
              <a:t>supratentorial</a:t>
            </a:r>
            <a:r>
              <a:rPr lang="en-US" dirty="0" smtClean="0"/>
              <a:t> vascular territories are visualized</a:t>
            </a:r>
            <a:endParaRPr lang="en-GB" dirty="0"/>
          </a:p>
        </p:txBody>
      </p:sp>
      <p:sp>
        <p:nvSpPr>
          <p:cNvPr id="4" name="Slide Number Placeholder 3"/>
          <p:cNvSpPr>
            <a:spLocks noGrp="1"/>
          </p:cNvSpPr>
          <p:nvPr>
            <p:ph type="sldNum" sz="quarter" idx="10"/>
          </p:nvPr>
        </p:nvSpPr>
        <p:spPr/>
        <p:txBody>
          <a:bodyPr/>
          <a:lstStyle/>
          <a:p>
            <a:pPr>
              <a:defRPr/>
            </a:pPr>
            <a:fld id="{79166CC0-E041-4037-B645-1DD58A6C172F}" type="slidenum">
              <a:rPr lang="de-DE" smtClean="0"/>
              <a:pPr>
                <a:defRPr/>
              </a:pPr>
              <a:t>5</a:t>
            </a:fld>
            <a:endParaRPr lang="de-DE"/>
          </a:p>
        </p:txBody>
      </p:sp>
    </p:spTree>
    <p:extLst>
      <p:ext uri="{BB962C8B-B14F-4D97-AF65-F5344CB8AC3E}">
        <p14:creationId xmlns:p14="http://schemas.microsoft.com/office/powerpoint/2010/main" val="196577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latin typeface="Arial" panose="020B0604020202020204" pitchFamily="34" charset="0"/>
              </a:rPr>
              <a:t> Despite there being new, accurate automatic options in the available software to generate all the maps, it is still frequently better to use a semiautomatic option, which consists of first manually tracing a large ROI around the vessel and then letting the software automatically select an accurate ROI. In emergency settings, we prefer to select an ACA as the default arterial input function for simplicity because it has been shown to be adequate . </a:t>
            </a:r>
            <a:endParaRPr lang="en-GB" dirty="0"/>
          </a:p>
        </p:txBody>
      </p:sp>
      <p:sp>
        <p:nvSpPr>
          <p:cNvPr id="4" name="Slide Number Placeholder 3"/>
          <p:cNvSpPr>
            <a:spLocks noGrp="1"/>
          </p:cNvSpPr>
          <p:nvPr>
            <p:ph type="sldNum" sz="quarter" idx="10"/>
          </p:nvPr>
        </p:nvSpPr>
        <p:spPr/>
        <p:txBody>
          <a:bodyPr/>
          <a:lstStyle/>
          <a:p>
            <a:pPr>
              <a:defRPr/>
            </a:pPr>
            <a:fld id="{79166CC0-E041-4037-B645-1DD58A6C172F}" type="slidenum">
              <a:rPr lang="de-DE" smtClean="0"/>
              <a:pPr>
                <a:defRPr/>
              </a:pPr>
              <a:t>8</a:t>
            </a:fld>
            <a:endParaRPr lang="de-DE"/>
          </a:p>
        </p:txBody>
      </p:sp>
    </p:spTree>
    <p:extLst>
      <p:ext uri="{BB962C8B-B14F-4D97-AF65-F5344CB8AC3E}">
        <p14:creationId xmlns:p14="http://schemas.microsoft.com/office/powerpoint/2010/main" val="94206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C4B2F1C-813A-48DB-95D7-AEEDE0D34840}" type="slidenum">
              <a:rPr lang="de-DE" smtClean="0"/>
              <a:pPr/>
              <a:t>9</a:t>
            </a:fld>
            <a:endParaRPr lang="de-DE" smtClean="0"/>
          </a:p>
        </p:txBody>
      </p:sp>
      <p:sp>
        <p:nvSpPr>
          <p:cNvPr id="40963" name="Rectangle 2"/>
          <p:cNvSpPr>
            <a:spLocks noGrp="1" noRot="1" noChangeAspect="1" noChangeArrowheads="1" noTextEdit="1"/>
          </p:cNvSpPr>
          <p:nvPr>
            <p:ph type="sldImg"/>
          </p:nvPr>
        </p:nvSpPr>
        <p:spPr>
          <a:xfrm>
            <a:off x="908050" y="742950"/>
            <a:ext cx="4953000" cy="3714750"/>
          </a:xfrm>
          <a:ln/>
        </p:spPr>
      </p:sp>
      <p:sp>
        <p:nvSpPr>
          <p:cNvPr id="40964" name="Rectangle 3"/>
          <p:cNvSpPr>
            <a:spLocks noGrp="1" noChangeArrowheads="1"/>
          </p:cNvSpPr>
          <p:nvPr>
            <p:ph type="body" idx="1"/>
          </p:nvPr>
        </p:nvSpPr>
        <p:spPr>
          <a:xfrm>
            <a:off x="676275" y="4705350"/>
            <a:ext cx="5416550" cy="4457700"/>
          </a:xfrm>
          <a:noFill/>
          <a:ln/>
        </p:spPr>
        <p:txBody>
          <a:bodyPr/>
          <a:lstStyle/>
          <a:p>
            <a:pPr eaLnBrk="1" hangingPunct="1"/>
            <a:endParaRPr lang="en-US" smtClean="0"/>
          </a:p>
        </p:txBody>
      </p:sp>
    </p:spTree>
    <p:extLst>
      <p:ext uri="{BB962C8B-B14F-4D97-AF65-F5344CB8AC3E}">
        <p14:creationId xmlns:p14="http://schemas.microsoft.com/office/powerpoint/2010/main" val="182851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C2FBCA1-88C3-47C9-97DE-FF1C3828469D}" type="slidenum">
              <a:rPr lang="de-DE" smtClean="0"/>
              <a:pPr/>
              <a:t>10</a:t>
            </a:fld>
            <a:endParaRPr lang="de-DE" smtClean="0"/>
          </a:p>
        </p:txBody>
      </p:sp>
      <p:sp>
        <p:nvSpPr>
          <p:cNvPr id="41987" name="Rectangle 2"/>
          <p:cNvSpPr>
            <a:spLocks noGrp="1" noRot="1" noChangeAspect="1" noChangeArrowheads="1" noTextEdit="1"/>
          </p:cNvSpPr>
          <p:nvPr>
            <p:ph type="sldImg"/>
          </p:nvPr>
        </p:nvSpPr>
        <p:spPr>
          <a:xfrm>
            <a:off x="908050" y="742950"/>
            <a:ext cx="4953000" cy="3714750"/>
          </a:xfrm>
          <a:ln/>
        </p:spPr>
      </p:sp>
      <p:sp>
        <p:nvSpPr>
          <p:cNvPr id="41988" name="Rectangle 3"/>
          <p:cNvSpPr>
            <a:spLocks noGrp="1" noChangeArrowheads="1"/>
          </p:cNvSpPr>
          <p:nvPr>
            <p:ph type="body" idx="1"/>
          </p:nvPr>
        </p:nvSpPr>
        <p:spPr>
          <a:xfrm>
            <a:off x="676275" y="4705350"/>
            <a:ext cx="5416550" cy="4457700"/>
          </a:xfrm>
          <a:noFill/>
          <a:ln/>
        </p:spPr>
        <p:txBody>
          <a:bodyPr/>
          <a:lstStyle/>
          <a:p>
            <a:pPr eaLnBrk="1" hangingPunct="1"/>
            <a:endParaRPr lang="en-US" smtClean="0"/>
          </a:p>
        </p:txBody>
      </p:sp>
    </p:spTree>
    <p:extLst>
      <p:ext uri="{BB962C8B-B14F-4D97-AF65-F5344CB8AC3E}">
        <p14:creationId xmlns:p14="http://schemas.microsoft.com/office/powerpoint/2010/main" val="115063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Contrast agent time-concentration curves are generated in an arterial region of interest (ROI), a venous ROI, and in each pixel. </a:t>
            </a:r>
            <a:r>
              <a:rPr lang="en-US" dirty="0" err="1" smtClean="0"/>
              <a:t>Deconvolution</a:t>
            </a:r>
            <a:r>
              <a:rPr lang="en-US" dirty="0" smtClean="0"/>
              <a:t> of arterial and tissue enhancement curves, a complex mathematic process, gives the MTT. CBV is calculated as the area under the curve in a parenchymal pixel divided by the area under the curve in an arterial pixel. The central volume equation can then be solved for CBF </a:t>
            </a:r>
            <a:endParaRPr lang="en-GB" dirty="0"/>
          </a:p>
        </p:txBody>
      </p:sp>
      <p:sp>
        <p:nvSpPr>
          <p:cNvPr id="4" name="Slide Number Placeholder 3"/>
          <p:cNvSpPr>
            <a:spLocks noGrp="1"/>
          </p:cNvSpPr>
          <p:nvPr>
            <p:ph type="sldNum" sz="quarter" idx="10"/>
          </p:nvPr>
        </p:nvSpPr>
        <p:spPr/>
        <p:txBody>
          <a:bodyPr/>
          <a:lstStyle/>
          <a:p>
            <a:pPr>
              <a:defRPr/>
            </a:pPr>
            <a:fld id="{79166CC0-E041-4037-B645-1DD58A6C172F}" type="slidenum">
              <a:rPr lang="de-DE" smtClean="0"/>
              <a:pPr>
                <a:defRPr/>
              </a:pPr>
              <a:t>12</a:t>
            </a:fld>
            <a:endParaRPr lang="de-DE"/>
          </a:p>
        </p:txBody>
      </p:sp>
    </p:spTree>
    <p:extLst>
      <p:ext uri="{BB962C8B-B14F-4D97-AF65-F5344CB8AC3E}">
        <p14:creationId xmlns:p14="http://schemas.microsoft.com/office/powerpoint/2010/main" val="1323498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798DCB7-2766-409B-8468-E2A00925915E}" type="datetimeFigureOut">
              <a:rPr lang="en-US" smtClean="0"/>
              <a:pPr>
                <a:defRPr/>
              </a:pPr>
              <a:t>4/22/2017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8E2689-AD8F-40DF-B7CE-DEF9205EDCB5}" type="slidenum">
              <a:rPr lang="en-US" smtClean="0"/>
              <a:pPr>
                <a:defRPr/>
              </a:pPr>
              <a:t>‹#›</a:t>
            </a:fld>
            <a:endParaRPr lang="en-US"/>
          </a:p>
        </p:txBody>
      </p:sp>
    </p:spTree>
    <p:extLst>
      <p:ext uri="{BB962C8B-B14F-4D97-AF65-F5344CB8AC3E}">
        <p14:creationId xmlns:p14="http://schemas.microsoft.com/office/powerpoint/2010/main" val="418013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4CBE2EE-6BCF-46D3-B6E0-B333C4A07E93}" type="datetimeFigureOut">
              <a:rPr lang="en-US" smtClean="0"/>
              <a:pPr>
                <a:defRPr/>
              </a:pPr>
              <a:t>4/22/2017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12DC15-0A78-443E-86C2-ADCC8B64D06F}" type="slidenum">
              <a:rPr lang="en-US" smtClean="0"/>
              <a:pPr>
                <a:defRPr/>
              </a:pPr>
              <a:t>‹#›</a:t>
            </a:fld>
            <a:endParaRPr lang="en-US"/>
          </a:p>
        </p:txBody>
      </p:sp>
    </p:spTree>
    <p:extLst>
      <p:ext uri="{BB962C8B-B14F-4D97-AF65-F5344CB8AC3E}">
        <p14:creationId xmlns:p14="http://schemas.microsoft.com/office/powerpoint/2010/main" val="381193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4CBE2EE-6BCF-46D3-B6E0-B333C4A07E93}" type="datetimeFigureOut">
              <a:rPr lang="en-US" smtClean="0"/>
              <a:pPr>
                <a:defRPr/>
              </a:pPr>
              <a:t>4/22/2017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12DC15-0A78-443E-86C2-ADCC8B64D06F}"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530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4CBE2EE-6BCF-46D3-B6E0-B333C4A07E93}" type="datetimeFigureOut">
              <a:rPr lang="en-US" smtClean="0"/>
              <a:pPr>
                <a:defRPr/>
              </a:pPr>
              <a:t>4/22/2017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12DC15-0A78-443E-86C2-ADCC8B64D06F}" type="slidenum">
              <a:rPr lang="en-US" smtClean="0"/>
              <a:pPr>
                <a:defRPr/>
              </a:pPr>
              <a:t>‹#›</a:t>
            </a:fld>
            <a:endParaRPr lang="en-US"/>
          </a:p>
        </p:txBody>
      </p:sp>
    </p:spTree>
    <p:extLst>
      <p:ext uri="{BB962C8B-B14F-4D97-AF65-F5344CB8AC3E}">
        <p14:creationId xmlns:p14="http://schemas.microsoft.com/office/powerpoint/2010/main" val="19560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4CBE2EE-6BCF-46D3-B6E0-B333C4A07E93}" type="datetimeFigureOut">
              <a:rPr lang="en-US" smtClean="0"/>
              <a:pPr>
                <a:defRPr/>
              </a:pPr>
              <a:t>4/22/2017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12DC15-0A78-443E-86C2-ADCC8B64D06F}"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707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4CBE2EE-6BCF-46D3-B6E0-B333C4A07E93}" type="datetimeFigureOut">
              <a:rPr lang="en-US" smtClean="0"/>
              <a:pPr>
                <a:defRPr/>
              </a:pPr>
              <a:t>4/22/2017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12DC15-0A78-443E-86C2-ADCC8B64D06F}" type="slidenum">
              <a:rPr lang="en-US" smtClean="0"/>
              <a:pPr>
                <a:defRPr/>
              </a:pPr>
              <a:t>‹#›</a:t>
            </a:fld>
            <a:endParaRPr lang="en-US"/>
          </a:p>
        </p:txBody>
      </p:sp>
    </p:spTree>
    <p:extLst>
      <p:ext uri="{BB962C8B-B14F-4D97-AF65-F5344CB8AC3E}">
        <p14:creationId xmlns:p14="http://schemas.microsoft.com/office/powerpoint/2010/main" val="3170449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6F8D1A9-1ABD-4322-9983-9FE35D982738}" type="datetimeFigureOut">
              <a:rPr lang="en-US" smtClean="0"/>
              <a:pPr>
                <a:defRPr/>
              </a:pPr>
              <a:t>4/22/2017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03D6C9-82AB-49CD-A919-EF9555DCAEA5}" type="slidenum">
              <a:rPr lang="en-US" smtClean="0"/>
              <a:pPr>
                <a:defRPr/>
              </a:pPr>
              <a:t>‹#›</a:t>
            </a:fld>
            <a:endParaRPr lang="en-US"/>
          </a:p>
        </p:txBody>
      </p:sp>
    </p:spTree>
    <p:extLst>
      <p:ext uri="{BB962C8B-B14F-4D97-AF65-F5344CB8AC3E}">
        <p14:creationId xmlns:p14="http://schemas.microsoft.com/office/powerpoint/2010/main" val="780294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11ED260-BFE1-4F9F-9C7B-717B3DD2C0DB}" type="datetimeFigureOut">
              <a:rPr lang="en-US" smtClean="0"/>
              <a:pPr>
                <a:defRPr/>
              </a:pPr>
              <a:t>4/22/2017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54A867-2904-4095-AB89-CD8A5EC452DB}" type="slidenum">
              <a:rPr lang="en-US" smtClean="0"/>
              <a:pPr>
                <a:defRPr/>
              </a:pPr>
              <a:t>‹#›</a:t>
            </a:fld>
            <a:endParaRPr lang="en-US"/>
          </a:p>
        </p:txBody>
      </p:sp>
    </p:spTree>
    <p:extLst>
      <p:ext uri="{BB962C8B-B14F-4D97-AF65-F5344CB8AC3E}">
        <p14:creationId xmlns:p14="http://schemas.microsoft.com/office/powerpoint/2010/main" val="24619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2A39DCE-009E-4460-A8E4-CF437DA9A52E}" type="datetimeFigureOut">
              <a:rPr lang="en-US" smtClean="0"/>
              <a:pPr>
                <a:defRPr/>
              </a:pPr>
              <a:t>4/22/2017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B8F749-8EA8-4262-941D-C4B16AA029CF}" type="slidenum">
              <a:rPr lang="en-US" smtClean="0"/>
              <a:pPr>
                <a:defRPr/>
              </a:pPr>
              <a:t>‹#›</a:t>
            </a:fld>
            <a:endParaRPr lang="en-US"/>
          </a:p>
        </p:txBody>
      </p:sp>
    </p:spTree>
    <p:extLst>
      <p:ext uri="{BB962C8B-B14F-4D97-AF65-F5344CB8AC3E}">
        <p14:creationId xmlns:p14="http://schemas.microsoft.com/office/powerpoint/2010/main" val="260526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2D3A79A-F592-4CDA-92E6-6B6CFAE3A25B}" type="datetimeFigureOut">
              <a:rPr lang="en-US" smtClean="0"/>
              <a:pPr>
                <a:defRPr/>
              </a:pPr>
              <a:t>4/22/2017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2D65E1-B292-4702-B972-74CF40746CFE}" type="slidenum">
              <a:rPr lang="en-US" smtClean="0"/>
              <a:pPr>
                <a:defRPr/>
              </a:pPr>
              <a:t>‹#›</a:t>
            </a:fld>
            <a:endParaRPr lang="en-US"/>
          </a:p>
        </p:txBody>
      </p:sp>
    </p:spTree>
    <p:extLst>
      <p:ext uri="{BB962C8B-B14F-4D97-AF65-F5344CB8AC3E}">
        <p14:creationId xmlns:p14="http://schemas.microsoft.com/office/powerpoint/2010/main" val="264916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C8E2D0E2-B8FB-4BEB-A325-0DB3404C1F2F}" type="datetimeFigureOut">
              <a:rPr lang="en-US" smtClean="0"/>
              <a:pPr>
                <a:defRPr/>
              </a:pPr>
              <a:t>4/22/2017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F5A448-D627-46B5-AF68-6AE9BAFB3828}" type="slidenum">
              <a:rPr lang="en-US" smtClean="0"/>
              <a:pPr>
                <a:defRPr/>
              </a:pPr>
              <a:t>‹#›</a:t>
            </a:fld>
            <a:endParaRPr lang="en-US"/>
          </a:p>
        </p:txBody>
      </p:sp>
    </p:spTree>
    <p:extLst>
      <p:ext uri="{BB962C8B-B14F-4D97-AF65-F5344CB8AC3E}">
        <p14:creationId xmlns:p14="http://schemas.microsoft.com/office/powerpoint/2010/main" val="15367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B8699FB-7D13-4A6F-BD9C-BA3C22CC147D}" type="datetimeFigureOut">
              <a:rPr lang="en-US" smtClean="0"/>
              <a:pPr>
                <a:defRPr/>
              </a:pPr>
              <a:t>4/22/2017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6A139BA-DB8D-4961-A5B9-01EA26E3C587}" type="slidenum">
              <a:rPr lang="en-US" smtClean="0"/>
              <a:pPr>
                <a:defRPr/>
              </a:pPr>
              <a:t>‹#›</a:t>
            </a:fld>
            <a:endParaRPr lang="en-US"/>
          </a:p>
        </p:txBody>
      </p:sp>
    </p:spTree>
    <p:extLst>
      <p:ext uri="{BB962C8B-B14F-4D97-AF65-F5344CB8AC3E}">
        <p14:creationId xmlns:p14="http://schemas.microsoft.com/office/powerpoint/2010/main" val="18508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65CBFEBA-4AEE-4B88-9F78-2A549B630D5A}" type="datetimeFigureOut">
              <a:rPr lang="en-US" smtClean="0"/>
              <a:pPr>
                <a:defRPr/>
              </a:pPr>
              <a:t>4/22/2017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274A85E-7013-4590-964A-0FF0517D6CA5}" type="slidenum">
              <a:rPr lang="en-US" smtClean="0"/>
              <a:pPr>
                <a:defRPr/>
              </a:pPr>
              <a:t>‹#›</a:t>
            </a:fld>
            <a:endParaRPr lang="en-US"/>
          </a:p>
        </p:txBody>
      </p:sp>
    </p:spTree>
    <p:extLst>
      <p:ext uri="{BB962C8B-B14F-4D97-AF65-F5344CB8AC3E}">
        <p14:creationId xmlns:p14="http://schemas.microsoft.com/office/powerpoint/2010/main" val="114888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C7C4516-E082-40EC-9A49-F4E053F98C62}" type="datetimeFigureOut">
              <a:rPr lang="en-US" smtClean="0"/>
              <a:pPr>
                <a:defRPr/>
              </a:pPr>
              <a:t>4/22/2017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794AA7-10D3-49D2-ADFC-8E101CDCC227}" type="slidenum">
              <a:rPr lang="en-US" smtClean="0"/>
              <a:pPr>
                <a:defRPr/>
              </a:pPr>
              <a:t>‹#›</a:t>
            </a:fld>
            <a:endParaRPr lang="en-US"/>
          </a:p>
        </p:txBody>
      </p:sp>
    </p:spTree>
    <p:extLst>
      <p:ext uri="{BB962C8B-B14F-4D97-AF65-F5344CB8AC3E}">
        <p14:creationId xmlns:p14="http://schemas.microsoft.com/office/powerpoint/2010/main" val="157187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A5B7398-6338-47E3-A04A-3DC7E1F5EAE8}" type="datetimeFigureOut">
              <a:rPr lang="en-US" smtClean="0"/>
              <a:pPr>
                <a:defRPr/>
              </a:pPr>
              <a:t>4/22/2017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5CB6B5-BADA-4A08-902C-E4B57F94B45E}" type="slidenum">
              <a:rPr lang="en-US" smtClean="0"/>
              <a:pPr>
                <a:defRPr/>
              </a:pPr>
              <a:t>‹#›</a:t>
            </a:fld>
            <a:endParaRPr lang="en-US"/>
          </a:p>
        </p:txBody>
      </p:sp>
    </p:spTree>
    <p:extLst>
      <p:ext uri="{BB962C8B-B14F-4D97-AF65-F5344CB8AC3E}">
        <p14:creationId xmlns:p14="http://schemas.microsoft.com/office/powerpoint/2010/main" val="59759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1807E18-0473-4DFB-8704-04BC18D68E51}" type="datetimeFigureOut">
              <a:rPr lang="en-US" smtClean="0"/>
              <a:pPr>
                <a:defRPr/>
              </a:pPr>
              <a:t>4/22/2017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6F2598B-A407-43D8-98C2-3DA0C2FC5D59}" type="slidenum">
              <a:rPr lang="en-US" smtClean="0"/>
              <a:pPr>
                <a:defRPr/>
              </a:pPr>
              <a:t>‹#›</a:t>
            </a:fld>
            <a:endParaRPr lang="en-US"/>
          </a:p>
        </p:txBody>
      </p:sp>
    </p:spTree>
    <p:extLst>
      <p:ext uri="{BB962C8B-B14F-4D97-AF65-F5344CB8AC3E}">
        <p14:creationId xmlns:p14="http://schemas.microsoft.com/office/powerpoint/2010/main" val="231377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4CBE2EE-6BCF-46D3-B6E0-B333C4A07E93}" type="datetimeFigureOut">
              <a:rPr lang="en-US" smtClean="0"/>
              <a:pPr>
                <a:defRPr/>
              </a:pPr>
              <a:t>4/22/2017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BD12DC15-0A78-443E-86C2-ADCC8B64D06F}" type="slidenum">
              <a:rPr lang="en-US" smtClean="0"/>
              <a:pPr>
                <a:defRPr/>
              </a:pPr>
              <a:t>‹#›</a:t>
            </a:fld>
            <a:endParaRPr lang="en-US"/>
          </a:p>
        </p:txBody>
      </p:sp>
    </p:spTree>
    <p:extLst>
      <p:ext uri="{BB962C8B-B14F-4D97-AF65-F5344CB8AC3E}">
        <p14:creationId xmlns:p14="http://schemas.microsoft.com/office/powerpoint/2010/main" val="4184793781"/>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Bildleiste1_kor3"/>
          <p:cNvPicPr>
            <a:picLocks noChangeAspect="1" noChangeArrowheads="1"/>
          </p:cNvPicPr>
          <p:nvPr/>
        </p:nvPicPr>
        <p:blipFill>
          <a:blip r:embed="rId3"/>
          <a:srcRect l="71239" r="2948"/>
          <a:stretch>
            <a:fillRect/>
          </a:stretch>
        </p:blipFill>
        <p:spPr bwMode="auto">
          <a:xfrm>
            <a:off x="0" y="-33314"/>
            <a:ext cx="9144000" cy="6891338"/>
          </a:xfrm>
          <a:prstGeom prst="rect">
            <a:avLst/>
          </a:prstGeom>
          <a:noFill/>
          <a:ln w="9525">
            <a:noFill/>
            <a:miter lim="800000"/>
            <a:headEnd/>
            <a:tailEnd/>
          </a:ln>
        </p:spPr>
      </p:pic>
      <p:sp>
        <p:nvSpPr>
          <p:cNvPr id="3075" name="Rectangle 3"/>
          <p:cNvSpPr>
            <a:spLocks noGrp="1" noChangeArrowheads="1"/>
          </p:cNvSpPr>
          <p:nvPr>
            <p:ph type="ctrTitle"/>
          </p:nvPr>
        </p:nvSpPr>
        <p:spPr/>
        <p:txBody>
          <a:bodyPr>
            <a:normAutofit fontScale="90000"/>
          </a:bodyPr>
          <a:lstStyle/>
          <a:p>
            <a:pPr eaLnBrk="1" fontAlgn="auto" hangingPunct="1">
              <a:spcAft>
                <a:spcPts val="0"/>
              </a:spcAft>
              <a:defRPr/>
            </a:pPr>
            <a:r>
              <a:rPr lang="de-DE" dirty="0" smtClean="0"/>
              <a:t>PERFUSION CT</a:t>
            </a:r>
            <a:br>
              <a:rPr lang="de-DE" dirty="0" smtClean="0"/>
            </a:br>
            <a:endParaRPr smtClean="0"/>
          </a:p>
        </p:txBody>
      </p:sp>
      <p:sp>
        <p:nvSpPr>
          <p:cNvPr id="5" name="Subtitle 4"/>
          <p:cNvSpPr>
            <a:spLocks noGrp="1"/>
          </p:cNvSpPr>
          <p:nvPr>
            <p:ph type="subTitle" idx="1"/>
          </p:nvPr>
        </p:nvSpPr>
        <p:spPr/>
        <p:txBody>
          <a:bodyPr/>
          <a:lstStyle/>
          <a:p>
            <a:endParaRPr lang="en-IN" dirty="0" smtClean="0"/>
          </a:p>
          <a:p>
            <a:r>
              <a:rPr lang="en-IN" sz="3200" i="1" dirty="0" smtClean="0">
                <a:solidFill>
                  <a:schemeClr val="tx1">
                    <a:lumMod val="65000"/>
                  </a:schemeClr>
                </a:solidFill>
              </a:rPr>
              <a:t>DR. DEEPIKA SOLANKI</a:t>
            </a: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de-DE" smtClean="0"/>
              <a:t>Perfusion -  Calulations </a:t>
            </a:r>
            <a:endParaRPr smtClean="0"/>
          </a:p>
        </p:txBody>
      </p:sp>
      <p:sp>
        <p:nvSpPr>
          <p:cNvPr id="1717251" name="Text Box 3"/>
          <p:cNvSpPr txBox="1">
            <a:spLocks noChangeArrowheads="1"/>
          </p:cNvSpPr>
          <p:nvPr/>
        </p:nvSpPr>
        <p:spPr bwMode="auto">
          <a:xfrm>
            <a:off x="395288" y="1857364"/>
            <a:ext cx="8642350" cy="1692771"/>
          </a:xfrm>
          <a:prstGeom prst="rect">
            <a:avLst/>
          </a:prstGeom>
          <a:noFill/>
          <a:ln w="9525">
            <a:noFill/>
            <a:miter lim="800000"/>
            <a:headEnd/>
            <a:tailEnd/>
          </a:ln>
        </p:spPr>
        <p:txBody>
          <a:bodyPr wrap="square" lIns="0" tIns="0" rIns="0" bIns="0">
            <a:spAutoFit/>
          </a:bodyPr>
          <a:lstStyle/>
          <a:p>
            <a:pPr algn="l">
              <a:spcBef>
                <a:spcPct val="50000"/>
              </a:spcBef>
            </a:pPr>
            <a:r>
              <a:rPr lang="en-US" sz="2000" dirty="0"/>
              <a:t>What we see is the </a:t>
            </a:r>
            <a:r>
              <a:rPr lang="en-US" sz="2000" b="1" dirty="0"/>
              <a:t>contrast medium</a:t>
            </a:r>
            <a:r>
              <a:rPr lang="en-US" sz="2000" dirty="0"/>
              <a:t>:</a:t>
            </a:r>
          </a:p>
          <a:p>
            <a:pPr algn="l">
              <a:spcBef>
                <a:spcPct val="50000"/>
              </a:spcBef>
            </a:pPr>
            <a:r>
              <a:rPr lang="de-DE" sz="2000" dirty="0"/>
              <a:t>Appearing, disappearing, recirculating</a:t>
            </a:r>
          </a:p>
          <a:p>
            <a:pPr algn="l">
              <a:spcBef>
                <a:spcPct val="50000"/>
              </a:spcBef>
            </a:pPr>
            <a:endParaRPr lang="de-DE" sz="2000" dirty="0"/>
          </a:p>
          <a:p>
            <a:pPr algn="l">
              <a:spcBef>
                <a:spcPct val="50000"/>
              </a:spcBef>
            </a:pPr>
            <a:endParaRPr lang="en-US" sz="2000" dirty="0"/>
          </a:p>
        </p:txBody>
      </p:sp>
      <p:sp>
        <p:nvSpPr>
          <p:cNvPr id="1717252" name="Text Box 4"/>
          <p:cNvSpPr txBox="1">
            <a:spLocks noChangeArrowheads="1"/>
          </p:cNvSpPr>
          <p:nvPr/>
        </p:nvSpPr>
        <p:spPr bwMode="auto">
          <a:xfrm>
            <a:off x="395288" y="3556000"/>
            <a:ext cx="8642350" cy="769441"/>
          </a:xfrm>
          <a:prstGeom prst="rect">
            <a:avLst/>
          </a:prstGeom>
          <a:noFill/>
          <a:ln w="9525">
            <a:noFill/>
            <a:miter lim="800000"/>
            <a:headEnd/>
            <a:tailEnd/>
          </a:ln>
        </p:spPr>
        <p:txBody>
          <a:bodyPr wrap="square" lIns="0" tIns="0" rIns="0" bIns="0">
            <a:spAutoFit/>
          </a:bodyPr>
          <a:lstStyle/>
          <a:p>
            <a:pPr algn="l">
              <a:spcBef>
                <a:spcPct val="50000"/>
              </a:spcBef>
            </a:pPr>
            <a:r>
              <a:rPr lang="en-US" sz="2000" dirty="0"/>
              <a:t>What we are interested in is the </a:t>
            </a:r>
            <a:r>
              <a:rPr lang="en-US" sz="2000" b="1" dirty="0"/>
              <a:t>blood</a:t>
            </a:r>
            <a:r>
              <a:rPr lang="en-US" sz="2000" dirty="0"/>
              <a:t> flow, volume…</a:t>
            </a:r>
          </a:p>
          <a:p>
            <a:pPr algn="l">
              <a:spcBef>
                <a:spcPct val="50000"/>
              </a:spcBef>
            </a:pPr>
            <a:endParaRPr lang="en-US" sz="2000" dirty="0"/>
          </a:p>
        </p:txBody>
      </p:sp>
      <p:sp>
        <p:nvSpPr>
          <p:cNvPr id="1717256" name="Text Box 8"/>
          <p:cNvSpPr txBox="1">
            <a:spLocks noChangeArrowheads="1"/>
          </p:cNvSpPr>
          <p:nvPr/>
        </p:nvSpPr>
        <p:spPr bwMode="auto">
          <a:xfrm>
            <a:off x="323850" y="4868863"/>
            <a:ext cx="8642350" cy="762000"/>
          </a:xfrm>
          <a:prstGeom prst="rect">
            <a:avLst/>
          </a:prstGeom>
          <a:noFill/>
          <a:ln w="9525">
            <a:noFill/>
            <a:miter lim="800000"/>
            <a:headEnd/>
            <a:tailEnd/>
          </a:ln>
        </p:spPr>
        <p:txBody>
          <a:bodyPr lIns="0" tIns="0" rIns="0" bIns="0">
            <a:spAutoFit/>
          </a:bodyPr>
          <a:lstStyle/>
          <a:p>
            <a:pPr algn="l">
              <a:spcBef>
                <a:spcPct val="50000"/>
              </a:spcBef>
            </a:pPr>
            <a:r>
              <a:rPr lang="en-US" sz="2000"/>
              <a:t>Out of dynamically changing enhancement of the contrast media </a:t>
            </a:r>
          </a:p>
          <a:p>
            <a:pPr algn="l">
              <a:spcBef>
                <a:spcPct val="50000"/>
              </a:spcBef>
            </a:pPr>
            <a:r>
              <a:rPr lang="de-DE" sz="2000"/>
              <a:t>we have to calculate temoporarily constant values of blood flow.</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7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7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7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7251" grpId="0"/>
      <p:bldP spid="1717252" grpId="0"/>
      <p:bldP spid="17172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Hemodynamics</a:t>
            </a:r>
            <a:r>
              <a:rPr lang="en-GB" dirty="0"/>
              <a:t>:</a:t>
            </a:r>
          </a:p>
        </p:txBody>
      </p:sp>
      <p:sp>
        <p:nvSpPr>
          <p:cNvPr id="3" name="Content Placeholder 2"/>
          <p:cNvSpPr>
            <a:spLocks noGrp="1"/>
          </p:cNvSpPr>
          <p:nvPr>
            <p:ph idx="1"/>
          </p:nvPr>
        </p:nvSpPr>
        <p:spPr>
          <a:xfrm>
            <a:off x="609598" y="2160590"/>
            <a:ext cx="7490793" cy="3880773"/>
          </a:xfrm>
        </p:spPr>
        <p:txBody>
          <a:bodyPr/>
          <a:lstStyle/>
          <a:p>
            <a:pPr marL="0" indent="0">
              <a:buNone/>
            </a:pPr>
            <a:r>
              <a:rPr lang="en-GB" dirty="0" smtClean="0"/>
              <a:t> </a:t>
            </a:r>
            <a:r>
              <a:rPr lang="en-GB" sz="2400" b="1" dirty="0" smtClean="0"/>
              <a:t>In </a:t>
            </a:r>
            <a:r>
              <a:rPr lang="en-GB" sz="2400" b="1" dirty="0"/>
              <a:t>normal human brain</a:t>
            </a:r>
            <a:r>
              <a:rPr lang="en-GB" sz="2400" b="1" dirty="0" smtClean="0"/>
              <a:t>:</a:t>
            </a:r>
          </a:p>
          <a:p>
            <a:pPr marL="0" indent="0">
              <a:buNone/>
            </a:pPr>
            <a:endParaRPr lang="en-GB" sz="2400" b="1" dirty="0" smtClean="0"/>
          </a:p>
          <a:p>
            <a:pPr marL="0" indent="0">
              <a:buNone/>
            </a:pPr>
            <a:r>
              <a:rPr lang="en-GB" sz="2400" b="1" dirty="0" smtClean="0"/>
              <a:t>1. CBF </a:t>
            </a:r>
            <a:r>
              <a:rPr lang="en-GB" sz="2400" b="1" dirty="0"/>
              <a:t>(mL/100g/min</a:t>
            </a:r>
            <a:r>
              <a:rPr lang="en-GB" sz="2400" b="1" dirty="0" smtClean="0"/>
              <a:t>):         ~ </a:t>
            </a:r>
            <a:r>
              <a:rPr lang="en-GB" sz="2400" b="1" dirty="0"/>
              <a:t>50 </a:t>
            </a:r>
            <a:r>
              <a:rPr lang="en-GB" sz="2400" b="1" dirty="0" smtClean="0"/>
              <a:t>mL/100g/min</a:t>
            </a:r>
          </a:p>
          <a:p>
            <a:pPr marL="0" indent="0">
              <a:buNone/>
            </a:pPr>
            <a:r>
              <a:rPr lang="en-GB" sz="2400" b="1" dirty="0" smtClean="0"/>
              <a:t>2. CBV </a:t>
            </a:r>
            <a:r>
              <a:rPr lang="en-GB" sz="2400" b="1" dirty="0"/>
              <a:t>(</a:t>
            </a:r>
            <a:r>
              <a:rPr lang="en-GB" sz="2400" b="1" dirty="0" smtClean="0"/>
              <a:t>mL/100ml </a:t>
            </a:r>
            <a:r>
              <a:rPr lang="en-GB" sz="2400" b="1" dirty="0"/>
              <a:t>tissue</a:t>
            </a:r>
            <a:r>
              <a:rPr lang="en-GB" sz="2400" b="1" dirty="0" smtClean="0"/>
              <a:t>):   ~ </a:t>
            </a:r>
            <a:r>
              <a:rPr lang="en-GB" sz="2400" b="1" dirty="0"/>
              <a:t>4 </a:t>
            </a:r>
            <a:r>
              <a:rPr lang="en-GB" sz="2400" b="1" dirty="0" smtClean="0"/>
              <a:t>mL/100ml tissue</a:t>
            </a:r>
          </a:p>
          <a:p>
            <a:pPr marL="0" indent="0">
              <a:buNone/>
            </a:pPr>
            <a:r>
              <a:rPr lang="en-GB" sz="2400" b="1" dirty="0" smtClean="0"/>
              <a:t>3. MTT </a:t>
            </a:r>
            <a:r>
              <a:rPr lang="en-GB" sz="2400" b="1" dirty="0"/>
              <a:t>= CBF / CBV (</a:t>
            </a:r>
            <a:r>
              <a:rPr lang="en-GB" sz="2400" b="1" dirty="0" smtClean="0"/>
              <a:t>sec):     ~ </a:t>
            </a:r>
            <a:r>
              <a:rPr lang="en-GB" sz="2400" b="1" dirty="0"/>
              <a:t>5 seconds </a:t>
            </a:r>
            <a:r>
              <a:rPr lang="en-GB" sz="2400" b="1" dirty="0" smtClean="0"/>
              <a:t> </a:t>
            </a:r>
            <a:endParaRPr lang="en-GB" sz="2400" b="1" dirty="0"/>
          </a:p>
        </p:txBody>
      </p:sp>
    </p:spTree>
    <p:extLst>
      <p:ext uri="{BB962C8B-B14F-4D97-AF65-F5344CB8AC3E}">
        <p14:creationId xmlns:p14="http://schemas.microsoft.com/office/powerpoint/2010/main" val="3382093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idx="1"/>
          </p:nvPr>
        </p:nvSpPr>
        <p:spPr>
          <a:xfrm>
            <a:off x="611560" y="2160590"/>
            <a:ext cx="6347714" cy="3880773"/>
          </a:xfrm>
        </p:spPr>
        <p:txBody>
          <a:bodyPr/>
          <a:lstStyle/>
          <a:p>
            <a:r>
              <a:rPr lang="en-IN" dirty="0" smtClean="0"/>
              <a:t>The theory behind this technique is the central volume principle, which relates cerebral blood flow (CBF), cerebral blood volume (CBV), and mean transit time (MTT) in the following equation:</a:t>
            </a:r>
          </a:p>
          <a:p>
            <a:pPr>
              <a:buNone/>
            </a:pPr>
            <a:r>
              <a:rPr lang="en-IN" sz="3200" dirty="0" smtClean="0"/>
              <a:t> </a:t>
            </a:r>
          </a:p>
          <a:p>
            <a:pPr>
              <a:buNone/>
            </a:pPr>
            <a:r>
              <a:rPr lang="en-IN" sz="3200" dirty="0" smtClean="0"/>
              <a:t>                      </a:t>
            </a:r>
            <a:r>
              <a:rPr lang="en-IN" sz="3600" dirty="0" smtClean="0"/>
              <a:t>CBF = CBV/MTT</a:t>
            </a:r>
            <a:r>
              <a:rPr lang="en-IN" sz="3200" dirty="0" smtClean="0"/>
              <a:t> </a:t>
            </a:r>
            <a:endParaRPr lang="en-IN"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Ishemia</a:t>
            </a:r>
            <a:r>
              <a:rPr lang="en-GB" dirty="0" smtClean="0"/>
              <a:t> </a:t>
            </a:r>
            <a:r>
              <a:rPr lang="en-GB" dirty="0" err="1" smtClean="0"/>
              <a:t>hemodynamics</a:t>
            </a:r>
            <a:endParaRPr lang="en-GB" dirty="0"/>
          </a:p>
        </p:txBody>
      </p:sp>
      <p:sp>
        <p:nvSpPr>
          <p:cNvPr id="3" name="Content Placeholder 2"/>
          <p:cNvSpPr>
            <a:spLocks noGrp="1"/>
          </p:cNvSpPr>
          <p:nvPr>
            <p:ph idx="1"/>
          </p:nvPr>
        </p:nvSpPr>
        <p:spPr>
          <a:xfrm>
            <a:off x="609598" y="2160590"/>
            <a:ext cx="7634809" cy="3880773"/>
          </a:xfrm>
        </p:spPr>
        <p:txBody>
          <a:bodyPr/>
          <a:lstStyle/>
          <a:p>
            <a:pPr marL="0" indent="0">
              <a:buNone/>
            </a:pPr>
            <a:endParaRPr lang="en-GB" dirty="0" smtClean="0"/>
          </a:p>
          <a:p>
            <a:r>
              <a:rPr lang="en-GB" sz="2200" b="1" dirty="0" smtClean="0"/>
              <a:t>Collateral flow – increased MTT</a:t>
            </a:r>
          </a:p>
          <a:p>
            <a:r>
              <a:rPr lang="en-GB" sz="2200" b="1" dirty="0" smtClean="0"/>
              <a:t>Vasodilatation – increased CBV (until CPP decreased)</a:t>
            </a:r>
          </a:p>
          <a:p>
            <a:r>
              <a:rPr lang="en-GB" sz="2200" b="1" dirty="0" smtClean="0"/>
              <a:t>End result – decreased CBF</a:t>
            </a:r>
            <a:endParaRPr lang="en-GB" sz="2200" b="1" dirty="0"/>
          </a:p>
        </p:txBody>
      </p:sp>
    </p:spTree>
    <p:extLst>
      <p:ext uri="{BB962C8B-B14F-4D97-AF65-F5344CB8AC3E}">
        <p14:creationId xmlns:p14="http://schemas.microsoft.com/office/powerpoint/2010/main" val="2394325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51520" y="1484784"/>
            <a:ext cx="7920880" cy="401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08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Ischemic thresholds</a:t>
            </a:r>
            <a:endParaRPr lang="en-GB" dirty="0"/>
          </a:p>
        </p:txBody>
      </p:sp>
      <p:sp>
        <p:nvSpPr>
          <p:cNvPr id="3" name="Content Placeholder 2"/>
          <p:cNvSpPr>
            <a:spLocks noGrp="1"/>
          </p:cNvSpPr>
          <p:nvPr>
            <p:ph idx="1"/>
          </p:nvPr>
        </p:nvSpPr>
        <p:spPr/>
        <p:txBody>
          <a:bodyPr/>
          <a:lstStyle/>
          <a:p>
            <a:r>
              <a:rPr lang="en-US" smtClean="0"/>
              <a:t>&lt; 20 cc/100 gm/min-electrical electrical dysfunction</a:t>
            </a:r>
          </a:p>
          <a:p>
            <a:r>
              <a:rPr lang="en-US" smtClean="0"/>
              <a:t> &lt; 12 cc/100 gm/min-loss of viability </a:t>
            </a:r>
          </a:p>
          <a:p>
            <a:r>
              <a:rPr lang="en-US" smtClean="0"/>
              <a:t>? 30 minutes duration</a:t>
            </a:r>
            <a:endParaRPr lang="en-GB" dirty="0"/>
          </a:p>
        </p:txBody>
      </p:sp>
    </p:spTree>
    <p:extLst>
      <p:ext uri="{BB962C8B-B14F-4D97-AF65-F5344CB8AC3E}">
        <p14:creationId xmlns:p14="http://schemas.microsoft.com/office/powerpoint/2010/main" val="1598919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1658938"/>
            <a:ext cx="8604250" cy="2062162"/>
          </a:xfrm>
          <a:prstGeom prst="rect">
            <a:avLst/>
          </a:prstGeom>
          <a:noFill/>
          <a:ln w="9525">
            <a:noFill/>
            <a:miter lim="800000"/>
            <a:headEnd/>
            <a:tailEnd/>
          </a:ln>
        </p:spPr>
        <p:txBody>
          <a:bodyPr>
            <a:spAutoFit/>
          </a:bodyPr>
          <a:lstStyle/>
          <a:p>
            <a:r>
              <a:rPr lang="en-US" dirty="0"/>
              <a:t>The overall effective dose required for dynamic CT (2.0–3.4 </a:t>
            </a:r>
            <a:r>
              <a:rPr lang="en-US" dirty="0" err="1"/>
              <a:t>mSv</a:t>
            </a:r>
            <a:r>
              <a:rPr lang="en-US" dirty="0"/>
              <a:t>) is only slightly higher than that required for routine head CT (1.5–2.5 </a:t>
            </a:r>
            <a:r>
              <a:rPr lang="en-US" dirty="0" err="1" smtClean="0"/>
              <a:t>mSv</a:t>
            </a:r>
            <a:r>
              <a:rPr lang="en-US" smtClean="0"/>
              <a:t>)</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de-DE" smtClean="0"/>
              <a:t>Perfusion -  Aim </a:t>
            </a:r>
            <a:endParaRPr smtClean="0"/>
          </a:p>
        </p:txBody>
      </p:sp>
      <p:sp>
        <p:nvSpPr>
          <p:cNvPr id="9219" name="Text Box 4"/>
          <p:cNvSpPr txBox="1">
            <a:spLocks noChangeArrowheads="1"/>
          </p:cNvSpPr>
          <p:nvPr/>
        </p:nvSpPr>
        <p:spPr bwMode="auto">
          <a:xfrm>
            <a:off x="684213" y="1323975"/>
            <a:ext cx="7632700" cy="304800"/>
          </a:xfrm>
          <a:prstGeom prst="rect">
            <a:avLst/>
          </a:prstGeom>
          <a:noFill/>
          <a:ln w="9525">
            <a:noFill/>
            <a:miter lim="800000"/>
            <a:headEnd/>
            <a:tailEnd/>
          </a:ln>
        </p:spPr>
        <p:txBody>
          <a:bodyPr lIns="0" tIns="0" rIns="0" bIns="0">
            <a:spAutoFit/>
          </a:bodyPr>
          <a:lstStyle/>
          <a:p>
            <a:pPr algn="l">
              <a:spcBef>
                <a:spcPct val="50000"/>
              </a:spcBef>
            </a:pPr>
            <a:r>
              <a:rPr lang="en-US" sz="2000"/>
              <a:t>Why we want to measure perfusion</a:t>
            </a:r>
          </a:p>
        </p:txBody>
      </p:sp>
      <p:sp>
        <p:nvSpPr>
          <p:cNvPr id="1725473" name="Text Box 33"/>
          <p:cNvSpPr txBox="1">
            <a:spLocks noChangeArrowheads="1"/>
          </p:cNvSpPr>
          <p:nvPr/>
        </p:nvSpPr>
        <p:spPr bwMode="auto">
          <a:xfrm>
            <a:off x="755650" y="2060575"/>
            <a:ext cx="3095625" cy="274638"/>
          </a:xfrm>
          <a:prstGeom prst="rect">
            <a:avLst/>
          </a:prstGeom>
          <a:noFill/>
          <a:ln w="9525" algn="ctr">
            <a:noFill/>
            <a:miter lim="800000"/>
            <a:headEnd/>
            <a:tailEnd/>
          </a:ln>
        </p:spPr>
        <p:txBody>
          <a:bodyPr lIns="0" tIns="0" rIns="0" bIns="0">
            <a:spAutoFit/>
          </a:bodyPr>
          <a:lstStyle/>
          <a:p>
            <a:pPr algn="l">
              <a:spcBef>
                <a:spcPct val="50000"/>
              </a:spcBef>
            </a:pPr>
            <a:r>
              <a:rPr lang="de-DE" sz="1800"/>
              <a:t>Brain Stroke</a:t>
            </a:r>
            <a:endParaRPr lang="en-US" sz="1800"/>
          </a:p>
        </p:txBody>
      </p:sp>
      <p:sp>
        <p:nvSpPr>
          <p:cNvPr id="1725474" name="Text Box 34"/>
          <p:cNvSpPr txBox="1">
            <a:spLocks noChangeArrowheads="1"/>
          </p:cNvSpPr>
          <p:nvPr/>
        </p:nvSpPr>
        <p:spPr bwMode="auto">
          <a:xfrm>
            <a:off x="4643438" y="2060575"/>
            <a:ext cx="3095625" cy="687388"/>
          </a:xfrm>
          <a:prstGeom prst="rect">
            <a:avLst/>
          </a:prstGeom>
          <a:noFill/>
          <a:ln w="9525" algn="ctr">
            <a:noFill/>
            <a:miter lim="800000"/>
            <a:headEnd/>
            <a:tailEnd/>
          </a:ln>
        </p:spPr>
        <p:txBody>
          <a:bodyPr lIns="0" tIns="0" rIns="0" bIns="0">
            <a:spAutoFit/>
          </a:bodyPr>
          <a:lstStyle/>
          <a:p>
            <a:pPr algn="l">
              <a:spcBef>
                <a:spcPct val="50000"/>
              </a:spcBef>
            </a:pPr>
            <a:r>
              <a:rPr lang="de-DE" sz="1800"/>
              <a:t>Tumors (Head &amp; Body)</a:t>
            </a:r>
          </a:p>
          <a:p>
            <a:pPr algn="l">
              <a:spcBef>
                <a:spcPct val="50000"/>
              </a:spcBef>
            </a:pPr>
            <a:r>
              <a:rPr lang="de-DE" sz="1800"/>
              <a:t>Body perfusion</a:t>
            </a:r>
            <a:endParaRPr lang="en-US" sz="1800"/>
          </a:p>
        </p:txBody>
      </p:sp>
      <p:sp>
        <p:nvSpPr>
          <p:cNvPr id="1725475" name="Text Box 35"/>
          <p:cNvSpPr txBox="1">
            <a:spLocks noChangeArrowheads="1"/>
          </p:cNvSpPr>
          <p:nvPr/>
        </p:nvSpPr>
        <p:spPr bwMode="auto">
          <a:xfrm>
            <a:off x="468313" y="2997200"/>
            <a:ext cx="3744912" cy="1066800"/>
          </a:xfrm>
          <a:prstGeom prst="rect">
            <a:avLst/>
          </a:prstGeom>
          <a:noFill/>
          <a:ln w="9525" algn="ctr">
            <a:noFill/>
            <a:miter lim="800000"/>
            <a:headEnd/>
            <a:tailEnd/>
          </a:ln>
        </p:spPr>
        <p:txBody>
          <a:bodyPr lIns="0" tIns="0" rIns="0" bIns="0">
            <a:spAutoFit/>
          </a:bodyPr>
          <a:lstStyle/>
          <a:p>
            <a:pPr>
              <a:spcBef>
                <a:spcPct val="50000"/>
              </a:spcBef>
            </a:pPr>
            <a:r>
              <a:rPr lang="de-DE" sz="2000"/>
              <a:t>Detection and assessment of ischemic stroke</a:t>
            </a:r>
          </a:p>
          <a:p>
            <a:pPr>
              <a:spcBef>
                <a:spcPct val="50000"/>
              </a:spcBef>
            </a:pPr>
            <a:r>
              <a:rPr lang="de-DE" sz="2000"/>
              <a:t>(Lower perfusion )</a:t>
            </a:r>
            <a:endParaRPr lang="en-US" sz="2000"/>
          </a:p>
        </p:txBody>
      </p:sp>
      <p:sp>
        <p:nvSpPr>
          <p:cNvPr id="1725476" name="Text Box 36"/>
          <p:cNvSpPr txBox="1">
            <a:spLocks noChangeArrowheads="1"/>
          </p:cNvSpPr>
          <p:nvPr/>
        </p:nvSpPr>
        <p:spPr bwMode="auto">
          <a:xfrm>
            <a:off x="4643438" y="3141663"/>
            <a:ext cx="4105275" cy="2743200"/>
          </a:xfrm>
          <a:prstGeom prst="rect">
            <a:avLst/>
          </a:prstGeom>
          <a:noFill/>
          <a:ln w="9525" algn="ctr">
            <a:noFill/>
            <a:miter lim="800000"/>
            <a:headEnd/>
            <a:tailEnd/>
          </a:ln>
        </p:spPr>
        <p:txBody>
          <a:bodyPr lIns="0" tIns="0" rIns="0" bIns="0">
            <a:spAutoFit/>
          </a:bodyPr>
          <a:lstStyle/>
          <a:p>
            <a:pPr marL="177800" indent="-177800" algn="l">
              <a:buFontTx/>
              <a:buChar char="•"/>
            </a:pPr>
            <a:r>
              <a:rPr lang="de-DE" sz="2000"/>
              <a:t>Diagnosis, staging, assessment of tumour grade and prognosis</a:t>
            </a:r>
          </a:p>
          <a:p>
            <a:pPr marL="177800" indent="-177800" algn="l">
              <a:spcBef>
                <a:spcPct val="50000"/>
              </a:spcBef>
              <a:buFontTx/>
              <a:buChar char="•"/>
            </a:pPr>
            <a:r>
              <a:rPr lang="de-DE" sz="2000"/>
              <a:t>Treatment response</a:t>
            </a:r>
          </a:p>
          <a:p>
            <a:pPr marL="177800" indent="-177800" algn="l">
              <a:spcBef>
                <a:spcPct val="50000"/>
              </a:spcBef>
              <a:buFontTx/>
              <a:buChar char="•"/>
            </a:pPr>
            <a:r>
              <a:rPr lang="de-DE" sz="2000"/>
              <a:t>Post treatment evaluation</a:t>
            </a:r>
          </a:p>
          <a:p>
            <a:pPr marL="177800" indent="-177800" algn="l">
              <a:spcBef>
                <a:spcPct val="50000"/>
              </a:spcBef>
              <a:buFontTx/>
              <a:buChar char="•"/>
            </a:pPr>
            <a:r>
              <a:rPr lang="de-DE" sz="2000"/>
              <a:t>Prognosis of therapy effectiveness </a:t>
            </a:r>
          </a:p>
          <a:p>
            <a:pPr marL="177800" indent="-177800" algn="l">
              <a:spcBef>
                <a:spcPct val="50000"/>
              </a:spcBef>
            </a:pPr>
            <a:r>
              <a:rPr lang="de-DE" sz="2000"/>
              <a:t>(Higher perfusion indicates active part of a tumor - angiogenesis)</a:t>
            </a:r>
            <a:endParaRPr lang="en-US" sz="2000"/>
          </a:p>
        </p:txBody>
      </p:sp>
      <p:pic>
        <p:nvPicPr>
          <p:cNvPr id="1725477" name="Picture 37"/>
          <p:cNvPicPr>
            <a:picLocks noChangeAspect="1" noChangeArrowheads="1"/>
          </p:cNvPicPr>
          <p:nvPr/>
        </p:nvPicPr>
        <p:blipFill>
          <a:blip r:embed="rId3"/>
          <a:srcRect/>
          <a:stretch>
            <a:fillRect/>
          </a:stretch>
        </p:blipFill>
        <p:spPr bwMode="auto">
          <a:xfrm>
            <a:off x="2339975" y="1700213"/>
            <a:ext cx="1044575" cy="1295400"/>
          </a:xfrm>
          <a:prstGeom prst="rect">
            <a:avLst/>
          </a:prstGeom>
          <a:noFill/>
          <a:ln w="9525">
            <a:noFill/>
            <a:miter lim="800000"/>
            <a:headEnd/>
            <a:tailEnd/>
          </a:ln>
        </p:spPr>
      </p:pic>
      <p:pic>
        <p:nvPicPr>
          <p:cNvPr id="1725478" name="Picture 38"/>
          <p:cNvPicPr>
            <a:picLocks noChangeAspect="1" noChangeArrowheads="1"/>
          </p:cNvPicPr>
          <p:nvPr/>
        </p:nvPicPr>
        <p:blipFill>
          <a:blip r:embed="rId4"/>
          <a:srcRect/>
          <a:stretch>
            <a:fillRect/>
          </a:stretch>
        </p:blipFill>
        <p:spPr bwMode="auto">
          <a:xfrm>
            <a:off x="7308850" y="1773238"/>
            <a:ext cx="1211263" cy="1050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54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72547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2547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17254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254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2547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2547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2547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2547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254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5473" grpId="0"/>
      <p:bldP spid="1725474" grpId="0"/>
      <p:bldP spid="17254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00108"/>
            <a:ext cx="8229600" cy="785818"/>
          </a:xfrm>
        </p:spPr>
        <p:txBody>
          <a:bodyPr>
            <a:noAutofit/>
          </a:bodyPr>
          <a:lstStyle/>
          <a:p>
            <a:r>
              <a:rPr lang="en-IN" sz="3200" b="1" dirty="0" smtClean="0"/>
              <a:t>               </a:t>
            </a:r>
            <a:br>
              <a:rPr lang="en-IN" sz="3200" b="1" dirty="0" smtClean="0"/>
            </a:br>
            <a:r>
              <a:rPr lang="en-IN" sz="3600" b="1" dirty="0" smtClean="0"/>
              <a:t>     CT  Perfusion in Ischaemic Stroke</a:t>
            </a:r>
            <a:endParaRPr lang="en-IN" sz="3600" dirty="0"/>
          </a:p>
        </p:txBody>
      </p:sp>
      <p:sp>
        <p:nvSpPr>
          <p:cNvPr id="6" name="Content Placeholder 5"/>
          <p:cNvSpPr>
            <a:spLocks noGrp="1"/>
          </p:cNvSpPr>
          <p:nvPr>
            <p:ph idx="1"/>
          </p:nvPr>
        </p:nvSpPr>
        <p:spPr>
          <a:xfrm>
            <a:off x="857224" y="2214554"/>
            <a:ext cx="7429552" cy="3881446"/>
          </a:xfrm>
        </p:spPr>
        <p:txBody>
          <a:bodyPr/>
          <a:lstStyle/>
          <a:p>
            <a:pPr>
              <a:buNone/>
            </a:pPr>
            <a:r>
              <a:rPr lang="en-IN" dirty="0" smtClean="0"/>
              <a:t>Its advantage is that it is able to delineate  areas of the brain which may be salvaged by intervention (e.g. </a:t>
            </a:r>
            <a:r>
              <a:rPr lang="en-IN" dirty="0" err="1" smtClean="0"/>
              <a:t>thrombolysis</a:t>
            </a:r>
            <a:r>
              <a:rPr lang="en-IN" dirty="0" smtClean="0"/>
              <a:t> or clot retrieval), known as the </a:t>
            </a:r>
            <a:r>
              <a:rPr lang="en-IN" b="1" dirty="0" smtClean="0">
                <a:solidFill>
                  <a:srgbClr val="FF0000"/>
                </a:solidFill>
              </a:rPr>
              <a:t>penumbra</a:t>
            </a:r>
            <a:r>
              <a:rPr lang="en-IN" dirty="0" smtClean="0"/>
              <a:t> , from the parts which are  irrevocably destined to go onto infarct regardless of therapy, known as the            </a:t>
            </a:r>
            <a:r>
              <a:rPr lang="en-IN" b="1" dirty="0" smtClean="0">
                <a:solidFill>
                  <a:srgbClr val="FF0000"/>
                </a:solidFill>
              </a:rPr>
              <a:t>infarct core</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idx="1"/>
          </p:nvPr>
        </p:nvSpPr>
        <p:spPr>
          <a:xfrm>
            <a:off x="457200" y="1524000"/>
            <a:ext cx="8229600" cy="2119314"/>
          </a:xfrm>
        </p:spPr>
        <p:txBody>
          <a:bodyPr/>
          <a:lstStyle/>
          <a:p>
            <a:pPr>
              <a:buNone/>
            </a:pPr>
            <a:r>
              <a:rPr lang="en-IN" dirty="0" smtClean="0"/>
              <a:t> The infarct core is the part of the </a:t>
            </a:r>
            <a:r>
              <a:rPr lang="en-IN" dirty="0" err="1" smtClean="0"/>
              <a:t>ischaemic</a:t>
            </a:r>
            <a:r>
              <a:rPr lang="en-IN" dirty="0" smtClean="0"/>
              <a:t> brain which has already or is destined to infarct regardless of therapy. It is defined as an area with prolonged MTT or </a:t>
            </a:r>
            <a:r>
              <a:rPr lang="en-IN" dirty="0" err="1" smtClean="0"/>
              <a:t>Tmax</a:t>
            </a:r>
            <a:r>
              <a:rPr lang="en-IN" dirty="0" smtClean="0"/>
              <a:t>, markedly decreased CBF and markedly reduced CBV . </a:t>
            </a:r>
            <a:endParaRPr lang="en-IN" dirty="0"/>
          </a:p>
        </p:txBody>
      </p:sp>
      <p:sp>
        <p:nvSpPr>
          <p:cNvPr id="5" name="Rectangle 4"/>
          <p:cNvSpPr/>
          <p:nvPr/>
        </p:nvSpPr>
        <p:spPr>
          <a:xfrm>
            <a:off x="714348" y="3929066"/>
            <a:ext cx="8001056" cy="1938992"/>
          </a:xfrm>
          <a:prstGeom prst="rect">
            <a:avLst/>
          </a:prstGeom>
        </p:spPr>
        <p:txBody>
          <a:bodyPr wrap="square">
            <a:spAutoFit/>
          </a:bodyPr>
          <a:lstStyle/>
          <a:p>
            <a:pPr algn="l"/>
            <a:r>
              <a:rPr lang="en-IN" sz="2400" dirty="0" smtClean="0"/>
              <a:t>The </a:t>
            </a:r>
            <a:r>
              <a:rPr lang="en-IN" sz="2400" dirty="0" err="1" smtClean="0"/>
              <a:t>ischaemic</a:t>
            </a:r>
            <a:r>
              <a:rPr lang="en-IN" sz="2400" dirty="0" smtClean="0"/>
              <a:t> penumbra, which in most cases surrounds the infarct core, also has prolonged MTT or </a:t>
            </a:r>
            <a:r>
              <a:rPr lang="en-IN" sz="2400" dirty="0" err="1" smtClean="0"/>
              <a:t>Tmax</a:t>
            </a:r>
            <a:r>
              <a:rPr lang="en-IN" sz="2400" dirty="0" smtClean="0"/>
              <a:t> but in contrast has only moderately reduced CBF and importantly near normal or even increased CBV (due to </a:t>
            </a:r>
            <a:r>
              <a:rPr lang="en-IN" sz="2400" dirty="0" err="1" smtClean="0"/>
              <a:t>autoregulatory</a:t>
            </a:r>
            <a:r>
              <a:rPr lang="en-IN" sz="2400" dirty="0" smtClean="0"/>
              <a:t> vasodilatation) </a:t>
            </a:r>
            <a:r>
              <a:rPr lang="en-IN" sz="2400" baseline="30000" dirty="0" smtClean="0"/>
              <a:t>1-3</a:t>
            </a:r>
            <a:r>
              <a:rPr lang="en-IN" sz="2400" dirty="0" smtClean="0"/>
              <a:t>. </a:t>
            </a:r>
            <a:endParaRPr lang="en-IN"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de-DE" dirty="0" smtClean="0"/>
              <a:t>                      </a:t>
            </a:r>
            <a:r>
              <a:rPr lang="de-DE" b="1" dirty="0" smtClean="0"/>
              <a:t>Perfusion</a:t>
            </a:r>
            <a:r>
              <a:rPr lang="de-DE" dirty="0" smtClean="0"/>
              <a:t> </a:t>
            </a:r>
            <a:endParaRPr smtClean="0"/>
          </a:p>
        </p:txBody>
      </p:sp>
      <p:sp>
        <p:nvSpPr>
          <p:cNvPr id="6" name="Rectangle 5"/>
          <p:cNvSpPr/>
          <p:nvPr/>
        </p:nvSpPr>
        <p:spPr>
          <a:xfrm>
            <a:off x="357158" y="1428736"/>
            <a:ext cx="8072494" cy="1569660"/>
          </a:xfrm>
          <a:prstGeom prst="rect">
            <a:avLst/>
          </a:prstGeom>
        </p:spPr>
        <p:txBody>
          <a:bodyPr wrap="square">
            <a:spAutoFit/>
          </a:bodyPr>
          <a:lstStyle/>
          <a:p>
            <a:r>
              <a:rPr lang="en-IN" sz="2400" dirty="0" smtClean="0"/>
              <a:t>Perfusion is defined as the passage of fluid through the blood vessels to an organ or a tissue. The practice of </a:t>
            </a:r>
            <a:r>
              <a:rPr lang="en-IN" sz="2400" b="1" dirty="0" smtClean="0"/>
              <a:t>perfusion scanning</a:t>
            </a:r>
            <a:r>
              <a:rPr lang="en-IN" sz="2400" dirty="0" smtClean="0"/>
              <a:t>, is the process by which this perfusion can be observed, recorded and quantified</a:t>
            </a:r>
            <a:endParaRPr lang="en-IN"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03288" y="174625"/>
            <a:ext cx="7820025" cy="6324600"/>
          </a:xfrm>
          <a:prstGeom prst="rect">
            <a:avLst/>
          </a:prstGeom>
          <a:solidFill>
            <a:schemeClr val="tx2"/>
          </a:solidFill>
          <a:ln w="9525">
            <a:noFill/>
            <a:miter lim="800000"/>
            <a:headEnd/>
            <a:tailEnd/>
          </a:ln>
        </p:spPr>
        <p:txBody>
          <a:bodyPr wrap="none" lIns="0" tIns="0" anchor="ctr"/>
          <a:lstStyle/>
          <a:p>
            <a:endParaRPr lang="en-IN"/>
          </a:p>
        </p:txBody>
      </p:sp>
      <p:pic>
        <p:nvPicPr>
          <p:cNvPr id="13315" name="Picture 3"/>
          <p:cNvPicPr>
            <a:picLocks noChangeAspect="1" noChangeArrowheads="1"/>
          </p:cNvPicPr>
          <p:nvPr/>
        </p:nvPicPr>
        <p:blipFill>
          <a:blip r:embed="rId3"/>
          <a:srcRect/>
          <a:stretch>
            <a:fillRect/>
          </a:stretch>
        </p:blipFill>
        <p:spPr bwMode="auto">
          <a:xfrm>
            <a:off x="4730750" y="1084263"/>
            <a:ext cx="4017963" cy="5440362"/>
          </a:xfrm>
          <a:prstGeom prst="rect">
            <a:avLst/>
          </a:prstGeom>
          <a:noFill/>
          <a:ln w="9525">
            <a:noFill/>
            <a:miter lim="800000"/>
            <a:headEnd/>
            <a:tailEnd/>
          </a:ln>
        </p:spPr>
      </p:pic>
      <p:sp>
        <p:nvSpPr>
          <p:cNvPr id="13316" name="Rectangle 4"/>
          <p:cNvSpPr>
            <a:spLocks noChangeArrowheads="1"/>
          </p:cNvSpPr>
          <p:nvPr/>
        </p:nvSpPr>
        <p:spPr bwMode="auto">
          <a:xfrm>
            <a:off x="1255713" y="327025"/>
            <a:ext cx="7467600" cy="776288"/>
          </a:xfrm>
          <a:prstGeom prst="rect">
            <a:avLst/>
          </a:prstGeom>
          <a:noFill/>
          <a:ln w="9525">
            <a:noFill/>
            <a:miter lim="800000"/>
            <a:headEnd/>
            <a:tailEnd/>
          </a:ln>
        </p:spPr>
        <p:txBody>
          <a:bodyPr lIns="0" tIns="0"/>
          <a:lstStyle/>
          <a:p>
            <a:pPr algn="l">
              <a:lnSpc>
                <a:spcPts val="2400"/>
              </a:lnSpc>
            </a:pPr>
            <a:r>
              <a:rPr lang="en-US" sz="1600" b="1">
                <a:solidFill>
                  <a:schemeClr val="bg1"/>
                </a:solidFill>
              </a:rPr>
              <a:t>Plain CT, Perfusion CT and CTA: </a:t>
            </a:r>
            <a:br>
              <a:rPr lang="en-US" sz="1600" b="1">
                <a:solidFill>
                  <a:schemeClr val="bg1"/>
                </a:solidFill>
              </a:rPr>
            </a:br>
            <a:r>
              <a:rPr lang="en-US" sz="1600" b="1">
                <a:solidFill>
                  <a:schemeClr val="bg1"/>
                </a:solidFill>
              </a:rPr>
              <a:t>Comprehensive stroke assessement in less than 15 minutes</a:t>
            </a:r>
          </a:p>
        </p:txBody>
      </p:sp>
      <p:grpSp>
        <p:nvGrpSpPr>
          <p:cNvPr id="13317" name="Group 5"/>
          <p:cNvGrpSpPr>
            <a:grpSpLocks/>
          </p:cNvGrpSpPr>
          <p:nvPr/>
        </p:nvGrpSpPr>
        <p:grpSpPr bwMode="auto">
          <a:xfrm>
            <a:off x="950913" y="1190625"/>
            <a:ext cx="3752850" cy="5308600"/>
            <a:chOff x="864" y="976"/>
            <a:chExt cx="2364" cy="3344"/>
          </a:xfrm>
        </p:grpSpPr>
        <p:pic>
          <p:nvPicPr>
            <p:cNvPr id="13319" name="Picture 6"/>
            <p:cNvPicPr>
              <a:picLocks noChangeAspect="1" noChangeArrowheads="1"/>
            </p:cNvPicPr>
            <p:nvPr/>
          </p:nvPicPr>
          <p:blipFill>
            <a:blip r:embed="rId4"/>
            <a:srcRect/>
            <a:stretch>
              <a:fillRect/>
            </a:stretch>
          </p:blipFill>
          <p:spPr bwMode="auto">
            <a:xfrm>
              <a:off x="864" y="976"/>
              <a:ext cx="2364" cy="3344"/>
            </a:xfrm>
            <a:prstGeom prst="rect">
              <a:avLst/>
            </a:prstGeom>
            <a:solidFill>
              <a:srgbClr val="99CCFF"/>
            </a:solidFill>
            <a:ln w="9525">
              <a:noFill/>
              <a:miter lim="800000"/>
              <a:headEnd/>
              <a:tailEnd/>
            </a:ln>
          </p:spPr>
        </p:pic>
        <p:sp>
          <p:nvSpPr>
            <p:cNvPr id="13320" name="Rectangle 7"/>
            <p:cNvSpPr>
              <a:spLocks noChangeArrowheads="1"/>
            </p:cNvSpPr>
            <p:nvPr/>
          </p:nvSpPr>
          <p:spPr bwMode="auto">
            <a:xfrm>
              <a:off x="960" y="1440"/>
              <a:ext cx="1968" cy="192"/>
            </a:xfrm>
            <a:prstGeom prst="rect">
              <a:avLst/>
            </a:prstGeom>
            <a:solidFill>
              <a:srgbClr val="8AA9C8"/>
            </a:solidFill>
            <a:ln w="9525">
              <a:noFill/>
              <a:miter lim="800000"/>
              <a:headEnd/>
              <a:tailEnd/>
            </a:ln>
          </p:spPr>
          <p:txBody>
            <a:bodyPr wrap="none" lIns="0" tIns="0" anchor="ctr"/>
            <a:lstStyle/>
            <a:p>
              <a:endParaRPr lang="en-IN"/>
            </a:p>
          </p:txBody>
        </p:sp>
      </p:grpSp>
      <p:sp>
        <p:nvSpPr>
          <p:cNvPr id="13318" name="Text Box 8"/>
          <p:cNvSpPr txBox="1">
            <a:spLocks noChangeArrowheads="1"/>
          </p:cNvSpPr>
          <p:nvPr/>
        </p:nvSpPr>
        <p:spPr bwMode="auto">
          <a:xfrm rot="10800000">
            <a:off x="395288" y="765175"/>
            <a:ext cx="427037" cy="3743325"/>
          </a:xfrm>
          <a:prstGeom prst="rect">
            <a:avLst/>
          </a:prstGeom>
          <a:noFill/>
          <a:ln w="9525">
            <a:noFill/>
            <a:miter lim="800000"/>
            <a:headEnd/>
            <a:tailEnd/>
          </a:ln>
        </p:spPr>
        <p:txBody>
          <a:bodyPr vert="eaVert" lIns="0" tIns="0" rIns="0" bIns="0">
            <a:spAutoFit/>
          </a:bodyPr>
          <a:lstStyle/>
          <a:p>
            <a:pPr algn="l">
              <a:spcBef>
                <a:spcPct val="50000"/>
              </a:spcBef>
            </a:pPr>
            <a:r>
              <a:rPr lang="de-DE" sz="2800"/>
              <a:t>Examination</a:t>
            </a:r>
            <a:endParaRPr lang="en-US" sz="28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de-DE" smtClean="0"/>
              <a:t>Interpretation</a:t>
            </a:r>
            <a:endParaRPr smtClean="0"/>
          </a:p>
        </p:txBody>
      </p:sp>
      <p:sp>
        <p:nvSpPr>
          <p:cNvPr id="18435" name="Rectangle 3"/>
          <p:cNvSpPr>
            <a:spLocks noGrp="1" noChangeArrowheads="1"/>
          </p:cNvSpPr>
          <p:nvPr>
            <p:ph idx="1"/>
          </p:nvPr>
        </p:nvSpPr>
        <p:spPr>
          <a:xfrm>
            <a:off x="539750" y="1484313"/>
            <a:ext cx="8208963" cy="4681537"/>
          </a:xfrm>
        </p:spPr>
        <p:txBody>
          <a:bodyPr>
            <a:normAutofit/>
          </a:bodyPr>
          <a:lstStyle/>
          <a:p>
            <a:pPr marL="274320" indent="-274320" eaLnBrk="1" fontAlgn="auto" hangingPunct="1">
              <a:spcAft>
                <a:spcPts val="0"/>
              </a:spcAft>
              <a:buFont typeface="Wingdings 2"/>
              <a:buChar char=""/>
              <a:defRPr/>
            </a:pPr>
            <a:r>
              <a:rPr lang="de-DE" dirty="0" smtClean="0"/>
              <a:t>General facts:</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Ischemic but surviving areas have</a:t>
            </a:r>
            <a:r>
              <a:rPr lang="en-US" b="1" dirty="0" smtClean="0"/>
              <a:t> a mean CBF value of around </a:t>
            </a:r>
            <a:r>
              <a:rPr lang="en-US" b="1" dirty="0" smtClean="0">
                <a:solidFill>
                  <a:srgbClr val="FF3300"/>
                </a:solidFill>
              </a:rPr>
              <a:t>60%</a:t>
            </a:r>
            <a:r>
              <a:rPr lang="en-US" b="1" dirty="0" smtClean="0"/>
              <a:t> of the non-ischemic side</a:t>
            </a:r>
            <a:r>
              <a:rPr lang="en-US" dirty="0" smtClean="0"/>
              <a:t>. </a:t>
            </a:r>
          </a:p>
          <a:p>
            <a:pPr marL="274320" indent="-274320" eaLnBrk="1" fontAlgn="auto" hangingPunct="1">
              <a:spcAft>
                <a:spcPts val="0"/>
              </a:spcAft>
              <a:buFont typeface="Wingdings 2"/>
              <a:buChar char=""/>
              <a:defRPr/>
            </a:pPr>
            <a:r>
              <a:rPr lang="en-US" dirty="0" smtClean="0"/>
              <a:t>This roughly corresponds</a:t>
            </a:r>
            <a:r>
              <a:rPr lang="en-US" b="1" dirty="0" smtClean="0"/>
              <a:t> to </a:t>
            </a:r>
            <a:r>
              <a:rPr lang="en-US" b="1" dirty="0" smtClean="0">
                <a:solidFill>
                  <a:srgbClr val="FF3300"/>
                </a:solidFill>
              </a:rPr>
              <a:t>35 ml/100ml/min</a:t>
            </a:r>
            <a:r>
              <a:rPr lang="en-US" b="1" dirty="0" smtClean="0"/>
              <a:t> in normalized CBF </a:t>
            </a:r>
            <a:r>
              <a:rPr lang="en-US" dirty="0" smtClean="0"/>
              <a:t>images</a:t>
            </a:r>
            <a:r>
              <a:rPr lang="en-US" b="1" dirty="0" smtClean="0"/>
              <a:t>.</a:t>
            </a:r>
          </a:p>
          <a:p>
            <a:pPr marL="274320" indent="-274320" eaLnBrk="1" fontAlgn="auto" hangingPunct="1">
              <a:spcAft>
                <a:spcPts val="0"/>
              </a:spcAft>
              <a:buFont typeface="Wingdings 2"/>
              <a:buChar char=""/>
              <a:defRPr/>
            </a:pPr>
            <a:endParaRPr lang="de-DE" b="1" dirty="0" smtClean="0"/>
          </a:p>
          <a:p>
            <a:pPr marL="274320" indent="-274320" eaLnBrk="1" fontAlgn="auto" hangingPunct="1">
              <a:spcAft>
                <a:spcPts val="0"/>
              </a:spcAft>
              <a:buFont typeface="Wingdings 2"/>
              <a:buChar char=""/>
              <a:defRPr/>
            </a:pPr>
            <a:endParaRPr lang="de-DE" b="1" dirty="0" smtClean="0"/>
          </a:p>
          <a:p>
            <a:pPr marL="274320" indent="-274320" eaLnBrk="1" fontAlgn="auto" hangingPunct="1">
              <a:spcAft>
                <a:spcPts val="0"/>
              </a:spcAft>
              <a:buFont typeface="Wingdings 2"/>
              <a:buChar char=""/>
              <a:defRPr/>
            </a:pPr>
            <a:r>
              <a:rPr lang="en-US" dirty="0" smtClean="0"/>
              <a:t>The </a:t>
            </a:r>
            <a:r>
              <a:rPr lang="en-US" b="1" dirty="0" smtClean="0"/>
              <a:t>absolute lowest CBV value in surviving areas is around </a:t>
            </a:r>
            <a:r>
              <a:rPr lang="en-US" b="1" dirty="0" smtClean="0">
                <a:solidFill>
                  <a:srgbClr val="FF3300"/>
                </a:solidFill>
              </a:rPr>
              <a:t>40%</a:t>
            </a:r>
            <a:r>
              <a:rPr lang="en-US" b="1" dirty="0" smtClean="0"/>
              <a:t> of the non-ischemic side</a:t>
            </a:r>
            <a:r>
              <a:rPr lang="en-US" dirty="0" smtClean="0"/>
              <a:t>. </a:t>
            </a:r>
          </a:p>
          <a:p>
            <a:pPr marL="274320" indent="-274320" eaLnBrk="1" fontAlgn="auto" hangingPunct="1">
              <a:spcAft>
                <a:spcPts val="0"/>
              </a:spcAft>
              <a:buFont typeface="Wingdings 2"/>
              <a:buChar char=""/>
              <a:defRPr/>
            </a:pPr>
            <a:r>
              <a:rPr lang="en-US" dirty="0" smtClean="0"/>
              <a:t>This roughly corresponds to </a:t>
            </a:r>
            <a:r>
              <a:rPr lang="en-US" b="1" dirty="0" smtClean="0">
                <a:solidFill>
                  <a:srgbClr val="FF3300"/>
                </a:solidFill>
              </a:rPr>
              <a:t>1.2 ml/100 ml</a:t>
            </a:r>
            <a:r>
              <a:rPr lang="en-US" b="1" dirty="0" smtClean="0"/>
              <a:t> in normalized CBV</a:t>
            </a:r>
            <a:r>
              <a:rPr lang="en-US" dirty="0" smtClean="0"/>
              <a:t> images.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de-DE" smtClean="0"/>
              <a:t>Interpretation</a:t>
            </a:r>
            <a:endParaRPr smtClean="0"/>
          </a:p>
        </p:txBody>
      </p:sp>
      <p:sp>
        <p:nvSpPr>
          <p:cNvPr id="19459" name="Rectangle 3"/>
          <p:cNvSpPr>
            <a:spLocks noGrp="1" noChangeArrowheads="1"/>
          </p:cNvSpPr>
          <p:nvPr>
            <p:ph idx="1"/>
          </p:nvPr>
        </p:nvSpPr>
        <p:spPr>
          <a:xfrm>
            <a:off x="323850" y="1773238"/>
            <a:ext cx="8208963" cy="1154112"/>
          </a:xfrm>
        </p:spPr>
        <p:txBody>
          <a:bodyPr>
            <a:normAutofit fontScale="25000" lnSpcReduction="20000"/>
          </a:bodyPr>
          <a:lstStyle/>
          <a:p>
            <a:pPr marL="274320" indent="-274320" eaLnBrk="1" fontAlgn="auto" hangingPunct="1">
              <a:spcAft>
                <a:spcPts val="0"/>
              </a:spcAft>
              <a:buFont typeface="Wingdings 2"/>
              <a:buChar char=""/>
              <a:defRPr/>
            </a:pPr>
            <a:r>
              <a:rPr lang="de-DE" sz="11200" dirty="0" smtClean="0"/>
              <a:t>CBF &lt; 60%  -    ischemia</a:t>
            </a:r>
          </a:p>
          <a:p>
            <a:pPr marL="274320" indent="-274320" eaLnBrk="1" fontAlgn="auto" hangingPunct="1">
              <a:spcAft>
                <a:spcPts val="0"/>
              </a:spcAft>
              <a:buFont typeface="Wingdings 2"/>
              <a:buChar char=""/>
              <a:defRPr/>
            </a:pPr>
            <a:endParaRPr lang="de-DE" sz="11200" dirty="0" smtClean="0"/>
          </a:p>
          <a:p>
            <a:pPr marL="274320" indent="-274320" eaLnBrk="1" fontAlgn="auto" hangingPunct="1">
              <a:spcAft>
                <a:spcPts val="0"/>
              </a:spcAft>
              <a:buFont typeface="Wingdings 2"/>
              <a:buChar char=""/>
              <a:defRPr/>
            </a:pPr>
            <a:r>
              <a:rPr lang="de-DE" sz="11200" dirty="0" smtClean="0"/>
              <a:t>And additionally CBV  &lt; 40% -    irreversible changes (dead tissue)</a:t>
            </a:r>
          </a:p>
          <a:p>
            <a:pPr marL="274320" indent="-274320" eaLnBrk="1" fontAlgn="auto" hangingPunct="1">
              <a:spcAft>
                <a:spcPts val="0"/>
              </a:spcAft>
              <a:buFont typeface="Wingdings 2"/>
              <a:buChar char=""/>
              <a:defRPr/>
            </a:pPr>
            <a:endParaRPr lang="de-DE" dirty="0" smtClean="0"/>
          </a:p>
          <a:p>
            <a:pPr marL="274320" indent="-274320" eaLnBrk="1" fontAlgn="auto" hangingPunct="1">
              <a:spcAft>
                <a:spcPts val="0"/>
              </a:spcAft>
              <a:buFont typeface="Wingdings 2"/>
              <a:buChar char=""/>
              <a:defRPr/>
            </a:pPr>
            <a:endParaRPr lang="de-DE" dirty="0" smtClean="0"/>
          </a:p>
          <a:p>
            <a:pPr marL="274320" indent="-274320" eaLnBrk="1" fontAlgn="auto" hangingPunct="1">
              <a:spcAft>
                <a:spcPts val="0"/>
              </a:spcAft>
              <a:buFont typeface="Wingdings 2"/>
              <a:buChar char=""/>
              <a:defRPr/>
            </a:pPr>
            <a:endParaRPr lang="en-US" dirty="0" smtClean="0"/>
          </a:p>
        </p:txBody>
      </p:sp>
      <p:sp>
        <p:nvSpPr>
          <p:cNvPr id="1759236" name="Rectangle 4"/>
          <p:cNvSpPr>
            <a:spLocks noChangeArrowheads="1"/>
          </p:cNvSpPr>
          <p:nvPr/>
        </p:nvSpPr>
        <p:spPr bwMode="auto">
          <a:xfrm>
            <a:off x="395288" y="3789363"/>
            <a:ext cx="8567737" cy="1154112"/>
          </a:xfrm>
          <a:prstGeom prst="rect">
            <a:avLst/>
          </a:prstGeom>
          <a:noFill/>
          <a:ln w="9525">
            <a:noFill/>
            <a:miter lim="800000"/>
            <a:headEnd/>
            <a:tailEnd/>
          </a:ln>
        </p:spPr>
        <p:txBody>
          <a:bodyPr lIns="0" tIns="0" rIns="0" bIns="0"/>
          <a:lstStyle/>
          <a:p>
            <a:pPr algn="l">
              <a:lnSpc>
                <a:spcPts val="2400"/>
              </a:lnSpc>
              <a:buFont typeface="Wingdings" pitchFamily="2" charset="2"/>
              <a:buNone/>
            </a:pPr>
            <a:r>
              <a:rPr lang="de-DE" sz="2800" dirty="0"/>
              <a:t>CBF &lt; 35ml/min/100ml   -    ischemia</a:t>
            </a:r>
          </a:p>
          <a:p>
            <a:pPr algn="l">
              <a:lnSpc>
                <a:spcPts val="2400"/>
              </a:lnSpc>
              <a:buFont typeface="Wingdings" pitchFamily="2" charset="2"/>
              <a:buNone/>
            </a:pPr>
            <a:endParaRPr lang="de-DE" sz="2800" dirty="0"/>
          </a:p>
          <a:p>
            <a:pPr algn="l">
              <a:lnSpc>
                <a:spcPts val="2400"/>
              </a:lnSpc>
              <a:buFont typeface="Wingdings" pitchFamily="2" charset="2"/>
              <a:buNone/>
            </a:pPr>
            <a:r>
              <a:rPr lang="de-DE" sz="2800" dirty="0"/>
              <a:t>And additionally CBV  &lt; 1.2 ml/100ml -    irreversible changes (dead tissue)</a:t>
            </a:r>
          </a:p>
          <a:p>
            <a:pPr algn="l">
              <a:lnSpc>
                <a:spcPts val="2400"/>
              </a:lnSpc>
              <a:buFont typeface="Wingdings" pitchFamily="2" charset="2"/>
              <a:buNone/>
            </a:pPr>
            <a:endParaRPr lang="de-DE" sz="2800" dirty="0"/>
          </a:p>
          <a:p>
            <a:pPr algn="l">
              <a:lnSpc>
                <a:spcPts val="2400"/>
              </a:lnSpc>
              <a:buFont typeface="Wingdings" pitchFamily="2" charset="2"/>
              <a:buNone/>
            </a:pPr>
            <a:endParaRPr lang="de-DE" sz="2000" dirty="0"/>
          </a:p>
          <a:p>
            <a:pPr algn="l">
              <a:lnSpc>
                <a:spcPts val="2400"/>
              </a:lnSpc>
              <a:buFont typeface="Wingdings" pitchFamily="2" charset="2"/>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9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92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endParaRPr/>
          </a:p>
        </p:txBody>
      </p:sp>
      <p:sp>
        <p:nvSpPr>
          <p:cNvPr id="20482" name="Content Placeholder 1"/>
          <p:cNvSpPr>
            <a:spLocks noGrp="1"/>
          </p:cNvSpPr>
          <p:nvPr>
            <p:ph idx="1"/>
          </p:nvPr>
        </p:nvSpPr>
        <p:spPr/>
        <p:txBody>
          <a:bodyPr/>
          <a:lstStyle/>
          <a:p>
            <a:r>
              <a:rPr lang="en-US" smtClean="0"/>
              <a:t>Thus, MTT maps may be the most sensitive indicators of stroke, with changes in CBF and CBV being more specific for distinguishing ischemia from infarction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323850" y="0"/>
            <a:ext cx="8351838" cy="6524625"/>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44463" y="0"/>
            <a:ext cx="8999537" cy="6237288"/>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468313" y="333375"/>
            <a:ext cx="8077200" cy="6019800"/>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smtClean="0"/>
              <a:t>Interpretation</a:t>
            </a:r>
          </a:p>
        </p:txBody>
      </p:sp>
      <p:pic>
        <p:nvPicPr>
          <p:cNvPr id="24579" name="Picture 3"/>
          <p:cNvPicPr>
            <a:picLocks noChangeAspect="1" noChangeArrowheads="1"/>
          </p:cNvPicPr>
          <p:nvPr/>
        </p:nvPicPr>
        <p:blipFill>
          <a:blip r:embed="rId2"/>
          <a:srcRect/>
          <a:stretch>
            <a:fillRect/>
          </a:stretch>
        </p:blipFill>
        <p:spPr bwMode="auto">
          <a:xfrm>
            <a:off x="5484813" y="1973263"/>
            <a:ext cx="2162175" cy="2636837"/>
          </a:xfrm>
          <a:prstGeom prst="rect">
            <a:avLst/>
          </a:prstGeom>
          <a:noFill/>
          <a:ln w="9525">
            <a:noFill/>
            <a:miter lim="800000"/>
            <a:headEnd/>
            <a:tailEnd/>
          </a:ln>
        </p:spPr>
      </p:pic>
      <p:sp>
        <p:nvSpPr>
          <p:cNvPr id="24580" name="Rectangle 4"/>
          <p:cNvSpPr>
            <a:spLocks noChangeArrowheads="1"/>
          </p:cNvSpPr>
          <p:nvPr/>
        </p:nvSpPr>
        <p:spPr bwMode="auto">
          <a:xfrm>
            <a:off x="1401763" y="4741863"/>
            <a:ext cx="6200775" cy="1101725"/>
          </a:xfrm>
          <a:prstGeom prst="rect">
            <a:avLst/>
          </a:prstGeom>
          <a:noFill/>
          <a:ln w="9525">
            <a:noFill/>
            <a:miter lim="800000"/>
            <a:headEnd/>
            <a:tailEnd/>
          </a:ln>
        </p:spPr>
        <p:txBody>
          <a:bodyPr lIns="76266" tIns="38133" rIns="76266" bIns="38133"/>
          <a:lstStyle/>
          <a:p>
            <a:pPr algn="l">
              <a:lnSpc>
                <a:spcPts val="2400"/>
              </a:lnSpc>
              <a:buFont typeface="Wingdings" pitchFamily="2" charset="2"/>
              <a:buNone/>
            </a:pPr>
            <a:r>
              <a:rPr lang="en-US" sz="1800" dirty="0"/>
              <a:t>	CBF                           CBV                         2d</a:t>
            </a:r>
          </a:p>
          <a:p>
            <a:pPr algn="l">
              <a:lnSpc>
                <a:spcPts val="2400"/>
              </a:lnSpc>
              <a:buFont typeface="Wingdings" pitchFamily="2" charset="2"/>
              <a:buNone/>
            </a:pPr>
            <a:r>
              <a:rPr lang="en-US" sz="1800" dirty="0"/>
              <a:t>	18%                           28%                          - </a:t>
            </a:r>
          </a:p>
          <a:p>
            <a:pPr algn="l">
              <a:lnSpc>
                <a:spcPts val="2400"/>
              </a:lnSpc>
              <a:buFont typeface="Wingdings" pitchFamily="2" charset="2"/>
              <a:buNone/>
            </a:pPr>
            <a:endParaRPr lang="en-US" sz="1800" dirty="0"/>
          </a:p>
          <a:p>
            <a:pPr algn="l">
              <a:lnSpc>
                <a:spcPts val="2400"/>
              </a:lnSpc>
              <a:buFont typeface="Wingdings" pitchFamily="2" charset="2"/>
              <a:buNone/>
            </a:pPr>
            <a:r>
              <a:rPr lang="en-US" sz="1800" dirty="0"/>
              <a:t>	40%                           68%                          +</a:t>
            </a:r>
          </a:p>
        </p:txBody>
      </p:sp>
      <p:sp>
        <p:nvSpPr>
          <p:cNvPr id="24581" name="Freeform 5"/>
          <p:cNvSpPr>
            <a:spLocks noChangeAspect="1"/>
          </p:cNvSpPr>
          <p:nvPr/>
        </p:nvSpPr>
        <p:spPr bwMode="auto">
          <a:xfrm rot="8024372">
            <a:off x="1593850" y="5686426"/>
            <a:ext cx="377825" cy="393700"/>
          </a:xfrm>
          <a:custGeom>
            <a:avLst/>
            <a:gdLst>
              <a:gd name="T0" fmla="*/ 0 w 159"/>
              <a:gd name="T1" fmla="*/ 0 h 166"/>
              <a:gd name="T2" fmla="*/ 2147483647 w 159"/>
              <a:gd name="T3" fmla="*/ 2147483647 h 166"/>
              <a:gd name="T4" fmla="*/ 2147483647 w 159"/>
              <a:gd name="T5" fmla="*/ 2147483647 h 166"/>
              <a:gd name="T6" fmla="*/ 0 w 159"/>
              <a:gd name="T7" fmla="*/ 0 h 166"/>
              <a:gd name="T8" fmla="*/ 0 60000 65536"/>
              <a:gd name="T9" fmla="*/ 0 60000 65536"/>
              <a:gd name="T10" fmla="*/ 0 60000 65536"/>
              <a:gd name="T11" fmla="*/ 0 60000 65536"/>
              <a:gd name="T12" fmla="*/ 0 w 159"/>
              <a:gd name="T13" fmla="*/ 0 h 166"/>
              <a:gd name="T14" fmla="*/ 159 w 159"/>
              <a:gd name="T15" fmla="*/ 166 h 166"/>
            </a:gdLst>
            <a:ahLst/>
            <a:cxnLst>
              <a:cxn ang="T8">
                <a:pos x="T0" y="T1"/>
              </a:cxn>
              <a:cxn ang="T9">
                <a:pos x="T2" y="T3"/>
              </a:cxn>
              <a:cxn ang="T10">
                <a:pos x="T4" y="T5"/>
              </a:cxn>
              <a:cxn ang="T11">
                <a:pos x="T6" y="T7"/>
              </a:cxn>
            </a:cxnLst>
            <a:rect l="T12" t="T13" r="T14" b="T15"/>
            <a:pathLst>
              <a:path w="159" h="166">
                <a:moveTo>
                  <a:pt x="0" y="0"/>
                </a:moveTo>
                <a:lnTo>
                  <a:pt x="77" y="166"/>
                </a:lnTo>
                <a:lnTo>
                  <a:pt x="159" y="87"/>
                </a:lnTo>
                <a:lnTo>
                  <a:pt x="0" y="0"/>
                </a:lnTo>
                <a:close/>
              </a:path>
            </a:pathLst>
          </a:custGeom>
          <a:solidFill>
            <a:srgbClr val="EFF50B"/>
          </a:solidFill>
          <a:ln w="9525">
            <a:solidFill>
              <a:srgbClr val="EFF50B"/>
            </a:solidFill>
            <a:prstDash val="solid"/>
            <a:round/>
            <a:headEnd/>
            <a:tailEnd/>
          </a:ln>
        </p:spPr>
        <p:txBody>
          <a:bodyPr/>
          <a:lstStyle/>
          <a:p>
            <a:endParaRPr lang="en-IN"/>
          </a:p>
        </p:txBody>
      </p:sp>
      <p:grpSp>
        <p:nvGrpSpPr>
          <p:cNvPr id="24582" name="Group 6"/>
          <p:cNvGrpSpPr>
            <a:grpSpLocks/>
          </p:cNvGrpSpPr>
          <p:nvPr/>
        </p:nvGrpSpPr>
        <p:grpSpPr bwMode="auto">
          <a:xfrm rot="-7587246">
            <a:off x="1577182" y="4999831"/>
            <a:ext cx="336550" cy="468313"/>
            <a:chOff x="3498" y="1265"/>
            <a:chExt cx="159" cy="217"/>
          </a:xfrm>
        </p:grpSpPr>
        <p:sp>
          <p:nvSpPr>
            <p:cNvPr id="24609" name="Line 7"/>
            <p:cNvSpPr>
              <a:spLocks noChangeShapeType="1"/>
            </p:cNvSpPr>
            <p:nvPr/>
          </p:nvSpPr>
          <p:spPr bwMode="auto">
            <a:xfrm flipH="1">
              <a:off x="3530" y="1265"/>
              <a:ext cx="127" cy="171"/>
            </a:xfrm>
            <a:prstGeom prst="line">
              <a:avLst/>
            </a:prstGeom>
            <a:noFill/>
            <a:ln w="9525">
              <a:solidFill>
                <a:srgbClr val="FF0000"/>
              </a:solidFill>
              <a:round/>
              <a:headEnd/>
              <a:tailEnd/>
            </a:ln>
          </p:spPr>
          <p:txBody>
            <a:bodyPr/>
            <a:lstStyle/>
            <a:p>
              <a:endParaRPr lang="en-IN"/>
            </a:p>
          </p:txBody>
        </p:sp>
        <p:sp>
          <p:nvSpPr>
            <p:cNvPr id="24610" name="Freeform 8"/>
            <p:cNvSpPr>
              <a:spLocks/>
            </p:cNvSpPr>
            <p:nvPr/>
          </p:nvSpPr>
          <p:spPr bwMode="auto">
            <a:xfrm>
              <a:off x="3498" y="1413"/>
              <a:ext cx="61" cy="69"/>
            </a:xfrm>
            <a:custGeom>
              <a:avLst/>
              <a:gdLst>
                <a:gd name="T0" fmla="*/ 9 w 61"/>
                <a:gd name="T1" fmla="*/ 0 h 69"/>
                <a:gd name="T2" fmla="*/ 0 w 61"/>
                <a:gd name="T3" fmla="*/ 69 h 69"/>
                <a:gd name="T4" fmla="*/ 61 w 61"/>
                <a:gd name="T5" fmla="*/ 38 h 69"/>
                <a:gd name="T6" fmla="*/ 9 w 61"/>
                <a:gd name="T7" fmla="*/ 0 h 69"/>
                <a:gd name="T8" fmla="*/ 0 60000 65536"/>
                <a:gd name="T9" fmla="*/ 0 60000 65536"/>
                <a:gd name="T10" fmla="*/ 0 60000 65536"/>
                <a:gd name="T11" fmla="*/ 0 60000 65536"/>
                <a:gd name="T12" fmla="*/ 0 w 61"/>
                <a:gd name="T13" fmla="*/ 0 h 69"/>
                <a:gd name="T14" fmla="*/ 61 w 61"/>
                <a:gd name="T15" fmla="*/ 69 h 69"/>
              </a:gdLst>
              <a:ahLst/>
              <a:cxnLst>
                <a:cxn ang="T8">
                  <a:pos x="T0" y="T1"/>
                </a:cxn>
                <a:cxn ang="T9">
                  <a:pos x="T2" y="T3"/>
                </a:cxn>
                <a:cxn ang="T10">
                  <a:pos x="T4" y="T5"/>
                </a:cxn>
                <a:cxn ang="T11">
                  <a:pos x="T6" y="T7"/>
                </a:cxn>
              </a:cxnLst>
              <a:rect l="T12" t="T13" r="T14" b="T15"/>
              <a:pathLst>
                <a:path w="61" h="69">
                  <a:moveTo>
                    <a:pt x="9" y="0"/>
                  </a:moveTo>
                  <a:lnTo>
                    <a:pt x="0" y="69"/>
                  </a:lnTo>
                  <a:lnTo>
                    <a:pt x="61" y="38"/>
                  </a:lnTo>
                  <a:lnTo>
                    <a:pt x="9" y="0"/>
                  </a:lnTo>
                  <a:close/>
                </a:path>
              </a:pathLst>
            </a:custGeom>
            <a:solidFill>
              <a:srgbClr val="FF0000"/>
            </a:solidFill>
            <a:ln w="9525">
              <a:solidFill>
                <a:srgbClr val="FF0000"/>
              </a:solidFill>
              <a:round/>
              <a:headEnd/>
              <a:tailEnd/>
            </a:ln>
          </p:spPr>
          <p:txBody>
            <a:bodyPr/>
            <a:lstStyle/>
            <a:p>
              <a:endParaRPr lang="en-IN"/>
            </a:p>
          </p:txBody>
        </p:sp>
      </p:grpSp>
      <p:grpSp>
        <p:nvGrpSpPr>
          <p:cNvPr id="24583" name="Group 9"/>
          <p:cNvGrpSpPr>
            <a:grpSpLocks/>
          </p:cNvGrpSpPr>
          <p:nvPr/>
        </p:nvGrpSpPr>
        <p:grpSpPr bwMode="auto">
          <a:xfrm>
            <a:off x="1184275" y="1968500"/>
            <a:ext cx="2025650" cy="2632075"/>
            <a:chOff x="1186" y="1318"/>
            <a:chExt cx="1276" cy="1658"/>
          </a:xfrm>
        </p:grpSpPr>
        <p:pic>
          <p:nvPicPr>
            <p:cNvPr id="24598" name="Picture 10"/>
            <p:cNvPicPr>
              <a:picLocks noChangeAspect="1" noChangeArrowheads="1"/>
            </p:cNvPicPr>
            <p:nvPr/>
          </p:nvPicPr>
          <p:blipFill>
            <a:blip r:embed="rId3"/>
            <a:srcRect/>
            <a:stretch>
              <a:fillRect/>
            </a:stretch>
          </p:blipFill>
          <p:spPr bwMode="auto">
            <a:xfrm>
              <a:off x="1186" y="1318"/>
              <a:ext cx="1276" cy="1658"/>
            </a:xfrm>
            <a:prstGeom prst="rect">
              <a:avLst/>
            </a:prstGeom>
            <a:noFill/>
            <a:ln w="9525">
              <a:noFill/>
              <a:miter lim="800000"/>
              <a:headEnd/>
              <a:tailEnd/>
            </a:ln>
          </p:spPr>
        </p:pic>
        <p:grpSp>
          <p:nvGrpSpPr>
            <p:cNvPr id="24599" name="Group 11"/>
            <p:cNvGrpSpPr>
              <a:grpSpLocks/>
            </p:cNvGrpSpPr>
            <p:nvPr/>
          </p:nvGrpSpPr>
          <p:grpSpPr bwMode="auto">
            <a:xfrm>
              <a:off x="2093" y="1613"/>
              <a:ext cx="298" cy="1166"/>
              <a:chOff x="2093" y="1613"/>
              <a:chExt cx="298" cy="1166"/>
            </a:xfrm>
          </p:grpSpPr>
          <p:sp>
            <p:nvSpPr>
              <p:cNvPr id="24607" name="Freeform 12"/>
              <p:cNvSpPr>
                <a:spLocks/>
              </p:cNvSpPr>
              <p:nvPr/>
            </p:nvSpPr>
            <p:spPr bwMode="auto">
              <a:xfrm>
                <a:off x="2093" y="1613"/>
                <a:ext cx="298" cy="526"/>
              </a:xfrm>
              <a:custGeom>
                <a:avLst/>
                <a:gdLst>
                  <a:gd name="T0" fmla="*/ 184 w 298"/>
                  <a:gd name="T1" fmla="*/ 0 h 526"/>
                  <a:gd name="T2" fmla="*/ 140 w 298"/>
                  <a:gd name="T3" fmla="*/ 52 h 526"/>
                  <a:gd name="T4" fmla="*/ 97 w 298"/>
                  <a:gd name="T5" fmla="*/ 96 h 526"/>
                  <a:gd name="T6" fmla="*/ 0 w 298"/>
                  <a:gd name="T7" fmla="*/ 139 h 526"/>
                  <a:gd name="T8" fmla="*/ 26 w 298"/>
                  <a:gd name="T9" fmla="*/ 526 h 526"/>
                  <a:gd name="T10" fmla="*/ 298 w 298"/>
                  <a:gd name="T11" fmla="*/ 473 h 526"/>
                  <a:gd name="T12" fmla="*/ 263 w 298"/>
                  <a:gd name="T13" fmla="*/ 262 h 526"/>
                  <a:gd name="T14" fmla="*/ 237 w 298"/>
                  <a:gd name="T15" fmla="*/ 96 h 526"/>
                  <a:gd name="T16" fmla="*/ 184 w 298"/>
                  <a:gd name="T17" fmla="*/ 0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8"/>
                  <a:gd name="T28" fmla="*/ 0 h 526"/>
                  <a:gd name="T29" fmla="*/ 298 w 298"/>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8" h="526">
                    <a:moveTo>
                      <a:pt x="184" y="0"/>
                    </a:moveTo>
                    <a:lnTo>
                      <a:pt x="140" y="52"/>
                    </a:lnTo>
                    <a:lnTo>
                      <a:pt x="97" y="96"/>
                    </a:lnTo>
                    <a:lnTo>
                      <a:pt x="0" y="139"/>
                    </a:lnTo>
                    <a:lnTo>
                      <a:pt x="26" y="526"/>
                    </a:lnTo>
                    <a:lnTo>
                      <a:pt x="298" y="473"/>
                    </a:lnTo>
                    <a:lnTo>
                      <a:pt x="263" y="262"/>
                    </a:lnTo>
                    <a:lnTo>
                      <a:pt x="237" y="96"/>
                    </a:lnTo>
                    <a:lnTo>
                      <a:pt x="184" y="0"/>
                    </a:lnTo>
                    <a:close/>
                  </a:path>
                </a:pathLst>
              </a:custGeom>
              <a:noFill/>
              <a:ln w="19050" cmpd="sng">
                <a:solidFill>
                  <a:srgbClr val="FF0000"/>
                </a:solidFill>
                <a:prstDash val="solid"/>
                <a:round/>
                <a:headEnd/>
                <a:tailEnd/>
              </a:ln>
            </p:spPr>
            <p:txBody>
              <a:bodyPr/>
              <a:lstStyle/>
              <a:p>
                <a:endParaRPr lang="en-IN"/>
              </a:p>
            </p:txBody>
          </p:sp>
          <p:sp>
            <p:nvSpPr>
              <p:cNvPr id="24608" name="Freeform 13"/>
              <p:cNvSpPr>
                <a:spLocks/>
              </p:cNvSpPr>
              <p:nvPr/>
            </p:nvSpPr>
            <p:spPr bwMode="auto">
              <a:xfrm>
                <a:off x="2098" y="2102"/>
                <a:ext cx="292" cy="677"/>
              </a:xfrm>
              <a:custGeom>
                <a:avLst/>
                <a:gdLst>
                  <a:gd name="T0" fmla="*/ 292 w 292"/>
                  <a:gd name="T1" fmla="*/ 0 h 677"/>
                  <a:gd name="T2" fmla="*/ 97 w 292"/>
                  <a:gd name="T3" fmla="*/ 50 h 677"/>
                  <a:gd name="T4" fmla="*/ 115 w 292"/>
                  <a:gd name="T5" fmla="*/ 180 h 677"/>
                  <a:gd name="T6" fmla="*/ 189 w 292"/>
                  <a:gd name="T7" fmla="*/ 183 h 677"/>
                  <a:gd name="T8" fmla="*/ 178 w 292"/>
                  <a:gd name="T9" fmla="*/ 334 h 677"/>
                  <a:gd name="T10" fmla="*/ 95 w 292"/>
                  <a:gd name="T11" fmla="*/ 472 h 677"/>
                  <a:gd name="T12" fmla="*/ 0 w 292"/>
                  <a:gd name="T13" fmla="*/ 610 h 677"/>
                  <a:gd name="T14" fmla="*/ 46 w 292"/>
                  <a:gd name="T15" fmla="*/ 677 h 677"/>
                  <a:gd name="T16" fmla="*/ 172 w 292"/>
                  <a:gd name="T17" fmla="*/ 527 h 677"/>
                  <a:gd name="T18" fmla="*/ 235 w 292"/>
                  <a:gd name="T19" fmla="*/ 392 h 677"/>
                  <a:gd name="T20" fmla="*/ 273 w 292"/>
                  <a:gd name="T21" fmla="*/ 205 h 677"/>
                  <a:gd name="T22" fmla="*/ 287 w 292"/>
                  <a:gd name="T23" fmla="*/ 97 h 677"/>
                  <a:gd name="T24" fmla="*/ 292 w 292"/>
                  <a:gd name="T25" fmla="*/ 0 h 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2"/>
                  <a:gd name="T40" fmla="*/ 0 h 677"/>
                  <a:gd name="T41" fmla="*/ 292 w 292"/>
                  <a:gd name="T42" fmla="*/ 677 h 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2" h="677">
                    <a:moveTo>
                      <a:pt x="292" y="0"/>
                    </a:moveTo>
                    <a:lnTo>
                      <a:pt x="97" y="50"/>
                    </a:lnTo>
                    <a:lnTo>
                      <a:pt x="115" y="180"/>
                    </a:lnTo>
                    <a:lnTo>
                      <a:pt x="189" y="183"/>
                    </a:lnTo>
                    <a:lnTo>
                      <a:pt x="178" y="334"/>
                    </a:lnTo>
                    <a:lnTo>
                      <a:pt x="95" y="472"/>
                    </a:lnTo>
                    <a:lnTo>
                      <a:pt x="0" y="610"/>
                    </a:lnTo>
                    <a:lnTo>
                      <a:pt x="46" y="677"/>
                    </a:lnTo>
                    <a:lnTo>
                      <a:pt x="172" y="527"/>
                    </a:lnTo>
                    <a:lnTo>
                      <a:pt x="235" y="392"/>
                    </a:lnTo>
                    <a:lnTo>
                      <a:pt x="273" y="205"/>
                    </a:lnTo>
                    <a:lnTo>
                      <a:pt x="287" y="97"/>
                    </a:lnTo>
                    <a:lnTo>
                      <a:pt x="292" y="0"/>
                    </a:lnTo>
                    <a:close/>
                  </a:path>
                </a:pathLst>
              </a:custGeom>
              <a:noFill/>
              <a:ln w="19050" cmpd="sng">
                <a:solidFill>
                  <a:srgbClr val="EFF50B"/>
                </a:solidFill>
                <a:prstDash val="solid"/>
                <a:round/>
                <a:headEnd/>
                <a:tailEnd/>
              </a:ln>
            </p:spPr>
            <p:txBody>
              <a:bodyPr/>
              <a:lstStyle/>
              <a:p>
                <a:endParaRPr lang="en-IN"/>
              </a:p>
            </p:txBody>
          </p:sp>
        </p:grpSp>
        <p:grpSp>
          <p:nvGrpSpPr>
            <p:cNvPr id="24600" name="Group 14"/>
            <p:cNvGrpSpPr>
              <a:grpSpLocks/>
            </p:cNvGrpSpPr>
            <p:nvPr/>
          </p:nvGrpSpPr>
          <p:grpSpPr bwMode="auto">
            <a:xfrm>
              <a:off x="2313" y="1432"/>
              <a:ext cx="126" cy="173"/>
              <a:chOff x="2313" y="1432"/>
              <a:chExt cx="126" cy="173"/>
            </a:xfrm>
          </p:grpSpPr>
          <p:sp>
            <p:nvSpPr>
              <p:cNvPr id="24605" name="Line 15"/>
              <p:cNvSpPr>
                <a:spLocks noChangeShapeType="1"/>
              </p:cNvSpPr>
              <p:nvPr/>
            </p:nvSpPr>
            <p:spPr bwMode="auto">
              <a:xfrm flipH="1">
                <a:off x="2339" y="1432"/>
                <a:ext cx="100" cy="136"/>
              </a:xfrm>
              <a:prstGeom prst="line">
                <a:avLst/>
              </a:prstGeom>
              <a:noFill/>
              <a:ln w="7938">
                <a:solidFill>
                  <a:srgbClr val="FF0000"/>
                </a:solidFill>
                <a:round/>
                <a:headEnd/>
                <a:tailEnd/>
              </a:ln>
            </p:spPr>
            <p:txBody>
              <a:bodyPr/>
              <a:lstStyle/>
              <a:p>
                <a:endParaRPr lang="en-IN"/>
              </a:p>
            </p:txBody>
          </p:sp>
          <p:sp>
            <p:nvSpPr>
              <p:cNvPr id="24606" name="Freeform 16"/>
              <p:cNvSpPr>
                <a:spLocks/>
              </p:cNvSpPr>
              <p:nvPr/>
            </p:nvSpPr>
            <p:spPr bwMode="auto">
              <a:xfrm>
                <a:off x="2313" y="1550"/>
                <a:ext cx="49" cy="55"/>
              </a:xfrm>
              <a:custGeom>
                <a:avLst/>
                <a:gdLst>
                  <a:gd name="T0" fmla="*/ 7 w 49"/>
                  <a:gd name="T1" fmla="*/ 0 h 55"/>
                  <a:gd name="T2" fmla="*/ 0 w 49"/>
                  <a:gd name="T3" fmla="*/ 55 h 55"/>
                  <a:gd name="T4" fmla="*/ 49 w 49"/>
                  <a:gd name="T5" fmla="*/ 31 h 55"/>
                  <a:gd name="T6" fmla="*/ 7 w 49"/>
                  <a:gd name="T7" fmla="*/ 0 h 55"/>
                  <a:gd name="T8" fmla="*/ 0 60000 65536"/>
                  <a:gd name="T9" fmla="*/ 0 60000 65536"/>
                  <a:gd name="T10" fmla="*/ 0 60000 65536"/>
                  <a:gd name="T11" fmla="*/ 0 60000 65536"/>
                  <a:gd name="T12" fmla="*/ 0 w 49"/>
                  <a:gd name="T13" fmla="*/ 0 h 55"/>
                  <a:gd name="T14" fmla="*/ 49 w 49"/>
                  <a:gd name="T15" fmla="*/ 55 h 55"/>
                </a:gdLst>
                <a:ahLst/>
                <a:cxnLst>
                  <a:cxn ang="T8">
                    <a:pos x="T0" y="T1"/>
                  </a:cxn>
                  <a:cxn ang="T9">
                    <a:pos x="T2" y="T3"/>
                  </a:cxn>
                  <a:cxn ang="T10">
                    <a:pos x="T4" y="T5"/>
                  </a:cxn>
                  <a:cxn ang="T11">
                    <a:pos x="T6" y="T7"/>
                  </a:cxn>
                </a:cxnLst>
                <a:rect l="T12" t="T13" r="T14" b="T15"/>
                <a:pathLst>
                  <a:path w="49" h="55">
                    <a:moveTo>
                      <a:pt x="7" y="0"/>
                    </a:moveTo>
                    <a:lnTo>
                      <a:pt x="0" y="55"/>
                    </a:lnTo>
                    <a:lnTo>
                      <a:pt x="49" y="31"/>
                    </a:lnTo>
                    <a:lnTo>
                      <a:pt x="7" y="0"/>
                    </a:lnTo>
                    <a:close/>
                  </a:path>
                </a:pathLst>
              </a:custGeom>
              <a:solidFill>
                <a:srgbClr val="FF0000"/>
              </a:solidFill>
              <a:ln w="9525">
                <a:solidFill>
                  <a:srgbClr val="FF0000"/>
                </a:solidFill>
                <a:round/>
                <a:headEnd/>
                <a:tailEnd/>
              </a:ln>
            </p:spPr>
            <p:txBody>
              <a:bodyPr/>
              <a:lstStyle/>
              <a:p>
                <a:endParaRPr lang="en-IN"/>
              </a:p>
            </p:txBody>
          </p:sp>
        </p:grpSp>
        <p:sp>
          <p:nvSpPr>
            <p:cNvPr id="24601" name="Freeform 17"/>
            <p:cNvSpPr>
              <a:spLocks/>
            </p:cNvSpPr>
            <p:nvPr/>
          </p:nvSpPr>
          <p:spPr bwMode="auto">
            <a:xfrm>
              <a:off x="2294" y="2621"/>
              <a:ext cx="129" cy="134"/>
            </a:xfrm>
            <a:custGeom>
              <a:avLst/>
              <a:gdLst>
                <a:gd name="T0" fmla="*/ 0 w 129"/>
                <a:gd name="T1" fmla="*/ 0 h 134"/>
                <a:gd name="T2" fmla="*/ 62 w 129"/>
                <a:gd name="T3" fmla="*/ 134 h 134"/>
                <a:gd name="T4" fmla="*/ 129 w 129"/>
                <a:gd name="T5" fmla="*/ 71 h 134"/>
                <a:gd name="T6" fmla="*/ 0 w 129"/>
                <a:gd name="T7" fmla="*/ 0 h 134"/>
                <a:gd name="T8" fmla="*/ 0 60000 65536"/>
                <a:gd name="T9" fmla="*/ 0 60000 65536"/>
                <a:gd name="T10" fmla="*/ 0 60000 65536"/>
                <a:gd name="T11" fmla="*/ 0 60000 65536"/>
                <a:gd name="T12" fmla="*/ 0 w 129"/>
                <a:gd name="T13" fmla="*/ 0 h 134"/>
                <a:gd name="T14" fmla="*/ 129 w 129"/>
                <a:gd name="T15" fmla="*/ 134 h 134"/>
              </a:gdLst>
              <a:ahLst/>
              <a:cxnLst>
                <a:cxn ang="T8">
                  <a:pos x="T0" y="T1"/>
                </a:cxn>
                <a:cxn ang="T9">
                  <a:pos x="T2" y="T3"/>
                </a:cxn>
                <a:cxn ang="T10">
                  <a:pos x="T4" y="T5"/>
                </a:cxn>
                <a:cxn ang="T11">
                  <a:pos x="T6" y="T7"/>
                </a:cxn>
              </a:cxnLst>
              <a:rect l="T12" t="T13" r="T14" b="T15"/>
              <a:pathLst>
                <a:path w="129" h="134">
                  <a:moveTo>
                    <a:pt x="0" y="0"/>
                  </a:moveTo>
                  <a:lnTo>
                    <a:pt x="62" y="134"/>
                  </a:lnTo>
                  <a:lnTo>
                    <a:pt x="129" y="71"/>
                  </a:lnTo>
                  <a:lnTo>
                    <a:pt x="0" y="0"/>
                  </a:lnTo>
                  <a:close/>
                </a:path>
              </a:pathLst>
            </a:custGeom>
            <a:solidFill>
              <a:srgbClr val="EFF50B"/>
            </a:solidFill>
            <a:ln w="7938">
              <a:solidFill>
                <a:srgbClr val="EFF50B"/>
              </a:solidFill>
              <a:prstDash val="solid"/>
              <a:round/>
              <a:headEnd/>
              <a:tailEnd/>
            </a:ln>
          </p:spPr>
          <p:txBody>
            <a:bodyPr/>
            <a:lstStyle/>
            <a:p>
              <a:endParaRPr lang="en-IN"/>
            </a:p>
          </p:txBody>
        </p:sp>
        <p:grpSp>
          <p:nvGrpSpPr>
            <p:cNvPr id="24602" name="Group 18"/>
            <p:cNvGrpSpPr>
              <a:grpSpLocks/>
            </p:cNvGrpSpPr>
            <p:nvPr/>
          </p:nvGrpSpPr>
          <p:grpSpPr bwMode="auto">
            <a:xfrm rot="96269" flipH="1">
              <a:off x="1249" y="1625"/>
              <a:ext cx="308" cy="1145"/>
              <a:chOff x="2093" y="1613"/>
              <a:chExt cx="298" cy="1166"/>
            </a:xfrm>
          </p:grpSpPr>
          <p:sp>
            <p:nvSpPr>
              <p:cNvPr id="24603" name="Freeform 19"/>
              <p:cNvSpPr>
                <a:spLocks/>
              </p:cNvSpPr>
              <p:nvPr/>
            </p:nvSpPr>
            <p:spPr bwMode="auto">
              <a:xfrm>
                <a:off x="2093" y="1613"/>
                <a:ext cx="298" cy="526"/>
              </a:xfrm>
              <a:custGeom>
                <a:avLst/>
                <a:gdLst>
                  <a:gd name="T0" fmla="*/ 184 w 298"/>
                  <a:gd name="T1" fmla="*/ 0 h 526"/>
                  <a:gd name="T2" fmla="*/ 140 w 298"/>
                  <a:gd name="T3" fmla="*/ 52 h 526"/>
                  <a:gd name="T4" fmla="*/ 97 w 298"/>
                  <a:gd name="T5" fmla="*/ 96 h 526"/>
                  <a:gd name="T6" fmla="*/ 0 w 298"/>
                  <a:gd name="T7" fmla="*/ 139 h 526"/>
                  <a:gd name="T8" fmla="*/ 26 w 298"/>
                  <a:gd name="T9" fmla="*/ 526 h 526"/>
                  <a:gd name="T10" fmla="*/ 298 w 298"/>
                  <a:gd name="T11" fmla="*/ 473 h 526"/>
                  <a:gd name="T12" fmla="*/ 263 w 298"/>
                  <a:gd name="T13" fmla="*/ 262 h 526"/>
                  <a:gd name="T14" fmla="*/ 237 w 298"/>
                  <a:gd name="T15" fmla="*/ 96 h 526"/>
                  <a:gd name="T16" fmla="*/ 184 w 298"/>
                  <a:gd name="T17" fmla="*/ 0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8"/>
                  <a:gd name="T28" fmla="*/ 0 h 526"/>
                  <a:gd name="T29" fmla="*/ 298 w 298"/>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8" h="526">
                    <a:moveTo>
                      <a:pt x="184" y="0"/>
                    </a:moveTo>
                    <a:lnTo>
                      <a:pt x="140" y="52"/>
                    </a:lnTo>
                    <a:lnTo>
                      <a:pt x="97" y="96"/>
                    </a:lnTo>
                    <a:lnTo>
                      <a:pt x="0" y="139"/>
                    </a:lnTo>
                    <a:lnTo>
                      <a:pt x="26" y="526"/>
                    </a:lnTo>
                    <a:lnTo>
                      <a:pt x="298" y="473"/>
                    </a:lnTo>
                    <a:lnTo>
                      <a:pt x="263" y="262"/>
                    </a:lnTo>
                    <a:lnTo>
                      <a:pt x="237" y="96"/>
                    </a:lnTo>
                    <a:lnTo>
                      <a:pt x="184" y="0"/>
                    </a:lnTo>
                    <a:close/>
                  </a:path>
                </a:pathLst>
              </a:custGeom>
              <a:noFill/>
              <a:ln w="19050" cmpd="sng">
                <a:solidFill>
                  <a:srgbClr val="FF0000"/>
                </a:solidFill>
                <a:prstDash val="solid"/>
                <a:round/>
                <a:headEnd/>
                <a:tailEnd/>
              </a:ln>
            </p:spPr>
            <p:txBody>
              <a:bodyPr/>
              <a:lstStyle/>
              <a:p>
                <a:endParaRPr lang="en-IN"/>
              </a:p>
            </p:txBody>
          </p:sp>
          <p:sp>
            <p:nvSpPr>
              <p:cNvPr id="24604" name="Freeform 20"/>
              <p:cNvSpPr>
                <a:spLocks/>
              </p:cNvSpPr>
              <p:nvPr/>
            </p:nvSpPr>
            <p:spPr bwMode="auto">
              <a:xfrm>
                <a:off x="2098" y="2102"/>
                <a:ext cx="292" cy="677"/>
              </a:xfrm>
              <a:custGeom>
                <a:avLst/>
                <a:gdLst>
                  <a:gd name="T0" fmla="*/ 292 w 292"/>
                  <a:gd name="T1" fmla="*/ 0 h 677"/>
                  <a:gd name="T2" fmla="*/ 97 w 292"/>
                  <a:gd name="T3" fmla="*/ 50 h 677"/>
                  <a:gd name="T4" fmla="*/ 115 w 292"/>
                  <a:gd name="T5" fmla="*/ 180 h 677"/>
                  <a:gd name="T6" fmla="*/ 189 w 292"/>
                  <a:gd name="T7" fmla="*/ 183 h 677"/>
                  <a:gd name="T8" fmla="*/ 178 w 292"/>
                  <a:gd name="T9" fmla="*/ 334 h 677"/>
                  <a:gd name="T10" fmla="*/ 95 w 292"/>
                  <a:gd name="T11" fmla="*/ 472 h 677"/>
                  <a:gd name="T12" fmla="*/ 0 w 292"/>
                  <a:gd name="T13" fmla="*/ 610 h 677"/>
                  <a:gd name="T14" fmla="*/ 46 w 292"/>
                  <a:gd name="T15" fmla="*/ 677 h 677"/>
                  <a:gd name="T16" fmla="*/ 172 w 292"/>
                  <a:gd name="T17" fmla="*/ 527 h 677"/>
                  <a:gd name="T18" fmla="*/ 235 w 292"/>
                  <a:gd name="T19" fmla="*/ 392 h 677"/>
                  <a:gd name="T20" fmla="*/ 273 w 292"/>
                  <a:gd name="T21" fmla="*/ 205 h 677"/>
                  <a:gd name="T22" fmla="*/ 287 w 292"/>
                  <a:gd name="T23" fmla="*/ 97 h 677"/>
                  <a:gd name="T24" fmla="*/ 292 w 292"/>
                  <a:gd name="T25" fmla="*/ 0 h 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2"/>
                  <a:gd name="T40" fmla="*/ 0 h 677"/>
                  <a:gd name="T41" fmla="*/ 292 w 292"/>
                  <a:gd name="T42" fmla="*/ 677 h 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2" h="677">
                    <a:moveTo>
                      <a:pt x="292" y="0"/>
                    </a:moveTo>
                    <a:lnTo>
                      <a:pt x="97" y="50"/>
                    </a:lnTo>
                    <a:lnTo>
                      <a:pt x="115" y="180"/>
                    </a:lnTo>
                    <a:lnTo>
                      <a:pt x="189" y="183"/>
                    </a:lnTo>
                    <a:lnTo>
                      <a:pt x="178" y="334"/>
                    </a:lnTo>
                    <a:lnTo>
                      <a:pt x="95" y="472"/>
                    </a:lnTo>
                    <a:lnTo>
                      <a:pt x="0" y="610"/>
                    </a:lnTo>
                    <a:lnTo>
                      <a:pt x="46" y="677"/>
                    </a:lnTo>
                    <a:lnTo>
                      <a:pt x="172" y="527"/>
                    </a:lnTo>
                    <a:lnTo>
                      <a:pt x="235" y="392"/>
                    </a:lnTo>
                    <a:lnTo>
                      <a:pt x="273" y="205"/>
                    </a:lnTo>
                    <a:lnTo>
                      <a:pt x="287" y="97"/>
                    </a:lnTo>
                    <a:lnTo>
                      <a:pt x="292" y="0"/>
                    </a:lnTo>
                    <a:close/>
                  </a:path>
                </a:pathLst>
              </a:custGeom>
              <a:noFill/>
              <a:ln w="19050" cmpd="sng">
                <a:solidFill>
                  <a:srgbClr val="EFF50B"/>
                </a:solidFill>
                <a:prstDash val="solid"/>
                <a:round/>
                <a:headEnd/>
                <a:tailEnd/>
              </a:ln>
            </p:spPr>
            <p:txBody>
              <a:bodyPr/>
              <a:lstStyle/>
              <a:p>
                <a:endParaRPr lang="en-IN"/>
              </a:p>
            </p:txBody>
          </p:sp>
        </p:grpSp>
      </p:grpSp>
      <p:grpSp>
        <p:nvGrpSpPr>
          <p:cNvPr id="24584" name="Group 21"/>
          <p:cNvGrpSpPr>
            <a:grpSpLocks/>
          </p:cNvGrpSpPr>
          <p:nvPr/>
        </p:nvGrpSpPr>
        <p:grpSpPr bwMode="auto">
          <a:xfrm>
            <a:off x="3348038" y="1968500"/>
            <a:ext cx="2032000" cy="2632075"/>
            <a:chOff x="2549" y="1318"/>
            <a:chExt cx="1280" cy="1658"/>
          </a:xfrm>
        </p:grpSpPr>
        <p:pic>
          <p:nvPicPr>
            <p:cNvPr id="24588" name="Picture 22"/>
            <p:cNvPicPr>
              <a:picLocks noChangeAspect="1" noChangeArrowheads="1"/>
            </p:cNvPicPr>
            <p:nvPr/>
          </p:nvPicPr>
          <p:blipFill>
            <a:blip r:embed="rId4"/>
            <a:srcRect/>
            <a:stretch>
              <a:fillRect/>
            </a:stretch>
          </p:blipFill>
          <p:spPr bwMode="auto">
            <a:xfrm>
              <a:off x="2549" y="1318"/>
              <a:ext cx="1280" cy="1658"/>
            </a:xfrm>
            <a:prstGeom prst="rect">
              <a:avLst/>
            </a:prstGeom>
            <a:noFill/>
            <a:ln w="9525">
              <a:noFill/>
              <a:miter lim="800000"/>
              <a:headEnd/>
              <a:tailEnd/>
            </a:ln>
          </p:spPr>
        </p:pic>
        <p:sp>
          <p:nvSpPr>
            <p:cNvPr id="24589" name="Freeform 23"/>
            <p:cNvSpPr>
              <a:spLocks/>
            </p:cNvSpPr>
            <p:nvPr/>
          </p:nvSpPr>
          <p:spPr bwMode="auto">
            <a:xfrm>
              <a:off x="3461" y="1604"/>
              <a:ext cx="307" cy="529"/>
            </a:xfrm>
            <a:custGeom>
              <a:avLst/>
              <a:gdLst>
                <a:gd name="T0" fmla="*/ 179 w 307"/>
                <a:gd name="T1" fmla="*/ 0 h 529"/>
                <a:gd name="T2" fmla="*/ 138 w 307"/>
                <a:gd name="T3" fmla="*/ 53 h 529"/>
                <a:gd name="T4" fmla="*/ 95 w 307"/>
                <a:gd name="T5" fmla="*/ 98 h 529"/>
                <a:gd name="T6" fmla="*/ 0 w 307"/>
                <a:gd name="T7" fmla="*/ 144 h 529"/>
                <a:gd name="T8" fmla="*/ 36 w 307"/>
                <a:gd name="T9" fmla="*/ 529 h 529"/>
                <a:gd name="T10" fmla="*/ 307 w 307"/>
                <a:gd name="T11" fmla="*/ 469 h 529"/>
                <a:gd name="T12" fmla="*/ 265 w 307"/>
                <a:gd name="T13" fmla="*/ 259 h 529"/>
                <a:gd name="T14" fmla="*/ 234 w 307"/>
                <a:gd name="T15" fmla="*/ 93 h 529"/>
                <a:gd name="T16" fmla="*/ 179 w 307"/>
                <a:gd name="T17" fmla="*/ 0 h 5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7"/>
                <a:gd name="T28" fmla="*/ 0 h 529"/>
                <a:gd name="T29" fmla="*/ 307 w 307"/>
                <a:gd name="T30" fmla="*/ 529 h 5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7" h="529">
                  <a:moveTo>
                    <a:pt x="179" y="0"/>
                  </a:moveTo>
                  <a:lnTo>
                    <a:pt x="138" y="53"/>
                  </a:lnTo>
                  <a:lnTo>
                    <a:pt x="95" y="98"/>
                  </a:lnTo>
                  <a:lnTo>
                    <a:pt x="0" y="144"/>
                  </a:lnTo>
                  <a:lnTo>
                    <a:pt x="36" y="529"/>
                  </a:lnTo>
                  <a:lnTo>
                    <a:pt x="307" y="469"/>
                  </a:lnTo>
                  <a:lnTo>
                    <a:pt x="265" y="259"/>
                  </a:lnTo>
                  <a:lnTo>
                    <a:pt x="234" y="93"/>
                  </a:lnTo>
                  <a:lnTo>
                    <a:pt x="179" y="0"/>
                  </a:lnTo>
                  <a:close/>
                </a:path>
              </a:pathLst>
            </a:custGeom>
            <a:noFill/>
            <a:ln w="19050" cmpd="sng">
              <a:solidFill>
                <a:srgbClr val="FF0000"/>
              </a:solidFill>
              <a:prstDash val="solid"/>
              <a:round/>
              <a:headEnd/>
              <a:tailEnd/>
            </a:ln>
          </p:spPr>
          <p:txBody>
            <a:bodyPr/>
            <a:lstStyle/>
            <a:p>
              <a:endParaRPr lang="en-IN"/>
            </a:p>
          </p:txBody>
        </p:sp>
        <p:sp>
          <p:nvSpPr>
            <p:cNvPr id="24590" name="Freeform 24"/>
            <p:cNvSpPr>
              <a:spLocks/>
            </p:cNvSpPr>
            <p:nvPr/>
          </p:nvSpPr>
          <p:spPr bwMode="auto">
            <a:xfrm>
              <a:off x="3484" y="2092"/>
              <a:ext cx="280" cy="681"/>
            </a:xfrm>
            <a:custGeom>
              <a:avLst/>
              <a:gdLst>
                <a:gd name="T0" fmla="*/ 280 w 280"/>
                <a:gd name="T1" fmla="*/ 0 h 681"/>
                <a:gd name="T2" fmla="*/ 87 w 280"/>
                <a:gd name="T3" fmla="*/ 52 h 681"/>
                <a:gd name="T4" fmla="*/ 109 w 280"/>
                <a:gd name="T5" fmla="*/ 182 h 681"/>
                <a:gd name="T6" fmla="*/ 182 w 280"/>
                <a:gd name="T7" fmla="*/ 185 h 681"/>
                <a:gd name="T8" fmla="*/ 175 w 280"/>
                <a:gd name="T9" fmla="*/ 336 h 681"/>
                <a:gd name="T10" fmla="*/ 92 w 280"/>
                <a:gd name="T11" fmla="*/ 474 h 681"/>
                <a:gd name="T12" fmla="*/ 0 w 280"/>
                <a:gd name="T13" fmla="*/ 614 h 681"/>
                <a:gd name="T14" fmla="*/ 47 w 280"/>
                <a:gd name="T15" fmla="*/ 681 h 681"/>
                <a:gd name="T16" fmla="*/ 170 w 280"/>
                <a:gd name="T17" fmla="*/ 529 h 681"/>
                <a:gd name="T18" fmla="*/ 231 w 280"/>
                <a:gd name="T19" fmla="*/ 391 h 681"/>
                <a:gd name="T20" fmla="*/ 267 w 280"/>
                <a:gd name="T21" fmla="*/ 204 h 681"/>
                <a:gd name="T22" fmla="*/ 279 w 280"/>
                <a:gd name="T23" fmla="*/ 96 h 681"/>
                <a:gd name="T24" fmla="*/ 280 w 280"/>
                <a:gd name="T25" fmla="*/ 0 h 6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
                <a:gd name="T40" fmla="*/ 0 h 681"/>
                <a:gd name="T41" fmla="*/ 280 w 280"/>
                <a:gd name="T42" fmla="*/ 681 h 6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 h="681">
                  <a:moveTo>
                    <a:pt x="280" y="0"/>
                  </a:moveTo>
                  <a:lnTo>
                    <a:pt x="87" y="52"/>
                  </a:lnTo>
                  <a:lnTo>
                    <a:pt x="109" y="182"/>
                  </a:lnTo>
                  <a:lnTo>
                    <a:pt x="182" y="185"/>
                  </a:lnTo>
                  <a:lnTo>
                    <a:pt x="175" y="336"/>
                  </a:lnTo>
                  <a:lnTo>
                    <a:pt x="92" y="474"/>
                  </a:lnTo>
                  <a:lnTo>
                    <a:pt x="0" y="614"/>
                  </a:lnTo>
                  <a:lnTo>
                    <a:pt x="47" y="681"/>
                  </a:lnTo>
                  <a:lnTo>
                    <a:pt x="170" y="529"/>
                  </a:lnTo>
                  <a:lnTo>
                    <a:pt x="231" y="391"/>
                  </a:lnTo>
                  <a:lnTo>
                    <a:pt x="267" y="204"/>
                  </a:lnTo>
                  <a:lnTo>
                    <a:pt x="279" y="96"/>
                  </a:lnTo>
                  <a:lnTo>
                    <a:pt x="280" y="0"/>
                  </a:lnTo>
                  <a:close/>
                </a:path>
              </a:pathLst>
            </a:custGeom>
            <a:noFill/>
            <a:ln w="19050" cmpd="sng">
              <a:solidFill>
                <a:srgbClr val="EFF50B"/>
              </a:solidFill>
              <a:prstDash val="solid"/>
              <a:round/>
              <a:headEnd/>
              <a:tailEnd/>
            </a:ln>
          </p:spPr>
          <p:txBody>
            <a:bodyPr/>
            <a:lstStyle/>
            <a:p>
              <a:endParaRPr lang="en-IN"/>
            </a:p>
          </p:txBody>
        </p:sp>
        <p:grpSp>
          <p:nvGrpSpPr>
            <p:cNvPr id="24591" name="Group 25"/>
            <p:cNvGrpSpPr>
              <a:grpSpLocks/>
            </p:cNvGrpSpPr>
            <p:nvPr/>
          </p:nvGrpSpPr>
          <p:grpSpPr bwMode="auto">
            <a:xfrm>
              <a:off x="3685" y="1432"/>
              <a:ext cx="127" cy="173"/>
              <a:chOff x="3685" y="1432"/>
              <a:chExt cx="127" cy="173"/>
            </a:xfrm>
          </p:grpSpPr>
          <p:sp>
            <p:nvSpPr>
              <p:cNvPr id="24596" name="Line 26"/>
              <p:cNvSpPr>
                <a:spLocks noChangeShapeType="1"/>
              </p:cNvSpPr>
              <p:nvPr/>
            </p:nvSpPr>
            <p:spPr bwMode="auto">
              <a:xfrm flipH="1">
                <a:off x="3711" y="1432"/>
                <a:ext cx="101" cy="136"/>
              </a:xfrm>
              <a:prstGeom prst="line">
                <a:avLst/>
              </a:prstGeom>
              <a:noFill/>
              <a:ln w="7938">
                <a:solidFill>
                  <a:srgbClr val="FF0000"/>
                </a:solidFill>
                <a:round/>
                <a:headEnd/>
                <a:tailEnd/>
              </a:ln>
            </p:spPr>
            <p:txBody>
              <a:bodyPr/>
              <a:lstStyle/>
              <a:p>
                <a:endParaRPr lang="en-IN"/>
              </a:p>
            </p:txBody>
          </p:sp>
          <p:sp>
            <p:nvSpPr>
              <p:cNvPr id="24597" name="Freeform 27"/>
              <p:cNvSpPr>
                <a:spLocks/>
              </p:cNvSpPr>
              <p:nvPr/>
            </p:nvSpPr>
            <p:spPr bwMode="auto">
              <a:xfrm>
                <a:off x="3685" y="1550"/>
                <a:ext cx="49" cy="55"/>
              </a:xfrm>
              <a:custGeom>
                <a:avLst/>
                <a:gdLst>
                  <a:gd name="T0" fmla="*/ 7 w 49"/>
                  <a:gd name="T1" fmla="*/ 0 h 55"/>
                  <a:gd name="T2" fmla="*/ 0 w 49"/>
                  <a:gd name="T3" fmla="*/ 55 h 55"/>
                  <a:gd name="T4" fmla="*/ 49 w 49"/>
                  <a:gd name="T5" fmla="*/ 31 h 55"/>
                  <a:gd name="T6" fmla="*/ 7 w 49"/>
                  <a:gd name="T7" fmla="*/ 0 h 55"/>
                  <a:gd name="T8" fmla="*/ 0 60000 65536"/>
                  <a:gd name="T9" fmla="*/ 0 60000 65536"/>
                  <a:gd name="T10" fmla="*/ 0 60000 65536"/>
                  <a:gd name="T11" fmla="*/ 0 60000 65536"/>
                  <a:gd name="T12" fmla="*/ 0 w 49"/>
                  <a:gd name="T13" fmla="*/ 0 h 55"/>
                  <a:gd name="T14" fmla="*/ 49 w 49"/>
                  <a:gd name="T15" fmla="*/ 55 h 55"/>
                </a:gdLst>
                <a:ahLst/>
                <a:cxnLst>
                  <a:cxn ang="T8">
                    <a:pos x="T0" y="T1"/>
                  </a:cxn>
                  <a:cxn ang="T9">
                    <a:pos x="T2" y="T3"/>
                  </a:cxn>
                  <a:cxn ang="T10">
                    <a:pos x="T4" y="T5"/>
                  </a:cxn>
                  <a:cxn ang="T11">
                    <a:pos x="T6" y="T7"/>
                  </a:cxn>
                </a:cxnLst>
                <a:rect l="T12" t="T13" r="T14" b="T15"/>
                <a:pathLst>
                  <a:path w="49" h="55">
                    <a:moveTo>
                      <a:pt x="7" y="0"/>
                    </a:moveTo>
                    <a:lnTo>
                      <a:pt x="0" y="55"/>
                    </a:lnTo>
                    <a:lnTo>
                      <a:pt x="49" y="31"/>
                    </a:lnTo>
                    <a:lnTo>
                      <a:pt x="7" y="0"/>
                    </a:lnTo>
                    <a:close/>
                  </a:path>
                </a:pathLst>
              </a:custGeom>
              <a:solidFill>
                <a:srgbClr val="FF0000"/>
              </a:solidFill>
              <a:ln w="9525">
                <a:solidFill>
                  <a:srgbClr val="FF0000"/>
                </a:solidFill>
                <a:round/>
                <a:headEnd/>
                <a:tailEnd/>
              </a:ln>
            </p:spPr>
            <p:txBody>
              <a:bodyPr/>
              <a:lstStyle/>
              <a:p>
                <a:endParaRPr lang="en-IN"/>
              </a:p>
            </p:txBody>
          </p:sp>
        </p:grpSp>
        <p:sp>
          <p:nvSpPr>
            <p:cNvPr id="24592" name="Freeform 28"/>
            <p:cNvSpPr>
              <a:spLocks/>
            </p:cNvSpPr>
            <p:nvPr/>
          </p:nvSpPr>
          <p:spPr bwMode="auto">
            <a:xfrm>
              <a:off x="3679" y="2620"/>
              <a:ext cx="127" cy="132"/>
            </a:xfrm>
            <a:custGeom>
              <a:avLst/>
              <a:gdLst>
                <a:gd name="T0" fmla="*/ 0 w 127"/>
                <a:gd name="T1" fmla="*/ 0 h 132"/>
                <a:gd name="T2" fmla="*/ 61 w 127"/>
                <a:gd name="T3" fmla="*/ 132 h 132"/>
                <a:gd name="T4" fmla="*/ 127 w 127"/>
                <a:gd name="T5" fmla="*/ 69 h 132"/>
                <a:gd name="T6" fmla="*/ 0 w 127"/>
                <a:gd name="T7" fmla="*/ 0 h 132"/>
                <a:gd name="T8" fmla="*/ 0 60000 65536"/>
                <a:gd name="T9" fmla="*/ 0 60000 65536"/>
                <a:gd name="T10" fmla="*/ 0 60000 65536"/>
                <a:gd name="T11" fmla="*/ 0 60000 65536"/>
                <a:gd name="T12" fmla="*/ 0 w 127"/>
                <a:gd name="T13" fmla="*/ 0 h 132"/>
                <a:gd name="T14" fmla="*/ 127 w 127"/>
                <a:gd name="T15" fmla="*/ 132 h 132"/>
              </a:gdLst>
              <a:ahLst/>
              <a:cxnLst>
                <a:cxn ang="T8">
                  <a:pos x="T0" y="T1"/>
                </a:cxn>
                <a:cxn ang="T9">
                  <a:pos x="T2" y="T3"/>
                </a:cxn>
                <a:cxn ang="T10">
                  <a:pos x="T4" y="T5"/>
                </a:cxn>
                <a:cxn ang="T11">
                  <a:pos x="T6" y="T7"/>
                </a:cxn>
              </a:cxnLst>
              <a:rect l="T12" t="T13" r="T14" b="T15"/>
              <a:pathLst>
                <a:path w="127" h="132">
                  <a:moveTo>
                    <a:pt x="0" y="0"/>
                  </a:moveTo>
                  <a:lnTo>
                    <a:pt x="61" y="132"/>
                  </a:lnTo>
                  <a:lnTo>
                    <a:pt x="127" y="69"/>
                  </a:lnTo>
                  <a:lnTo>
                    <a:pt x="0" y="0"/>
                  </a:lnTo>
                  <a:close/>
                </a:path>
              </a:pathLst>
            </a:custGeom>
            <a:solidFill>
              <a:srgbClr val="EFF50B"/>
            </a:solidFill>
            <a:ln w="7938">
              <a:solidFill>
                <a:srgbClr val="EFF50B"/>
              </a:solidFill>
              <a:prstDash val="solid"/>
              <a:round/>
              <a:headEnd/>
              <a:tailEnd/>
            </a:ln>
          </p:spPr>
          <p:txBody>
            <a:bodyPr/>
            <a:lstStyle/>
            <a:p>
              <a:endParaRPr lang="en-IN"/>
            </a:p>
          </p:txBody>
        </p:sp>
        <p:grpSp>
          <p:nvGrpSpPr>
            <p:cNvPr id="24593" name="Group 29"/>
            <p:cNvGrpSpPr>
              <a:grpSpLocks/>
            </p:cNvGrpSpPr>
            <p:nvPr/>
          </p:nvGrpSpPr>
          <p:grpSpPr bwMode="auto">
            <a:xfrm rot="96269" flipH="1">
              <a:off x="2613" y="1609"/>
              <a:ext cx="308" cy="1145"/>
              <a:chOff x="2093" y="1613"/>
              <a:chExt cx="298" cy="1166"/>
            </a:xfrm>
          </p:grpSpPr>
          <p:sp>
            <p:nvSpPr>
              <p:cNvPr id="24594" name="Freeform 30"/>
              <p:cNvSpPr>
                <a:spLocks/>
              </p:cNvSpPr>
              <p:nvPr/>
            </p:nvSpPr>
            <p:spPr bwMode="auto">
              <a:xfrm>
                <a:off x="2093" y="1613"/>
                <a:ext cx="298" cy="526"/>
              </a:xfrm>
              <a:custGeom>
                <a:avLst/>
                <a:gdLst>
                  <a:gd name="T0" fmla="*/ 184 w 298"/>
                  <a:gd name="T1" fmla="*/ 0 h 526"/>
                  <a:gd name="T2" fmla="*/ 140 w 298"/>
                  <a:gd name="T3" fmla="*/ 52 h 526"/>
                  <a:gd name="T4" fmla="*/ 97 w 298"/>
                  <a:gd name="T5" fmla="*/ 96 h 526"/>
                  <a:gd name="T6" fmla="*/ 0 w 298"/>
                  <a:gd name="T7" fmla="*/ 139 h 526"/>
                  <a:gd name="T8" fmla="*/ 26 w 298"/>
                  <a:gd name="T9" fmla="*/ 526 h 526"/>
                  <a:gd name="T10" fmla="*/ 298 w 298"/>
                  <a:gd name="T11" fmla="*/ 473 h 526"/>
                  <a:gd name="T12" fmla="*/ 263 w 298"/>
                  <a:gd name="T13" fmla="*/ 262 h 526"/>
                  <a:gd name="T14" fmla="*/ 237 w 298"/>
                  <a:gd name="T15" fmla="*/ 96 h 526"/>
                  <a:gd name="T16" fmla="*/ 184 w 298"/>
                  <a:gd name="T17" fmla="*/ 0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8"/>
                  <a:gd name="T28" fmla="*/ 0 h 526"/>
                  <a:gd name="T29" fmla="*/ 298 w 298"/>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8" h="526">
                    <a:moveTo>
                      <a:pt x="184" y="0"/>
                    </a:moveTo>
                    <a:lnTo>
                      <a:pt x="140" y="52"/>
                    </a:lnTo>
                    <a:lnTo>
                      <a:pt x="97" y="96"/>
                    </a:lnTo>
                    <a:lnTo>
                      <a:pt x="0" y="139"/>
                    </a:lnTo>
                    <a:lnTo>
                      <a:pt x="26" y="526"/>
                    </a:lnTo>
                    <a:lnTo>
                      <a:pt x="298" y="473"/>
                    </a:lnTo>
                    <a:lnTo>
                      <a:pt x="263" y="262"/>
                    </a:lnTo>
                    <a:lnTo>
                      <a:pt x="237" y="96"/>
                    </a:lnTo>
                    <a:lnTo>
                      <a:pt x="184" y="0"/>
                    </a:lnTo>
                    <a:close/>
                  </a:path>
                </a:pathLst>
              </a:custGeom>
              <a:noFill/>
              <a:ln w="19050" cmpd="sng">
                <a:solidFill>
                  <a:srgbClr val="FF0000"/>
                </a:solidFill>
                <a:prstDash val="solid"/>
                <a:round/>
                <a:headEnd/>
                <a:tailEnd/>
              </a:ln>
            </p:spPr>
            <p:txBody>
              <a:bodyPr/>
              <a:lstStyle/>
              <a:p>
                <a:endParaRPr lang="en-IN"/>
              </a:p>
            </p:txBody>
          </p:sp>
          <p:sp>
            <p:nvSpPr>
              <p:cNvPr id="24595" name="Freeform 31"/>
              <p:cNvSpPr>
                <a:spLocks/>
              </p:cNvSpPr>
              <p:nvPr/>
            </p:nvSpPr>
            <p:spPr bwMode="auto">
              <a:xfrm>
                <a:off x="2098" y="2102"/>
                <a:ext cx="292" cy="677"/>
              </a:xfrm>
              <a:custGeom>
                <a:avLst/>
                <a:gdLst>
                  <a:gd name="T0" fmla="*/ 292 w 292"/>
                  <a:gd name="T1" fmla="*/ 0 h 677"/>
                  <a:gd name="T2" fmla="*/ 97 w 292"/>
                  <a:gd name="T3" fmla="*/ 50 h 677"/>
                  <a:gd name="T4" fmla="*/ 115 w 292"/>
                  <a:gd name="T5" fmla="*/ 180 h 677"/>
                  <a:gd name="T6" fmla="*/ 189 w 292"/>
                  <a:gd name="T7" fmla="*/ 183 h 677"/>
                  <a:gd name="T8" fmla="*/ 178 w 292"/>
                  <a:gd name="T9" fmla="*/ 334 h 677"/>
                  <a:gd name="T10" fmla="*/ 95 w 292"/>
                  <a:gd name="T11" fmla="*/ 472 h 677"/>
                  <a:gd name="T12" fmla="*/ 0 w 292"/>
                  <a:gd name="T13" fmla="*/ 610 h 677"/>
                  <a:gd name="T14" fmla="*/ 46 w 292"/>
                  <a:gd name="T15" fmla="*/ 677 h 677"/>
                  <a:gd name="T16" fmla="*/ 172 w 292"/>
                  <a:gd name="T17" fmla="*/ 527 h 677"/>
                  <a:gd name="T18" fmla="*/ 235 w 292"/>
                  <a:gd name="T19" fmla="*/ 392 h 677"/>
                  <a:gd name="T20" fmla="*/ 273 w 292"/>
                  <a:gd name="T21" fmla="*/ 205 h 677"/>
                  <a:gd name="T22" fmla="*/ 287 w 292"/>
                  <a:gd name="T23" fmla="*/ 97 h 677"/>
                  <a:gd name="T24" fmla="*/ 292 w 292"/>
                  <a:gd name="T25" fmla="*/ 0 h 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2"/>
                  <a:gd name="T40" fmla="*/ 0 h 677"/>
                  <a:gd name="T41" fmla="*/ 292 w 292"/>
                  <a:gd name="T42" fmla="*/ 677 h 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2" h="677">
                    <a:moveTo>
                      <a:pt x="292" y="0"/>
                    </a:moveTo>
                    <a:lnTo>
                      <a:pt x="97" y="50"/>
                    </a:lnTo>
                    <a:lnTo>
                      <a:pt x="115" y="180"/>
                    </a:lnTo>
                    <a:lnTo>
                      <a:pt x="189" y="183"/>
                    </a:lnTo>
                    <a:lnTo>
                      <a:pt x="178" y="334"/>
                    </a:lnTo>
                    <a:lnTo>
                      <a:pt x="95" y="472"/>
                    </a:lnTo>
                    <a:lnTo>
                      <a:pt x="0" y="610"/>
                    </a:lnTo>
                    <a:lnTo>
                      <a:pt x="46" y="677"/>
                    </a:lnTo>
                    <a:lnTo>
                      <a:pt x="172" y="527"/>
                    </a:lnTo>
                    <a:lnTo>
                      <a:pt x="235" y="392"/>
                    </a:lnTo>
                    <a:lnTo>
                      <a:pt x="273" y="205"/>
                    </a:lnTo>
                    <a:lnTo>
                      <a:pt x="287" y="97"/>
                    </a:lnTo>
                    <a:lnTo>
                      <a:pt x="292" y="0"/>
                    </a:lnTo>
                    <a:close/>
                  </a:path>
                </a:pathLst>
              </a:custGeom>
              <a:noFill/>
              <a:ln w="19050" cmpd="sng">
                <a:solidFill>
                  <a:srgbClr val="EFF50B"/>
                </a:solidFill>
                <a:prstDash val="solid"/>
                <a:round/>
                <a:headEnd/>
                <a:tailEnd/>
              </a:ln>
            </p:spPr>
            <p:txBody>
              <a:bodyPr/>
              <a:lstStyle/>
              <a:p>
                <a:endParaRPr lang="en-IN"/>
              </a:p>
            </p:txBody>
          </p:sp>
        </p:grpSp>
      </p:grpSp>
      <p:sp>
        <p:nvSpPr>
          <p:cNvPr id="24585" name="Text Box 32"/>
          <p:cNvSpPr txBox="1">
            <a:spLocks noChangeArrowheads="1"/>
          </p:cNvSpPr>
          <p:nvPr/>
        </p:nvSpPr>
        <p:spPr bwMode="auto">
          <a:xfrm>
            <a:off x="395288" y="1384300"/>
            <a:ext cx="8280400" cy="274638"/>
          </a:xfrm>
          <a:prstGeom prst="rect">
            <a:avLst/>
          </a:prstGeom>
          <a:noFill/>
          <a:ln w="9525">
            <a:noFill/>
            <a:miter lim="800000"/>
            <a:headEnd/>
            <a:tailEnd/>
          </a:ln>
        </p:spPr>
        <p:txBody>
          <a:bodyPr lIns="0" tIns="0" rIns="0" bIns="0">
            <a:spAutoFit/>
          </a:bodyPr>
          <a:lstStyle/>
          <a:p>
            <a:pPr algn="l">
              <a:spcBef>
                <a:spcPct val="50000"/>
              </a:spcBef>
            </a:pPr>
            <a:r>
              <a:rPr lang="en-US" sz="1800"/>
              <a:t>We can compare hemispheres (important thresholds CBF = 60%, CBV = 40%)  </a:t>
            </a:r>
          </a:p>
        </p:txBody>
      </p:sp>
      <p:sp>
        <p:nvSpPr>
          <p:cNvPr id="24586" name="Text Box 33"/>
          <p:cNvSpPr txBox="1">
            <a:spLocks noChangeArrowheads="1"/>
          </p:cNvSpPr>
          <p:nvPr/>
        </p:nvSpPr>
        <p:spPr bwMode="auto">
          <a:xfrm>
            <a:off x="468313" y="5734050"/>
            <a:ext cx="1223962" cy="244475"/>
          </a:xfrm>
          <a:prstGeom prst="rect">
            <a:avLst/>
          </a:prstGeom>
          <a:noFill/>
          <a:ln w="9525">
            <a:noFill/>
            <a:miter lim="800000"/>
            <a:headEnd/>
            <a:tailEnd/>
          </a:ln>
        </p:spPr>
        <p:txBody>
          <a:bodyPr lIns="0" tIns="0" rIns="0" bIns="0">
            <a:spAutoFit/>
          </a:bodyPr>
          <a:lstStyle/>
          <a:p>
            <a:pPr algn="l">
              <a:spcBef>
                <a:spcPct val="50000"/>
              </a:spcBef>
            </a:pPr>
            <a:r>
              <a:rPr lang="de-DE" sz="1600"/>
              <a:t>Ischemia</a:t>
            </a:r>
            <a:endParaRPr lang="en-US" sz="1600"/>
          </a:p>
        </p:txBody>
      </p:sp>
      <p:sp>
        <p:nvSpPr>
          <p:cNvPr id="24587" name="Text Box 34"/>
          <p:cNvSpPr txBox="1">
            <a:spLocks noChangeArrowheads="1"/>
          </p:cNvSpPr>
          <p:nvPr/>
        </p:nvSpPr>
        <p:spPr bwMode="auto">
          <a:xfrm>
            <a:off x="323850" y="5013325"/>
            <a:ext cx="1223963" cy="488950"/>
          </a:xfrm>
          <a:prstGeom prst="rect">
            <a:avLst/>
          </a:prstGeom>
          <a:noFill/>
          <a:ln w="9525">
            <a:noFill/>
            <a:miter lim="800000"/>
            <a:headEnd/>
            <a:tailEnd/>
          </a:ln>
        </p:spPr>
        <p:txBody>
          <a:bodyPr lIns="0" tIns="0" rIns="0" bIns="0">
            <a:spAutoFit/>
          </a:bodyPr>
          <a:lstStyle/>
          <a:p>
            <a:pPr algn="l">
              <a:spcBef>
                <a:spcPct val="50000"/>
              </a:spcBef>
            </a:pPr>
            <a:r>
              <a:rPr lang="de-DE" sz="1600"/>
              <a:t>Irreversible changes</a:t>
            </a:r>
            <a:endParaRPr lang="en-US" sz="16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6347713" cy="1320800"/>
          </a:xfrm>
        </p:spPr>
        <p:txBody>
          <a:bodyPr/>
          <a:lstStyle/>
          <a:p>
            <a:r>
              <a:rPr lang="en-GB" dirty="0" smtClean="0"/>
              <a:t>Other applications:</a:t>
            </a:r>
            <a:endParaRPr lang="en-GB" dirty="0"/>
          </a:p>
        </p:txBody>
      </p:sp>
      <p:sp>
        <p:nvSpPr>
          <p:cNvPr id="3" name="Content Placeholder 2"/>
          <p:cNvSpPr>
            <a:spLocks noGrp="1"/>
          </p:cNvSpPr>
          <p:nvPr>
            <p:ph idx="1"/>
          </p:nvPr>
        </p:nvSpPr>
        <p:spPr>
          <a:xfrm>
            <a:off x="323528" y="1628800"/>
            <a:ext cx="6347714" cy="3880773"/>
          </a:xfrm>
        </p:spPr>
        <p:txBody>
          <a:bodyPr/>
          <a:lstStyle/>
          <a:p>
            <a:r>
              <a:rPr lang="en-GB" b="1" dirty="0"/>
              <a:t>F</a:t>
            </a:r>
            <a:r>
              <a:rPr lang="en-GB" b="1" dirty="0" smtClean="0"/>
              <a:t>or </a:t>
            </a:r>
            <a:r>
              <a:rPr lang="en-GB" b="1" dirty="0"/>
              <a:t>evaluation of cerebrovascular reserve with acetazolamide challenge in patients with </a:t>
            </a:r>
            <a:r>
              <a:rPr lang="en-GB" b="1" dirty="0" err="1"/>
              <a:t>stenotic</a:t>
            </a:r>
            <a:r>
              <a:rPr lang="en-GB" b="1" dirty="0"/>
              <a:t> lesions who are potential candidates for bypass surgery or </a:t>
            </a:r>
            <a:r>
              <a:rPr lang="en-GB" b="1" dirty="0" err="1"/>
              <a:t>neuroendovascular</a:t>
            </a:r>
            <a:r>
              <a:rPr lang="en-GB" b="1" dirty="0"/>
              <a:t> </a:t>
            </a:r>
            <a:r>
              <a:rPr lang="en-GB" b="1" dirty="0" smtClean="0"/>
              <a:t>treatment</a:t>
            </a:r>
          </a:p>
          <a:p>
            <a:r>
              <a:rPr lang="en-GB" b="1" dirty="0" smtClean="0"/>
              <a:t> For </a:t>
            </a:r>
            <a:r>
              <a:rPr lang="en-GB" b="1" dirty="0"/>
              <a:t>evaluation of collateral flow and cerebrovascular reserve in patients undergoing temporary balloon occlusion </a:t>
            </a:r>
            <a:endParaRPr lang="en-GB" b="1" dirty="0" smtClean="0"/>
          </a:p>
          <a:p>
            <a:r>
              <a:rPr lang="en-GB" b="1" dirty="0" smtClean="0"/>
              <a:t> For </a:t>
            </a:r>
            <a:r>
              <a:rPr lang="en-GB" b="1" dirty="0"/>
              <a:t>evaluation of patients with possible vasospasm after subarachnoid </a:t>
            </a:r>
            <a:r>
              <a:rPr lang="en-GB" b="1" dirty="0" err="1"/>
              <a:t>hemorrhage</a:t>
            </a:r>
            <a:r>
              <a:rPr lang="en-GB" b="1" dirty="0"/>
              <a:t> (SAH).</a:t>
            </a:r>
          </a:p>
        </p:txBody>
      </p:sp>
    </p:spTree>
    <p:extLst>
      <p:ext uri="{BB962C8B-B14F-4D97-AF65-F5344CB8AC3E}">
        <p14:creationId xmlns:p14="http://schemas.microsoft.com/office/powerpoint/2010/main" val="2723063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Limitations :</a:t>
            </a:r>
            <a:br>
              <a:rPr lang="en-GB" dirty="0" smtClean="0"/>
            </a:br>
            <a:r>
              <a:rPr lang="en-GB" dirty="0"/>
              <a:t/>
            </a:r>
            <a:br>
              <a:rPr lang="en-GB" dirty="0"/>
            </a:br>
            <a:r>
              <a:rPr lang="en-GB" dirty="0" smtClean="0"/>
              <a:t>1. </a:t>
            </a:r>
            <a:r>
              <a:rPr lang="en-GB" dirty="0"/>
              <a:t>R</a:t>
            </a:r>
            <a:r>
              <a:rPr lang="en-GB" dirty="0" smtClean="0"/>
              <a:t>eproducibility</a:t>
            </a:r>
            <a:br>
              <a:rPr lang="en-GB" dirty="0" smtClean="0"/>
            </a:br>
            <a:r>
              <a:rPr lang="en-GB" dirty="0" smtClean="0"/>
              <a:t>2. Limited anatomic coverage</a:t>
            </a:r>
            <a:endParaRPr lang="en-GB" dirty="0"/>
          </a:p>
        </p:txBody>
      </p:sp>
    </p:spTree>
    <p:extLst>
      <p:ext uri="{BB962C8B-B14F-4D97-AF65-F5344CB8AC3E}">
        <p14:creationId xmlns:p14="http://schemas.microsoft.com/office/powerpoint/2010/main" val="3111386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0" y="896938"/>
            <a:ext cx="9144000" cy="0"/>
          </a:xfrm>
          <a:prstGeom prst="rect">
            <a:avLst/>
          </a:prstGeom>
          <a:noFill/>
          <a:ln w="9525">
            <a:noFill/>
            <a:miter lim="800000"/>
            <a:headEnd/>
            <a:tailEnd/>
          </a:ln>
        </p:spPr>
        <p:txBody>
          <a:bodyPr wrap="none" lIns="0" tIns="0" rIns="0" bIns="0" anchor="ctr">
            <a:spAutoFit/>
          </a:bodyPr>
          <a:lstStyle/>
          <a:p>
            <a:endParaRPr lang="en-IN"/>
          </a:p>
        </p:txBody>
      </p:sp>
      <p:sp>
        <p:nvSpPr>
          <p:cNvPr id="10244" name="Rectangle 4"/>
          <p:cNvSpPr>
            <a:spLocks noChangeArrowheads="1"/>
          </p:cNvSpPr>
          <p:nvPr/>
        </p:nvSpPr>
        <p:spPr bwMode="auto">
          <a:xfrm>
            <a:off x="785786" y="1286991"/>
            <a:ext cx="7848600" cy="5416868"/>
          </a:xfrm>
          <a:prstGeom prst="rect">
            <a:avLst/>
          </a:prstGeom>
          <a:noFill/>
          <a:ln w="9525">
            <a:noFill/>
            <a:miter lim="800000"/>
            <a:headEnd/>
            <a:tailEnd/>
          </a:ln>
        </p:spPr>
        <p:txBody>
          <a:bodyPr lIns="0" tIns="0" rIns="0" bIns="0" anchor="ctr">
            <a:spAutoFit/>
          </a:bodyPr>
          <a:lstStyle/>
          <a:p>
            <a:pPr marL="342900" indent="-342900" algn="l" eaLnBrk="0" hangingPunct="0">
              <a:tabLst>
                <a:tab pos="228600" algn="l"/>
              </a:tabLst>
            </a:pPr>
            <a:r>
              <a:rPr lang="en-US" sz="2800" dirty="0">
                <a:latin typeface="Siemens Sans" pitchFamily="2" charset="0"/>
                <a:cs typeface="Times New Roman" pitchFamily="18" charset="0"/>
              </a:rPr>
              <a:t>Before the patient arrives:</a:t>
            </a:r>
            <a:endParaRPr lang="en-US" sz="2800" dirty="0">
              <a:latin typeface="Siemens Sans" pitchFamily="2" charset="0"/>
            </a:endParaRPr>
          </a:p>
          <a:p>
            <a:pPr marL="800100" lvl="1" indent="-342900" algn="l" eaLnBrk="0" hangingPunct="0">
              <a:tabLst>
                <a:tab pos="228600" algn="l"/>
              </a:tabLst>
            </a:pPr>
            <a:r>
              <a:rPr lang="en-US" sz="2800" dirty="0">
                <a:latin typeface="Siemens Sans" pitchFamily="2" charset="0"/>
                <a:cs typeface="Times New Roman" pitchFamily="18" charset="0"/>
              </a:rPr>
              <a:t>Injector filled with contrast medium warmed up to body temperature. </a:t>
            </a:r>
            <a:endParaRPr lang="en-US" sz="2800" dirty="0" smtClean="0">
              <a:latin typeface="Siemens Sans" pitchFamily="2" charset="0"/>
              <a:cs typeface="Times New Roman" pitchFamily="18" charset="0"/>
            </a:endParaRPr>
          </a:p>
          <a:p>
            <a:pPr marL="800100" lvl="1" indent="-342900" algn="l" eaLnBrk="0" hangingPunct="0">
              <a:tabLst>
                <a:tab pos="228600" algn="l"/>
              </a:tabLst>
            </a:pPr>
            <a:r>
              <a:rPr lang="en-US" sz="2800" dirty="0" smtClean="0">
                <a:latin typeface="Siemens Sans" pitchFamily="2" charset="0"/>
                <a:cs typeface="Times New Roman" pitchFamily="18" charset="0"/>
              </a:rPr>
              <a:t>Injector settings:</a:t>
            </a:r>
            <a:endParaRPr lang="en-US" sz="2800" dirty="0" smtClean="0">
              <a:latin typeface="Siemens Sans" pitchFamily="2" charset="0"/>
            </a:endParaRPr>
          </a:p>
          <a:p>
            <a:pPr marL="342900" indent="-342900" algn="l" eaLnBrk="0" hangingPunct="0">
              <a:tabLst>
                <a:tab pos="228600" algn="l"/>
              </a:tabLst>
            </a:pPr>
            <a:r>
              <a:rPr lang="en-US" sz="2800" dirty="0">
                <a:latin typeface="Siemens Sans" pitchFamily="2" charset="0"/>
                <a:cs typeface="Times New Roman" pitchFamily="18" charset="0"/>
              </a:rPr>
              <a:t>	 </a:t>
            </a:r>
            <a:r>
              <a:rPr lang="en-US" sz="2800" dirty="0" smtClean="0">
                <a:latin typeface="Siemens Sans" pitchFamily="2" charset="0"/>
                <a:cs typeface="Times New Roman" pitchFamily="18" charset="0"/>
              </a:rPr>
              <a:t>  Recommended</a:t>
            </a:r>
            <a:r>
              <a:rPr lang="en-US" sz="2800" dirty="0">
                <a:latin typeface="Siemens Sans" pitchFamily="2" charset="0"/>
                <a:cs typeface="Times New Roman" pitchFamily="18" charset="0"/>
              </a:rPr>
              <a:t>: </a:t>
            </a:r>
            <a:r>
              <a:rPr lang="en-US" sz="2800" dirty="0" smtClean="0">
                <a:latin typeface="Siemens Sans" pitchFamily="2" charset="0"/>
                <a:cs typeface="Times New Roman" pitchFamily="18" charset="0"/>
              </a:rPr>
              <a:t>4 </a:t>
            </a:r>
            <a:r>
              <a:rPr lang="en-US" sz="2800" dirty="0">
                <a:latin typeface="Siemens Sans" pitchFamily="2" charset="0"/>
                <a:cs typeface="Times New Roman" pitchFamily="18" charset="0"/>
              </a:rPr>
              <a:t>ml/s, </a:t>
            </a:r>
            <a:r>
              <a:rPr lang="en-US" sz="2800" dirty="0" smtClean="0">
                <a:latin typeface="Siemens Sans" pitchFamily="2" charset="0"/>
                <a:cs typeface="Times New Roman" pitchFamily="18" charset="0"/>
              </a:rPr>
              <a:t>50 ml</a:t>
            </a:r>
            <a:endParaRPr lang="en-US" sz="2800" dirty="0" smtClean="0">
              <a:latin typeface="Siemens Sans" pitchFamily="2" charset="0"/>
            </a:endParaRPr>
          </a:p>
          <a:p>
            <a:pPr marL="342900" indent="-342900" algn="l" eaLnBrk="0" hangingPunct="0">
              <a:tabLst>
                <a:tab pos="228600" algn="l"/>
              </a:tabLst>
            </a:pPr>
            <a:r>
              <a:rPr lang="en-US" sz="2800" dirty="0" smtClean="0">
                <a:latin typeface="Siemens Sans" pitchFamily="2" charset="0"/>
                <a:cs typeface="Times New Roman" pitchFamily="18" charset="0"/>
              </a:rPr>
              <a:t>	   Conc. Of the contrast (non ionic iodinated contrast)                  recommended: 300mg/ml</a:t>
            </a:r>
          </a:p>
          <a:p>
            <a:pPr marL="342900" indent="-342900" algn="l" eaLnBrk="0" hangingPunct="0">
              <a:tabLst>
                <a:tab pos="228600" algn="l"/>
              </a:tabLst>
            </a:pPr>
            <a:endParaRPr lang="en-US" sz="2800" dirty="0">
              <a:latin typeface="Siemens Sans" pitchFamily="2" charset="0"/>
            </a:endParaRPr>
          </a:p>
          <a:p>
            <a:pPr marL="342900" indent="-342900" algn="l" eaLnBrk="0" hangingPunct="0">
              <a:tabLst>
                <a:tab pos="228600" algn="l"/>
              </a:tabLst>
            </a:pPr>
            <a:r>
              <a:rPr lang="en-US" sz="2800" dirty="0">
                <a:latin typeface="Siemens Sans" pitchFamily="2" charset="0"/>
                <a:cs typeface="Times New Roman" pitchFamily="18" charset="0"/>
              </a:rPr>
              <a:t>			Scan Protocols loaded:</a:t>
            </a:r>
            <a:endParaRPr lang="en-US" sz="2800" dirty="0">
              <a:latin typeface="Siemens Sans" pitchFamily="2" charset="0"/>
            </a:endParaRPr>
          </a:p>
          <a:p>
            <a:pPr marL="1257300" lvl="2" indent="-342900" algn="l" eaLnBrk="0" hangingPunct="0">
              <a:buFontTx/>
              <a:buAutoNum type="romanUcParenR"/>
              <a:tabLst>
                <a:tab pos="228600" algn="l"/>
              </a:tabLst>
            </a:pPr>
            <a:r>
              <a:rPr lang="en-US" sz="2800" dirty="0">
                <a:latin typeface="Siemens Sans" pitchFamily="2" charset="0"/>
                <a:cs typeface="Times New Roman" pitchFamily="18" charset="0"/>
              </a:rPr>
              <a:t>Standard pre-contrast Head</a:t>
            </a:r>
            <a:endParaRPr lang="en-US" sz="2800" dirty="0">
              <a:latin typeface="Siemens Sans" pitchFamily="2" charset="0"/>
            </a:endParaRPr>
          </a:p>
          <a:p>
            <a:pPr marL="1257300" lvl="2" indent="-342900" algn="l" eaLnBrk="0" hangingPunct="0">
              <a:buFontTx/>
              <a:buAutoNum type="romanUcParenR"/>
              <a:tabLst>
                <a:tab pos="228600" algn="l"/>
              </a:tabLst>
            </a:pPr>
            <a:r>
              <a:rPr lang="en-US" sz="2800" dirty="0">
                <a:latin typeface="Siemens Sans" pitchFamily="2" charset="0"/>
                <a:cs typeface="Times New Roman" pitchFamily="18" charset="0"/>
              </a:rPr>
              <a:t>Perfusion (</a:t>
            </a:r>
            <a:r>
              <a:rPr lang="en-US" sz="2800" dirty="0" err="1">
                <a:latin typeface="Siemens Sans" pitchFamily="2" charset="0"/>
                <a:cs typeface="Times New Roman" pitchFamily="18" charset="0"/>
              </a:rPr>
              <a:t>DynMulti</a:t>
            </a:r>
            <a:r>
              <a:rPr lang="en-US" sz="2800" dirty="0">
                <a:latin typeface="Siemens Sans" pitchFamily="2" charset="0"/>
                <a:cs typeface="Times New Roman" pitchFamily="18" charset="0"/>
              </a:rPr>
              <a:t>/ Volume</a:t>
            </a:r>
            <a:r>
              <a:rPr lang="en-US" sz="2800" dirty="0" smtClean="0">
                <a:latin typeface="Siemens Sans" pitchFamily="2" charset="0"/>
                <a:cs typeface="Times New Roman" pitchFamily="18" charset="0"/>
              </a:rPr>
              <a:t>)</a:t>
            </a:r>
            <a:endParaRPr lang="en-US" sz="2800" dirty="0">
              <a:latin typeface="Siemens Sans" pitchFamily="2" charset="0"/>
            </a:endParaRPr>
          </a:p>
          <a:p>
            <a:pPr marL="342900" indent="-342900" algn="l" eaLnBrk="0" hangingPunct="0">
              <a:tabLst>
                <a:tab pos="228600" algn="l"/>
              </a:tabLst>
            </a:pPr>
            <a:r>
              <a:rPr lang="en-US" sz="2800" dirty="0">
                <a:latin typeface="Siemens Sans" pitchFamily="2" charset="0"/>
                <a:cs typeface="Times New Roman" pitchFamily="18" charset="0"/>
              </a:rPr>
              <a:t> </a:t>
            </a:r>
            <a:r>
              <a:rPr lang="en-US" sz="2800" dirty="0"/>
              <a:t>. </a:t>
            </a:r>
            <a:endParaRPr lang="en-US" sz="2800" dirty="0">
              <a:latin typeface="Siemens Sans" pitchFamily="2" charset="0"/>
            </a:endParaRPr>
          </a:p>
          <a:p>
            <a:pPr marL="342900" indent="-342900" algn="l" eaLnBrk="0" hangingPunct="0">
              <a:tabLst>
                <a:tab pos="228600" algn="l"/>
              </a:tabLst>
            </a:pPr>
            <a:endParaRPr lang="en-US" sz="1600" dirty="0">
              <a:latin typeface="Siemens Sans" pitchFamily="2" charset="0"/>
            </a:endParaRPr>
          </a:p>
        </p:txBody>
      </p:sp>
      <p:sp>
        <p:nvSpPr>
          <p:cNvPr id="10245" name="Text Box 5"/>
          <p:cNvSpPr txBox="1">
            <a:spLocks noChangeArrowheads="1"/>
          </p:cNvSpPr>
          <p:nvPr/>
        </p:nvSpPr>
        <p:spPr bwMode="auto">
          <a:xfrm>
            <a:off x="611188" y="676275"/>
            <a:ext cx="6265862" cy="492443"/>
          </a:xfrm>
          <a:prstGeom prst="rect">
            <a:avLst/>
          </a:prstGeom>
          <a:noFill/>
          <a:ln w="9525">
            <a:noFill/>
            <a:miter lim="800000"/>
            <a:headEnd/>
            <a:tailEnd/>
          </a:ln>
        </p:spPr>
        <p:txBody>
          <a:bodyPr lIns="0" tIns="0" rIns="0" bIns="0">
            <a:spAutoFit/>
          </a:bodyPr>
          <a:lstStyle/>
          <a:p>
            <a:pPr algn="l">
              <a:spcBef>
                <a:spcPct val="50000"/>
              </a:spcBef>
            </a:pPr>
            <a:r>
              <a:rPr lang="de-DE" b="1" dirty="0" smtClean="0"/>
              <a:t>                       Technique</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endParaRPr/>
          </a:p>
        </p:txBody>
      </p:sp>
      <p:sp>
        <p:nvSpPr>
          <p:cNvPr id="36866" name="Content Placeholder 1"/>
          <p:cNvSpPr>
            <a:spLocks noGrp="1"/>
          </p:cNvSpPr>
          <p:nvPr>
            <p:ph idx="1"/>
          </p:nvPr>
        </p:nvSpPr>
        <p:spPr/>
        <p:txBody>
          <a:bodyPr/>
          <a:lstStyle/>
          <a:p>
            <a:endParaRPr lang="en-US" dirty="0" smtClean="0"/>
          </a:p>
          <a:p>
            <a:endParaRPr lang="en-US" dirty="0" smtClean="0"/>
          </a:p>
          <a:p>
            <a:endParaRPr lang="en-US" dirty="0" smtClean="0"/>
          </a:p>
          <a:p>
            <a:pPr>
              <a:buNone/>
            </a:pPr>
            <a:endParaRPr lang="en-US" dirty="0" smtClean="0"/>
          </a:p>
          <a:p>
            <a:pPr>
              <a:buNone/>
            </a:pPr>
            <a:r>
              <a:rPr lang="en-US" sz="6000" b="1" i="1" dirty="0" smtClean="0"/>
              <a:t>       THANK   YOU!</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9432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image.slidesharecdn.com/ctbrainperfusion-140106194538-phpapp02/95/ct-brain-perfusion-toshiba-aquilion-64-5-1024.jpg?cb=1389643174"/>
          <p:cNvPicPr>
            <a:picLocks noChangeAspect="1" noChangeArrowheads="1"/>
          </p:cNvPicPr>
          <p:nvPr/>
        </p:nvPicPr>
        <p:blipFill rotWithShape="1">
          <a:blip r:embed="rId3">
            <a:extLst>
              <a:ext uri="{28A0092B-C50C-407E-A947-70E740481C1C}">
                <a14:useLocalDpi xmlns:a14="http://schemas.microsoft.com/office/drawing/2010/main" val="0"/>
              </a:ext>
            </a:extLst>
          </a:blip>
          <a:srcRect t="2625" r="-13404" b="-2625"/>
          <a:stretch/>
        </p:blipFill>
        <p:spPr bwMode="auto">
          <a:xfrm>
            <a:off x="323528" y="548680"/>
            <a:ext cx="751276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0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ctbrainperfusion-140106194538-phpapp02/95/ct-brain-perfusion-toshiba-aquilion-64-9-1024.jpg?cb=1389643174"/>
          <p:cNvPicPr>
            <a:picLocks noChangeAspect="1" noChangeArrowheads="1"/>
          </p:cNvPicPr>
          <p:nvPr/>
        </p:nvPicPr>
        <p:blipFill rotWithShape="1">
          <a:blip r:embed="rId3">
            <a:extLst>
              <a:ext uri="{28A0092B-C50C-407E-A947-70E740481C1C}">
                <a14:useLocalDpi xmlns:a14="http://schemas.microsoft.com/office/drawing/2010/main" val="0"/>
              </a:ext>
            </a:extLst>
          </a:blip>
          <a:srcRect l="54381" t="30187" r="-54381" b="-30187"/>
          <a:stretch/>
        </p:blipFill>
        <p:spPr bwMode="auto">
          <a:xfrm>
            <a:off x="2771800" y="476672"/>
            <a:ext cx="794481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75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714356"/>
            <a:ext cx="6715172" cy="5632311"/>
          </a:xfrm>
          <a:prstGeom prst="rect">
            <a:avLst/>
          </a:prstGeom>
        </p:spPr>
        <p:txBody>
          <a:bodyPr wrap="square">
            <a:spAutoFit/>
          </a:bodyPr>
          <a:lstStyle/>
          <a:p>
            <a:pPr marL="342900" indent="-342900" algn="l" eaLnBrk="0" hangingPunct="0">
              <a:tabLst>
                <a:tab pos="228600" algn="l"/>
              </a:tabLst>
            </a:pPr>
            <a:r>
              <a:rPr lang="en-US" sz="2400" dirty="0" smtClean="0"/>
              <a:t>At 5 seconds after initiation of the injection, a cine (continuous) scan is initiated with the following technique: 80 </a:t>
            </a:r>
            <a:r>
              <a:rPr lang="en-US" sz="2400" dirty="0" err="1" smtClean="0"/>
              <a:t>kVp</a:t>
            </a:r>
            <a:r>
              <a:rPr lang="en-US" sz="2400" dirty="0" smtClean="0"/>
              <a:t>, 190–200 </a:t>
            </a:r>
            <a:r>
              <a:rPr lang="en-US" sz="2400" dirty="0" err="1" smtClean="0"/>
              <a:t>mA</a:t>
            </a:r>
            <a:r>
              <a:rPr lang="en-US" sz="2400" dirty="0" smtClean="0"/>
              <a:t>, 4 × 5-mm sections, 1-second per rotation for a duration of 50 seconds</a:t>
            </a:r>
            <a:endParaRPr lang="en-US" sz="2400" dirty="0" smtClean="0">
              <a:latin typeface="Siemens Sans" pitchFamily="2" charset="0"/>
            </a:endParaRPr>
          </a:p>
          <a:p>
            <a:pPr marL="342900" indent="-342900" algn="l" eaLnBrk="0" hangingPunct="0">
              <a:tabLst>
                <a:tab pos="228600" algn="l"/>
              </a:tabLst>
            </a:pPr>
            <a:r>
              <a:rPr lang="en-US" sz="2400" dirty="0" smtClean="0">
                <a:latin typeface="Siemens Sans" pitchFamily="2" charset="0"/>
                <a:cs typeface="Times New Roman" pitchFamily="18" charset="0"/>
              </a:rPr>
              <a:t>Patient on a table with a </a:t>
            </a:r>
            <a:r>
              <a:rPr lang="en-US" sz="2400" dirty="0" err="1" smtClean="0">
                <a:latin typeface="Siemens Sans" pitchFamily="2" charset="0"/>
                <a:cs typeface="Times New Roman" pitchFamily="18" charset="0"/>
              </a:rPr>
              <a:t>cannula</a:t>
            </a:r>
            <a:r>
              <a:rPr lang="en-US" sz="2400" dirty="0" smtClean="0">
                <a:latin typeface="Siemens Sans" pitchFamily="2" charset="0"/>
                <a:cs typeface="Times New Roman" pitchFamily="18" charset="0"/>
              </a:rPr>
              <a:t> of 16, 18 gauge</a:t>
            </a:r>
            <a:endParaRPr lang="en-US" sz="2400" dirty="0" smtClean="0">
              <a:latin typeface="Siemens Sans" pitchFamily="2" charset="0"/>
            </a:endParaRPr>
          </a:p>
          <a:p>
            <a:pPr marL="342900" indent="-342900" algn="l" eaLnBrk="0" hangingPunct="0">
              <a:tabLst>
                <a:tab pos="228600" algn="l"/>
              </a:tabLst>
            </a:pPr>
            <a:r>
              <a:rPr lang="en-US" sz="2400" dirty="0" smtClean="0">
                <a:latin typeface="Siemens Sans" pitchFamily="2" charset="0"/>
                <a:cs typeface="Times New Roman" pitchFamily="18" charset="0"/>
              </a:rPr>
              <a:t>Patient’s head pulled towards the chest, well fixed, patient calmed down</a:t>
            </a:r>
          </a:p>
          <a:p>
            <a:pPr marL="342900" indent="-342900" algn="l">
              <a:tabLst>
                <a:tab pos="228600" algn="l"/>
              </a:tabLst>
            </a:pPr>
            <a:r>
              <a:rPr lang="en-US" sz="2400" dirty="0" err="1" smtClean="0"/>
              <a:t>Topogram</a:t>
            </a:r>
            <a:r>
              <a:rPr lang="en-US" sz="2400" dirty="0" smtClean="0"/>
              <a:t> + pre-contrast scan (</a:t>
            </a:r>
            <a:r>
              <a:rPr lang="en-US" sz="2400" u="sng" dirty="0" smtClean="0"/>
              <a:t>In case of hemorrhage don’t continue</a:t>
            </a:r>
            <a:r>
              <a:rPr lang="en-US" sz="2400" dirty="0" smtClean="0"/>
              <a:t>). </a:t>
            </a:r>
          </a:p>
          <a:p>
            <a:pPr marL="342900" indent="-342900" algn="l">
              <a:tabLst>
                <a:tab pos="228600" algn="l"/>
              </a:tabLst>
            </a:pPr>
            <a:r>
              <a:rPr lang="en-US" sz="2400" dirty="0" smtClean="0"/>
              <a:t>Cut-line positioning: through the basal ganglia, perpendicular to the occipital bone,</a:t>
            </a:r>
          </a:p>
          <a:p>
            <a:pPr marL="342900" indent="-342900" algn="l">
              <a:tabLst>
                <a:tab pos="228600" algn="l"/>
              </a:tabLst>
            </a:pPr>
            <a:r>
              <a:rPr lang="en-US" sz="2400" dirty="0" smtClean="0"/>
              <a:t>Start the scanner and the injector simultaneously</a:t>
            </a:r>
          </a:p>
          <a:p>
            <a:pPr marL="342900" indent="-342900" algn="l">
              <a:tabLst>
                <a:tab pos="228600" algn="l"/>
              </a:tabLst>
            </a:pPr>
            <a:r>
              <a:rPr lang="en-US" sz="2400" dirty="0" smtClean="0"/>
              <a:t>Watch the patient during scanning (50s)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24744"/>
            <a:ext cx="7632848" cy="4524315"/>
          </a:xfrm>
          <a:prstGeom prst="rect">
            <a:avLst/>
          </a:prstGeom>
        </p:spPr>
        <p:txBody>
          <a:bodyPr wrap="square">
            <a:spAutoFit/>
          </a:bodyPr>
          <a:lstStyle/>
          <a:p>
            <a:r>
              <a:rPr lang="en-US" dirty="0">
                <a:solidFill>
                  <a:srgbClr val="000000"/>
                </a:solidFill>
                <a:latin typeface="Arial" panose="020B0604020202020204" pitchFamily="34" charset="0"/>
              </a:rPr>
              <a:t>Perfusion CT is performed by monitoring only the first pass of an iodinated contrast agent bolus through the cerebral circulation </a:t>
            </a:r>
            <a:r>
              <a:rPr lang="en-US" dirty="0" smtClean="0">
                <a:solidFill>
                  <a:srgbClr val="000000"/>
                </a:solidFill>
                <a:latin typeface="Arial" panose="020B0604020202020204" pitchFamily="34" charset="0"/>
              </a:rPr>
              <a:t>. </a:t>
            </a:r>
            <a:r>
              <a:rPr lang="en-US" dirty="0">
                <a:solidFill>
                  <a:srgbClr val="000000"/>
                </a:solidFill>
                <a:latin typeface="Arial" panose="020B0604020202020204" pitchFamily="34" charset="0"/>
              </a:rPr>
              <a:t>It involves continuous </a:t>
            </a:r>
            <a:r>
              <a:rPr lang="en-US" dirty="0" smtClean="0">
                <a:solidFill>
                  <a:srgbClr val="000000"/>
                </a:solidFill>
                <a:latin typeface="Arial" panose="020B0604020202020204" pitchFamily="34" charset="0"/>
              </a:rPr>
              <a:t>cine imaging for 50 seconds over the same slab of tissue  during the dynamic administration of a small (50-mL), high-flow contrast material bolus (injection rate, 4–5 mL/sec).</a:t>
            </a:r>
            <a:endParaRPr lang="en-GB" dirty="0"/>
          </a:p>
        </p:txBody>
      </p:sp>
    </p:spTree>
    <p:extLst>
      <p:ext uri="{BB962C8B-B14F-4D97-AF65-F5344CB8AC3E}">
        <p14:creationId xmlns:p14="http://schemas.microsoft.com/office/powerpoint/2010/main" val="319936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4866453"/>
            <a:ext cx="8604448" cy="584775"/>
          </a:xfrm>
          <a:prstGeom prst="rect">
            <a:avLst/>
          </a:prstGeom>
        </p:spPr>
        <p:txBody>
          <a:bodyPr wrap="square">
            <a:spAutoFit/>
          </a:bodyPr>
          <a:lstStyle/>
          <a:p>
            <a:r>
              <a:rPr lang="en-US" dirty="0" smtClean="0"/>
              <a:t> </a:t>
            </a:r>
            <a:endParaRPr lang="en-GB" dirty="0"/>
          </a:p>
        </p:txBody>
      </p:sp>
      <p:sp>
        <p:nvSpPr>
          <p:cNvPr id="4" name="Title 3"/>
          <p:cNvSpPr>
            <a:spLocks noGrp="1"/>
          </p:cNvSpPr>
          <p:nvPr>
            <p:ph type="title" idx="4294967295"/>
          </p:nvPr>
        </p:nvSpPr>
        <p:spPr>
          <a:xfrm>
            <a:off x="0" y="260648"/>
            <a:ext cx="8713788" cy="5040313"/>
          </a:xfrm>
        </p:spPr>
        <p:txBody>
          <a:bodyPr>
            <a:noAutofit/>
          </a:bodyPr>
          <a:lstStyle/>
          <a:p>
            <a:r>
              <a:rPr lang="en-US" sz="1400" dirty="0" smtClean="0">
                <a:solidFill>
                  <a:srgbClr val="000000"/>
                </a:solidFill>
                <a:latin typeface="Arial" panose="020B0604020202020204" pitchFamily="34" charset="0"/>
              </a:rPr>
              <a:t/>
            </a:r>
            <a:br>
              <a:rPr lang="en-US" sz="1400" dirty="0" smtClean="0">
                <a:solidFill>
                  <a:srgbClr val="000000"/>
                </a:solidFill>
                <a:latin typeface="Arial" panose="020B0604020202020204" pitchFamily="34" charset="0"/>
              </a:rPr>
            </a:br>
            <a:r>
              <a:rPr lang="en-US" sz="1800" dirty="0" smtClean="0">
                <a:solidFill>
                  <a:srgbClr val="000000"/>
                </a:solidFill>
                <a:latin typeface="Arial" panose="020B0604020202020204" pitchFamily="34" charset="0"/>
              </a:rPr>
              <a:t>1. The </a:t>
            </a:r>
            <a:r>
              <a:rPr lang="en-US" sz="1800" dirty="0">
                <a:solidFill>
                  <a:srgbClr val="000000"/>
                </a:solidFill>
                <a:latin typeface="Arial" panose="020B0604020202020204" pitchFamily="34" charset="0"/>
              </a:rPr>
              <a:t>contrast agent passes through the brain tissue, causing a transient </a:t>
            </a:r>
            <a:r>
              <a:rPr lang="en-US" sz="1800" dirty="0" err="1">
                <a:solidFill>
                  <a:srgbClr val="000000"/>
                </a:solidFill>
                <a:latin typeface="Arial" panose="020B0604020202020204" pitchFamily="34" charset="0"/>
              </a:rPr>
              <a:t>hyperattenuation</a:t>
            </a:r>
            <a:r>
              <a:rPr lang="en-US" sz="1800" dirty="0">
                <a:solidFill>
                  <a:srgbClr val="000000"/>
                </a:solidFill>
                <a:latin typeface="Arial" panose="020B0604020202020204" pitchFamily="34" charset="0"/>
              </a:rPr>
              <a:t> that is directly proportional to the amount of contrast material in the vessels and blood in that region. This principle is used to generate time-attenuation curves for an arterial ROI, a venous ROI, and each pixel</a:t>
            </a:r>
            <a:r>
              <a:rPr lang="en-US" sz="1800" dirty="0" smtClean="0">
                <a:solidFill>
                  <a:srgbClr val="000000"/>
                </a:solidFill>
                <a:latin typeface="Arial" panose="020B0604020202020204" pitchFamily="34" charset="0"/>
              </a:rPr>
              <a:t>. </a:t>
            </a:r>
            <a:br>
              <a:rPr lang="en-US" sz="1800" dirty="0" smtClean="0">
                <a:solidFill>
                  <a:srgbClr val="000000"/>
                </a:solidFill>
                <a:latin typeface="Arial" panose="020B0604020202020204" pitchFamily="34" charset="0"/>
              </a:rPr>
            </a:br>
            <a:r>
              <a:rPr lang="en-US" sz="1800" dirty="0" smtClean="0">
                <a:solidFill>
                  <a:srgbClr val="000000"/>
                </a:solidFill>
                <a:latin typeface="Arial" panose="020B0604020202020204" pitchFamily="34" charset="0"/>
              </a:rPr>
              <a:t/>
            </a:r>
            <a:br>
              <a:rPr lang="en-US" sz="1800" dirty="0" smtClean="0">
                <a:solidFill>
                  <a:srgbClr val="000000"/>
                </a:solidFill>
                <a:latin typeface="Arial" panose="020B0604020202020204" pitchFamily="34" charset="0"/>
              </a:rPr>
            </a:br>
            <a:r>
              <a:rPr lang="en-US" sz="1800" dirty="0" smtClean="0">
                <a:solidFill>
                  <a:srgbClr val="000000"/>
                </a:solidFill>
                <a:latin typeface="Arial" panose="020B0604020202020204" pitchFamily="34" charset="0"/>
              </a:rPr>
              <a:t>2. </a:t>
            </a:r>
            <a:r>
              <a:rPr lang="en-US" sz="1800" dirty="0">
                <a:solidFill>
                  <a:srgbClr val="000000"/>
                </a:solidFill>
                <a:latin typeface="Arial" panose="020B0604020202020204" pitchFamily="34" charset="0"/>
              </a:rPr>
              <a:t>The arterial ROI is optimally selected in one unaffected vessel that is perpendicular to the acquisition plane, either one of the anterior cerebral arteries (ACAs) or the contralateral </a:t>
            </a:r>
            <a:r>
              <a:rPr lang="en-US" sz="1800" dirty="0" smtClean="0">
                <a:solidFill>
                  <a:srgbClr val="000000"/>
                </a:solidFill>
                <a:latin typeface="Arial" panose="020B0604020202020204" pitchFamily="34" charset="0"/>
              </a:rPr>
              <a:t>MCA. </a:t>
            </a:r>
            <a:r>
              <a:rPr lang="en-US" sz="1800" dirty="0">
                <a:solidFill>
                  <a:srgbClr val="000000"/>
                </a:solidFill>
                <a:latin typeface="Arial" panose="020B0604020202020204" pitchFamily="34" charset="0"/>
              </a:rPr>
              <a:t>The venous ROI is placed over the superior sagittal sinus or </a:t>
            </a:r>
            <a:r>
              <a:rPr lang="en-US" sz="1800" dirty="0" err="1">
                <a:solidFill>
                  <a:srgbClr val="000000"/>
                </a:solidFill>
                <a:latin typeface="Arial" panose="020B0604020202020204" pitchFamily="34" charset="0"/>
              </a:rPr>
              <a:t>torcular</a:t>
            </a:r>
            <a:r>
              <a:rPr lang="en-US" sz="1800" dirty="0">
                <a:solidFill>
                  <a:srgbClr val="000000"/>
                </a:solidFill>
                <a:latin typeface="Arial" panose="020B0604020202020204" pitchFamily="34" charset="0"/>
              </a:rPr>
              <a:t> </a:t>
            </a:r>
            <a:r>
              <a:rPr lang="en-US" sz="1800" dirty="0" err="1" smtClean="0">
                <a:solidFill>
                  <a:srgbClr val="000000"/>
                </a:solidFill>
                <a:latin typeface="Arial" panose="020B0604020202020204" pitchFamily="34" charset="0"/>
              </a:rPr>
              <a:t>Herophili</a:t>
            </a:r>
            <a:r>
              <a:rPr lang="en-US" sz="1800" dirty="0" smtClean="0">
                <a:solidFill>
                  <a:srgbClr val="000000"/>
                </a:solidFill>
                <a:latin typeface="Arial" panose="020B0604020202020204" pitchFamily="34" charset="0"/>
              </a:rPr>
              <a:t>.</a:t>
            </a:r>
            <a:br>
              <a:rPr lang="en-US" sz="1800" dirty="0" smtClean="0">
                <a:solidFill>
                  <a:srgbClr val="000000"/>
                </a:solidFill>
                <a:latin typeface="Arial" panose="020B0604020202020204" pitchFamily="34" charset="0"/>
              </a:rPr>
            </a:br>
            <a:r>
              <a:rPr lang="en-US" sz="1800" dirty="0" smtClean="0">
                <a:solidFill>
                  <a:srgbClr val="000000"/>
                </a:solidFill>
                <a:latin typeface="Arial" panose="020B0604020202020204" pitchFamily="34" charset="0"/>
              </a:rPr>
              <a:t/>
            </a:r>
            <a:br>
              <a:rPr lang="en-US" sz="1800" dirty="0" smtClean="0">
                <a:solidFill>
                  <a:srgbClr val="000000"/>
                </a:solidFill>
                <a:latin typeface="Arial" panose="020B0604020202020204" pitchFamily="34" charset="0"/>
              </a:rPr>
            </a:br>
            <a:r>
              <a:rPr lang="en-US" sz="1800" dirty="0" smtClean="0">
                <a:solidFill>
                  <a:srgbClr val="000000"/>
                </a:solidFill>
                <a:latin typeface="Arial" panose="020B0604020202020204" pitchFamily="34" charset="0"/>
              </a:rPr>
              <a:t>3. The  </a:t>
            </a:r>
            <a:r>
              <a:rPr lang="en-US" sz="1800" dirty="0">
                <a:solidFill>
                  <a:srgbClr val="000000"/>
                </a:solidFill>
                <a:latin typeface="Arial" panose="020B0604020202020204" pitchFamily="34" charset="0"/>
              </a:rPr>
              <a:t>curve must have included an initial plane before rising and a decline before the end of the </a:t>
            </a:r>
            <a:r>
              <a:rPr lang="en-US" sz="1800" dirty="0" smtClean="0">
                <a:solidFill>
                  <a:srgbClr val="000000"/>
                </a:solidFill>
                <a:latin typeface="Arial" panose="020B0604020202020204" pitchFamily="34" charset="0"/>
              </a:rPr>
              <a:t>acquisition </a:t>
            </a:r>
            <a:r>
              <a:rPr lang="en-US" sz="1800" dirty="0">
                <a:solidFill>
                  <a:srgbClr val="000000"/>
                </a:solidFill>
                <a:latin typeface="Arial" panose="020B0604020202020204" pitchFamily="34" charset="0"/>
              </a:rPr>
              <a:t>and to distinguish good arterial input function or venous outflow function (the venous curve must be higher than and represent a 1–2-second delay after the arterial curve).</a:t>
            </a:r>
            <a:endParaRPr lang="en-GB" sz="1800" dirty="0"/>
          </a:p>
        </p:txBody>
      </p:sp>
    </p:spTree>
    <p:extLst>
      <p:ext uri="{BB962C8B-B14F-4D97-AF65-F5344CB8AC3E}">
        <p14:creationId xmlns:p14="http://schemas.microsoft.com/office/powerpoint/2010/main" val="2255189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de-DE" smtClean="0"/>
              <a:t>Perfusion -  basic parameters </a:t>
            </a:r>
            <a:endParaRPr smtClean="0"/>
          </a:p>
        </p:txBody>
      </p:sp>
      <p:sp>
        <p:nvSpPr>
          <p:cNvPr id="1715204" name="Text Box 4"/>
          <p:cNvSpPr txBox="1">
            <a:spLocks noChangeArrowheads="1"/>
          </p:cNvSpPr>
          <p:nvPr/>
        </p:nvSpPr>
        <p:spPr bwMode="auto">
          <a:xfrm>
            <a:off x="322263" y="1412875"/>
            <a:ext cx="8642350" cy="1066800"/>
          </a:xfrm>
          <a:prstGeom prst="rect">
            <a:avLst/>
          </a:prstGeom>
          <a:noFill/>
          <a:ln w="9525">
            <a:noFill/>
            <a:miter lim="800000"/>
            <a:headEnd/>
            <a:tailEnd/>
          </a:ln>
        </p:spPr>
        <p:txBody>
          <a:bodyPr lIns="0" tIns="0" rIns="0" bIns="0">
            <a:spAutoFit/>
          </a:bodyPr>
          <a:lstStyle/>
          <a:p>
            <a:pPr algn="l">
              <a:spcBef>
                <a:spcPct val="50000"/>
              </a:spcBef>
            </a:pPr>
            <a:r>
              <a:rPr lang="en-US" sz="2000" dirty="0"/>
              <a:t>Blood Flow – basic parameter . It indicates the amount of Blood flow through                    	          the brain in a specific period.</a:t>
            </a:r>
          </a:p>
          <a:p>
            <a:pPr algn="l">
              <a:spcBef>
                <a:spcPct val="50000"/>
              </a:spcBef>
            </a:pPr>
            <a:r>
              <a:rPr lang="en-US" sz="2000" dirty="0"/>
              <a:t>	           </a:t>
            </a:r>
            <a:r>
              <a:rPr lang="en-US" sz="2000" dirty="0" smtClean="0"/>
              <a:t>Unit: </a:t>
            </a:r>
            <a:r>
              <a:rPr lang="en-US" sz="2000" dirty="0" smtClean="0">
                <a:cs typeface="Arial" charset="0"/>
              </a:rPr>
              <a:t>ml/min/100g </a:t>
            </a:r>
            <a:endParaRPr lang="en-US" sz="2000" dirty="0">
              <a:cs typeface="Arial" charset="0"/>
            </a:endParaRPr>
          </a:p>
        </p:txBody>
      </p:sp>
      <p:sp>
        <p:nvSpPr>
          <p:cNvPr id="1715206" name="Text Box 6"/>
          <p:cNvSpPr txBox="1">
            <a:spLocks noChangeArrowheads="1"/>
          </p:cNvSpPr>
          <p:nvPr/>
        </p:nvSpPr>
        <p:spPr bwMode="auto">
          <a:xfrm>
            <a:off x="250825" y="2636838"/>
            <a:ext cx="8642350" cy="914400"/>
          </a:xfrm>
          <a:prstGeom prst="rect">
            <a:avLst/>
          </a:prstGeom>
          <a:noFill/>
          <a:ln w="9525">
            <a:noFill/>
            <a:miter lim="800000"/>
            <a:headEnd/>
            <a:tailEnd/>
          </a:ln>
        </p:spPr>
        <p:txBody>
          <a:bodyPr lIns="0" tIns="0" rIns="0" bIns="0">
            <a:spAutoFit/>
          </a:bodyPr>
          <a:lstStyle/>
          <a:p>
            <a:pPr algn="l">
              <a:spcBef>
                <a:spcPct val="50000"/>
              </a:spcBef>
            </a:pPr>
            <a:r>
              <a:rPr lang="en-US" sz="2000" dirty="0"/>
              <a:t>Blood Volume – It is the </a:t>
            </a:r>
            <a:r>
              <a:rPr lang="en-US" sz="2000" dirty="0" smtClean="0"/>
              <a:t>percentage </a:t>
            </a:r>
            <a:r>
              <a:rPr lang="en-US" sz="2000" dirty="0"/>
              <a:t>of </a:t>
            </a:r>
            <a:r>
              <a:rPr lang="en-US" sz="2000" dirty="0" smtClean="0"/>
              <a:t>blood </a:t>
            </a:r>
            <a:r>
              <a:rPr lang="en-US" sz="2000" dirty="0"/>
              <a:t>in a specific volume of the 			tissue. </a:t>
            </a:r>
          </a:p>
          <a:p>
            <a:pPr algn="l"/>
            <a:r>
              <a:rPr lang="en-US" sz="2000" dirty="0"/>
              <a:t>		Unit: </a:t>
            </a:r>
            <a:r>
              <a:rPr lang="en-US" sz="2000" dirty="0" smtClean="0"/>
              <a:t>ml/100g </a:t>
            </a:r>
            <a:endParaRPr lang="en-US" sz="2000" dirty="0"/>
          </a:p>
        </p:txBody>
      </p:sp>
      <p:sp>
        <p:nvSpPr>
          <p:cNvPr id="1715209" name="Text Box 9"/>
          <p:cNvSpPr txBox="1">
            <a:spLocks noChangeArrowheads="1"/>
          </p:cNvSpPr>
          <p:nvPr/>
        </p:nvSpPr>
        <p:spPr bwMode="auto">
          <a:xfrm>
            <a:off x="179388" y="5786454"/>
            <a:ext cx="8642350" cy="615553"/>
          </a:xfrm>
          <a:prstGeom prst="rect">
            <a:avLst/>
          </a:prstGeom>
          <a:noFill/>
          <a:ln w="9525">
            <a:noFill/>
            <a:miter lim="800000"/>
            <a:headEnd/>
            <a:tailEnd/>
          </a:ln>
        </p:spPr>
        <p:txBody>
          <a:bodyPr wrap="square" lIns="0" tIns="0" rIns="0" bIns="0">
            <a:spAutoFit/>
          </a:bodyPr>
          <a:lstStyle/>
          <a:p>
            <a:pPr algn="l">
              <a:spcBef>
                <a:spcPct val="50000"/>
              </a:spcBef>
            </a:pPr>
            <a:r>
              <a:rPr lang="en-US" sz="2000" dirty="0"/>
              <a:t>Permeability - the rate of passage of blood across a wall of tissue capillaries, 		</a:t>
            </a:r>
            <a:r>
              <a:rPr lang="de-DE" sz="2000" dirty="0"/>
              <a:t>Unit: </a:t>
            </a:r>
            <a:r>
              <a:rPr lang="de-DE" sz="2000" dirty="0" smtClean="0"/>
              <a:t>ml/min/100g</a:t>
            </a:r>
            <a:endParaRPr lang="en-US" sz="2000" dirty="0"/>
          </a:p>
        </p:txBody>
      </p:sp>
      <p:sp>
        <p:nvSpPr>
          <p:cNvPr id="1715210" name="Text Box 10"/>
          <p:cNvSpPr txBox="1">
            <a:spLocks noChangeArrowheads="1"/>
          </p:cNvSpPr>
          <p:nvPr/>
        </p:nvSpPr>
        <p:spPr bwMode="auto">
          <a:xfrm>
            <a:off x="250825" y="3714752"/>
            <a:ext cx="8642350" cy="923330"/>
          </a:xfrm>
          <a:prstGeom prst="rect">
            <a:avLst/>
          </a:prstGeom>
          <a:noFill/>
          <a:ln w="9525">
            <a:noFill/>
            <a:miter lim="800000"/>
            <a:headEnd/>
            <a:tailEnd/>
          </a:ln>
        </p:spPr>
        <p:txBody>
          <a:bodyPr wrap="square" lIns="0" tIns="0" rIns="0" bIns="0">
            <a:spAutoFit/>
          </a:bodyPr>
          <a:lstStyle/>
          <a:p>
            <a:pPr algn="l">
              <a:spcBef>
                <a:spcPct val="50000"/>
              </a:spcBef>
            </a:pPr>
            <a:r>
              <a:rPr lang="en-US" sz="2000" dirty="0"/>
              <a:t>Mean Transit Time – difference between the arterial  inflow and Venous 			        outflow in the region of interest.</a:t>
            </a:r>
          </a:p>
          <a:p>
            <a:pPr algn="l"/>
            <a:r>
              <a:rPr lang="de-DE" sz="2000" dirty="0" smtClean="0"/>
              <a:t>		         Unit: sec</a:t>
            </a:r>
            <a:endParaRPr lang="en-US" sz="2000" dirty="0"/>
          </a:p>
        </p:txBody>
      </p:sp>
      <p:sp>
        <p:nvSpPr>
          <p:cNvPr id="8" name="Rectangle 7"/>
          <p:cNvSpPr/>
          <p:nvPr/>
        </p:nvSpPr>
        <p:spPr>
          <a:xfrm>
            <a:off x="214282" y="4714885"/>
            <a:ext cx="8286808" cy="707886"/>
          </a:xfrm>
          <a:prstGeom prst="rect">
            <a:avLst/>
          </a:prstGeom>
        </p:spPr>
        <p:txBody>
          <a:bodyPr wrap="square">
            <a:spAutoFit/>
          </a:bodyPr>
          <a:lstStyle/>
          <a:p>
            <a:pPr algn="l">
              <a:spcBef>
                <a:spcPct val="50000"/>
              </a:spcBef>
            </a:pPr>
            <a:r>
              <a:rPr lang="en-US" sz="2000" dirty="0" smtClean="0"/>
              <a:t>Time To Peak – time from arterial start to the tissue enhancement peak, </a:t>
            </a:r>
          </a:p>
          <a:p>
            <a:pPr algn="l"/>
            <a:r>
              <a:rPr lang="en-US" sz="2000" dirty="0" smtClean="0"/>
              <a:t>		Unit: sec or 0.1sec</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5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52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5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5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5204" grpId="0"/>
      <p:bldP spid="1715206" grpId="0"/>
      <p:bldP spid="1715209" grpId="0"/>
      <p:bldP spid="171521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2425</TotalTime>
  <Words>1204</Words>
  <Application>Microsoft Office PowerPoint</Application>
  <PresentationFormat>On-screen Show (4:3)</PresentationFormat>
  <Paragraphs>143</Paragraphs>
  <Slides>31</Slides>
  <Notes>12</Notes>
  <HiddenSlides>4</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Facet</vt:lpstr>
      <vt:lpstr>PERFUSION CT </vt:lpstr>
      <vt:lpstr>                      Perfusion </vt:lpstr>
      <vt:lpstr>PowerPoint Presentation</vt:lpstr>
      <vt:lpstr>PowerPoint Presentation</vt:lpstr>
      <vt:lpstr>PowerPoint Presentation</vt:lpstr>
      <vt:lpstr>PowerPoint Presentation</vt:lpstr>
      <vt:lpstr>PowerPoint Presentation</vt:lpstr>
      <vt:lpstr> 1. The contrast agent passes through the brain tissue, causing a transient hyperattenuation that is directly proportional to the amount of contrast material in the vessels and blood in that region. This principle is used to generate time-attenuation curves for an arterial ROI, a venous ROI, and each pixel.   2. The arterial ROI is optimally selected in one unaffected vessel that is perpendicular to the acquisition plane, either one of the anterior cerebral arteries (ACAs) or the contralateral MCA. The venous ROI is placed over the superior sagittal sinus or torcular Herophili.  3. The  curve must have included an initial plane before rising and a decline before the end of the acquisition and to distinguish good arterial input function or venous outflow function (the venous curve must be higher than and represent a 1–2-second delay after the arterial curve).</vt:lpstr>
      <vt:lpstr>Perfusion -  basic parameters </vt:lpstr>
      <vt:lpstr>Perfusion -  Calulations </vt:lpstr>
      <vt:lpstr>Hemodynamics:</vt:lpstr>
      <vt:lpstr>PowerPoint Presentation</vt:lpstr>
      <vt:lpstr>Ishemia hemodynamics</vt:lpstr>
      <vt:lpstr>PowerPoint Presentation</vt:lpstr>
      <vt:lpstr>Ischemic thresholds</vt:lpstr>
      <vt:lpstr>PowerPoint Presentation</vt:lpstr>
      <vt:lpstr>Perfusion -  Aim </vt:lpstr>
      <vt:lpstr>                     CT  Perfusion in Ischaemic Stroke</vt:lpstr>
      <vt:lpstr>PowerPoint Presentation</vt:lpstr>
      <vt:lpstr>PowerPoint Presentation</vt:lpstr>
      <vt:lpstr>Interpretation</vt:lpstr>
      <vt:lpstr>Interpretation</vt:lpstr>
      <vt:lpstr>PowerPoint Presentation</vt:lpstr>
      <vt:lpstr>PowerPoint Presentation</vt:lpstr>
      <vt:lpstr>PowerPoint Presentation</vt:lpstr>
      <vt:lpstr>PowerPoint Presentation</vt:lpstr>
      <vt:lpstr>Interpretation</vt:lpstr>
      <vt:lpstr>Other applications:</vt:lpstr>
      <vt:lpstr>Limitations :  1. Reproducibility 2. Limited anatomic coverage</vt:lpstr>
      <vt:lpstr>PowerPoint Presentation</vt:lpstr>
      <vt:lpstr>PowerPoint Presentation</vt:lpstr>
    </vt:vector>
  </TitlesOfParts>
  <Company>Siemens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Design PowerPoint Templates</dc:title>
  <dc:creator>Jens Scharnagl</dc:creator>
  <cp:lastModifiedBy>shwetashendey</cp:lastModifiedBy>
  <cp:revision>479</cp:revision>
  <cp:lastPrinted>2005-10-17T08:52:43Z</cp:lastPrinted>
  <dcterms:created xsi:type="dcterms:W3CDTF">2006-08-08T15:03:08Z</dcterms:created>
  <dcterms:modified xsi:type="dcterms:W3CDTF">2017-04-22T07:21:01Z</dcterms:modified>
</cp:coreProperties>
</file>