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2"/>
  </p:notesMasterIdLst>
  <p:sldIdLst>
    <p:sldId id="256" r:id="rId2"/>
    <p:sldId id="257" r:id="rId3"/>
    <p:sldId id="258" r:id="rId4"/>
    <p:sldId id="259" r:id="rId5"/>
    <p:sldId id="260" r:id="rId6"/>
    <p:sldId id="262" r:id="rId7"/>
    <p:sldId id="263" r:id="rId8"/>
    <p:sldId id="264" r:id="rId9"/>
    <p:sldId id="265" r:id="rId10"/>
    <p:sldId id="266" r:id="rId11"/>
    <p:sldId id="269" r:id="rId12"/>
    <p:sldId id="268" r:id="rId13"/>
    <p:sldId id="272" r:id="rId14"/>
    <p:sldId id="270" r:id="rId15"/>
    <p:sldId id="271" r:id="rId16"/>
    <p:sldId id="273" r:id="rId17"/>
    <p:sldId id="274" r:id="rId18"/>
    <p:sldId id="282" r:id="rId19"/>
    <p:sldId id="275" r:id="rId20"/>
    <p:sldId id="276" r:id="rId21"/>
    <p:sldId id="277" r:id="rId22"/>
    <p:sldId id="278" r:id="rId23"/>
    <p:sldId id="279" r:id="rId24"/>
    <p:sldId id="280" r:id="rId25"/>
    <p:sldId id="281" r:id="rId26"/>
    <p:sldId id="283" r:id="rId27"/>
    <p:sldId id="284" r:id="rId28"/>
    <p:sldId id="285" r:id="rId29"/>
    <p:sldId id="286" r:id="rId30"/>
    <p:sldId id="288" r:id="rId31"/>
    <p:sldId id="290" r:id="rId32"/>
    <p:sldId id="291" r:id="rId33"/>
    <p:sldId id="292" r:id="rId34"/>
    <p:sldId id="294" r:id="rId35"/>
    <p:sldId id="296" r:id="rId36"/>
    <p:sldId id="297" r:id="rId37"/>
    <p:sldId id="298" r:id="rId38"/>
    <p:sldId id="299" r:id="rId39"/>
    <p:sldId id="300" r:id="rId40"/>
    <p:sldId id="30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116"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537BB3-1523-4577-A7E8-CA2BF02BAE23}" type="datetimeFigureOut">
              <a:rPr lang="en-US" smtClean="0"/>
              <a:pPr/>
              <a:t>2/14/2019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E97F8-0443-41C7-9863-2F7D1F5350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0E97F8-0443-41C7-9863-2F7D1F53504B}"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0E97F8-0443-41C7-9863-2F7D1F53504B}"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0162020B-047C-4B97-9D89-A713F0605EFA}" type="datetimeFigureOut">
              <a:rPr lang="en-US" smtClean="0"/>
              <a:pPr/>
              <a:t>2/14/2019</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D21BB92-CBDC-4E4F-AF15-B51614787C3D}"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2020B-047C-4B97-9D89-A713F0605EFA}"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2020B-047C-4B97-9D89-A713F0605EFA}"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162020B-047C-4B97-9D89-A713F0605EFA}"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162020B-047C-4B97-9D89-A713F0605EFA}" type="datetimeFigureOut">
              <a:rPr lang="en-US" smtClean="0"/>
              <a:pPr/>
              <a:t>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1BB92-CBDC-4E4F-AF15-B51614787C3D}"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2020B-047C-4B97-9D89-A713F0605EFA}"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162020B-047C-4B97-9D89-A713F0605EFA}" type="datetimeFigureOut">
              <a:rPr lang="en-US" smtClean="0"/>
              <a:pPr/>
              <a:t>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0162020B-047C-4B97-9D89-A713F0605EFA}" type="datetimeFigureOut">
              <a:rPr lang="en-US" smtClean="0"/>
              <a:pPr/>
              <a:t>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0162020B-047C-4B97-9D89-A713F0605EFA}" type="datetimeFigureOut">
              <a:rPr lang="en-US" smtClean="0"/>
              <a:pPr/>
              <a:t>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1BB92-CBDC-4E4F-AF15-B51614787C3D}"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162020B-047C-4B97-9D89-A713F0605EFA}"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1BB92-CBDC-4E4F-AF15-B51614787C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0162020B-047C-4B97-9D89-A713F0605EFA}" type="datetimeFigureOut">
              <a:rPr lang="en-US" smtClean="0"/>
              <a:pPr/>
              <a:t>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1BB92-CBDC-4E4F-AF15-B51614787C3D}"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62020B-047C-4B97-9D89-A713F0605EFA}" type="datetimeFigureOut">
              <a:rPr lang="en-US" smtClean="0"/>
              <a:pPr/>
              <a:t>2/14/2019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D21BB92-CBDC-4E4F-AF15-B51614787C3D}"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nlm.nih.gov/" TargetMode="External"/><Relationship Id="rId2" Type="http://schemas.openxmlformats.org/officeDocument/2006/relationships/hyperlink" Target="https://www.ncbi.nlm.nih.gov/pubmed/" TargetMode="External"/><Relationship Id="rId1" Type="http://schemas.openxmlformats.org/officeDocument/2006/relationships/slideLayout" Target="../slideLayouts/slideLayout2.xml"/><Relationship Id="rId4" Type="http://schemas.openxmlformats.org/officeDocument/2006/relationships/hyperlink" Target="https://www.cochranelibrary.co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indiana.edu/~academy/firstPrinciples/practiceTest.php?task=1&amp;item=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00324"/>
            <a:ext cx="6997992" cy="2886075"/>
          </a:xfrm>
        </p:spPr>
        <p:txBody>
          <a:bodyPr>
            <a:normAutofit fontScale="90000"/>
          </a:bodyPr>
          <a:lstStyle/>
          <a:p>
            <a:pPr algn="ctr"/>
            <a:r>
              <a:rPr lang="en-US" dirty="0"/>
              <a:t>Literature review</a:t>
            </a:r>
            <a:br>
              <a:rPr lang="en-US" dirty="0"/>
            </a:br>
            <a:br>
              <a:rPr lang="en-US" dirty="0"/>
            </a:br>
            <a:r>
              <a:rPr lang="en-US" sz="2000" dirty="0"/>
              <a:t>Dr. </a:t>
            </a:r>
            <a:r>
              <a:rPr lang="en-US" sz="2000" dirty="0" err="1"/>
              <a:t>leeberk</a:t>
            </a:r>
            <a:r>
              <a:rPr lang="en-US" sz="2000" dirty="0"/>
              <a:t> raja </a:t>
            </a:r>
            <a:r>
              <a:rPr lang="en-US" sz="2000" dirty="0" err="1"/>
              <a:t>mbbs.,md</a:t>
            </a:r>
            <a:br>
              <a:rPr lang="en-US" sz="2000" dirty="0"/>
            </a:br>
            <a:r>
              <a:rPr lang="en-US" sz="2000" dirty="0"/>
              <a:t>consultant</a:t>
            </a:r>
            <a:br>
              <a:rPr lang="en-US" dirty="0"/>
            </a:br>
            <a:br>
              <a:rPr lang="en-US" dirty="0"/>
            </a:br>
            <a:r>
              <a:rPr lang="en-US" dirty="0"/>
              <a:t> </a:t>
            </a:r>
          </a:p>
        </p:txBody>
      </p:sp>
      <p:sp>
        <p:nvSpPr>
          <p:cNvPr id="5" name="Text Placeholder 4"/>
          <p:cNvSpPr>
            <a:spLocks noGrp="1"/>
          </p:cNvSpPr>
          <p:nvPr>
            <p:ph type="body"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Four main reasons</a:t>
            </a:r>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en-US" dirty="0"/>
              <a:t>Focuses on Previous research – Provides an over view and critical appraisal of past, current thinking, ideas and practices</a:t>
            </a:r>
          </a:p>
          <a:p>
            <a:pPr marL="514350" indent="-514350">
              <a:buAutoNum type="arabicPeriod"/>
            </a:pPr>
            <a:r>
              <a:rPr lang="en-US" dirty="0"/>
              <a:t>Shows how your study fills the “gap”</a:t>
            </a:r>
          </a:p>
          <a:p>
            <a:pPr marL="514350" indent="-514350">
              <a:buAutoNum type="arabicPeriod"/>
            </a:pPr>
            <a:r>
              <a:rPr lang="en-US" dirty="0"/>
              <a:t>The necessity and rationale of your  study – Does it make sense? How is it different? Is it novel? Is it justifiable</a:t>
            </a:r>
          </a:p>
          <a:p>
            <a:pPr marL="514350" indent="-514350">
              <a:buAutoNum type="arabicPeriod"/>
            </a:pPr>
            <a:r>
              <a:rPr lang="en-US" dirty="0"/>
              <a:t>Set boundaries of your study – determine, scope and specific objectives (Sky is not the limit)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of writing ROL</a:t>
            </a:r>
          </a:p>
        </p:txBody>
      </p:sp>
      <p:sp>
        <p:nvSpPr>
          <p:cNvPr id="3" name="Content Placeholder 2"/>
          <p:cNvSpPr>
            <a:spLocks noGrp="1"/>
          </p:cNvSpPr>
          <p:nvPr>
            <p:ph idx="1"/>
          </p:nvPr>
        </p:nvSpPr>
        <p:spPr/>
        <p:txBody>
          <a:bodyPr/>
          <a:lstStyle/>
          <a:p>
            <a:r>
              <a:rPr lang="en-US" dirty="0"/>
              <a:t>Choosing appropriate  articles</a:t>
            </a:r>
          </a:p>
          <a:p>
            <a:r>
              <a:rPr lang="en-US" dirty="0"/>
              <a:t>Defining types of sources for review</a:t>
            </a:r>
          </a:p>
          <a:p>
            <a:r>
              <a:rPr lang="en-US" dirty="0"/>
              <a:t>Analyzing and synthesis</a:t>
            </a:r>
          </a:p>
          <a:p>
            <a:r>
              <a:rPr lang="en-US" dirty="0"/>
              <a:t>Determine the structure </a:t>
            </a:r>
          </a:p>
          <a:p>
            <a:r>
              <a:rPr lang="en-US" dirty="0"/>
              <a:t>Write up</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to go?</a:t>
            </a:r>
          </a:p>
        </p:txBody>
      </p:sp>
      <p:sp>
        <p:nvSpPr>
          <p:cNvPr id="3" name="Content Placeholder 2"/>
          <p:cNvSpPr>
            <a:spLocks noGrp="1"/>
          </p:cNvSpPr>
          <p:nvPr>
            <p:ph idx="1"/>
          </p:nvPr>
        </p:nvSpPr>
        <p:spPr/>
        <p:txBody>
          <a:bodyPr/>
          <a:lstStyle/>
          <a:p>
            <a:r>
              <a:rPr lang="en-US" dirty="0" err="1"/>
              <a:t>Pubmed</a:t>
            </a:r>
            <a:r>
              <a:rPr lang="en-US" dirty="0"/>
              <a:t> - </a:t>
            </a:r>
            <a:r>
              <a:rPr lang="en-US" dirty="0">
                <a:hlinkClick r:id="rId2"/>
              </a:rPr>
              <a:t>https://www.ncbi.nlm.nih.gov/pubmed/</a:t>
            </a:r>
            <a:endParaRPr lang="en-US" dirty="0"/>
          </a:p>
          <a:p>
            <a:r>
              <a:rPr lang="en-US" dirty="0"/>
              <a:t>Medline - </a:t>
            </a:r>
            <a:r>
              <a:rPr lang="en-US" dirty="0">
                <a:hlinkClick r:id="rId3"/>
              </a:rPr>
              <a:t>www.nlm.nih.gov</a:t>
            </a:r>
            <a:endParaRPr lang="en-US" dirty="0"/>
          </a:p>
          <a:p>
            <a:r>
              <a:rPr lang="en-US" dirty="0"/>
              <a:t>Cochrane library - </a:t>
            </a:r>
            <a:r>
              <a:rPr lang="en-US" dirty="0">
                <a:hlinkClick r:id="rId4"/>
              </a:rPr>
              <a:t>https://www.cochranelibrary.com/</a:t>
            </a:r>
            <a:endParaRPr lang="en-US" dirty="0"/>
          </a:p>
          <a:p>
            <a:r>
              <a:rPr lang="en-US" dirty="0"/>
              <a:t>Google scholar</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Defining source of information </a:t>
            </a:r>
          </a:p>
        </p:txBody>
      </p:sp>
      <p:graphicFrame>
        <p:nvGraphicFramePr>
          <p:cNvPr id="4" name="Content Placeholder 3"/>
          <p:cNvGraphicFramePr>
            <a:graphicFrameLocks noGrp="1"/>
          </p:cNvGraphicFramePr>
          <p:nvPr>
            <p:ph idx="1"/>
          </p:nvPr>
        </p:nvGraphicFramePr>
        <p:xfrm>
          <a:off x="1219200" y="1635760"/>
          <a:ext cx="7467600" cy="4206240"/>
        </p:xfrm>
        <a:graphic>
          <a:graphicData uri="http://schemas.openxmlformats.org/drawingml/2006/table">
            <a:tbl>
              <a:tblPr firstRow="1" bandRow="1">
                <a:tableStyleId>{21E4AEA4-8DFA-4A89-87EB-49C32662AFE0}</a:tableStyleId>
              </a:tblPr>
              <a:tblGrid>
                <a:gridCol w="3733800">
                  <a:extLst>
                    <a:ext uri="{9D8B030D-6E8A-4147-A177-3AD203B41FA5}">
                      <a16:colId xmlns:a16="http://schemas.microsoft.com/office/drawing/2014/main" val="20000"/>
                    </a:ext>
                  </a:extLst>
                </a:gridCol>
                <a:gridCol w="3733800">
                  <a:extLst>
                    <a:ext uri="{9D8B030D-6E8A-4147-A177-3AD203B41FA5}">
                      <a16:colId xmlns:a16="http://schemas.microsoft.com/office/drawing/2014/main" val="20001"/>
                    </a:ext>
                  </a:extLst>
                </a:gridCol>
              </a:tblGrid>
              <a:tr h="463006">
                <a:tc>
                  <a:txBody>
                    <a:bodyPr/>
                    <a:lstStyle/>
                    <a:p>
                      <a:r>
                        <a:rPr lang="en-US" dirty="0"/>
                        <a:t>Primary source </a:t>
                      </a:r>
                    </a:p>
                  </a:txBody>
                  <a:tcPr/>
                </a:tc>
                <a:tc>
                  <a:txBody>
                    <a:bodyPr/>
                    <a:lstStyle/>
                    <a:p>
                      <a:r>
                        <a:rPr lang="en-US" dirty="0"/>
                        <a:t>Usually report by the original researcher of the study</a:t>
                      </a:r>
                    </a:p>
                  </a:txBody>
                  <a:tcPr/>
                </a:tc>
                <a:extLst>
                  <a:ext uri="{0D108BD9-81ED-4DB2-BD59-A6C34878D82A}">
                    <a16:rowId xmlns:a16="http://schemas.microsoft.com/office/drawing/2014/main" val="10000"/>
                  </a:ext>
                </a:extLst>
              </a:tr>
              <a:tr h="463006">
                <a:tc>
                  <a:txBody>
                    <a:bodyPr/>
                    <a:lstStyle/>
                    <a:p>
                      <a:r>
                        <a:rPr lang="en-US" dirty="0"/>
                        <a:t>Secondary source</a:t>
                      </a:r>
                      <a:r>
                        <a:rPr lang="en-US" baseline="0" dirty="0"/>
                        <a:t> </a:t>
                      </a:r>
                      <a:endParaRPr lang="en-US" dirty="0"/>
                    </a:p>
                  </a:txBody>
                  <a:tcPr/>
                </a:tc>
                <a:tc>
                  <a:txBody>
                    <a:bodyPr/>
                    <a:lstStyle/>
                    <a:p>
                      <a:r>
                        <a:rPr lang="en-US" dirty="0"/>
                        <a:t>Description or summary by somebody</a:t>
                      </a:r>
                      <a:r>
                        <a:rPr lang="en-US" baseline="0" dirty="0"/>
                        <a:t> other than original researcher </a:t>
                      </a:r>
                      <a:r>
                        <a:rPr lang="en-US" baseline="0" dirty="0" err="1"/>
                        <a:t>e.g</a:t>
                      </a:r>
                      <a:r>
                        <a:rPr lang="en-US" baseline="0" dirty="0"/>
                        <a:t> : Review article</a:t>
                      </a:r>
                      <a:endParaRPr lang="en-US" dirty="0"/>
                    </a:p>
                  </a:txBody>
                  <a:tcPr/>
                </a:tc>
                <a:extLst>
                  <a:ext uri="{0D108BD9-81ED-4DB2-BD59-A6C34878D82A}">
                    <a16:rowId xmlns:a16="http://schemas.microsoft.com/office/drawing/2014/main" val="10001"/>
                  </a:ext>
                </a:extLst>
              </a:tr>
              <a:tr h="463006">
                <a:tc>
                  <a:txBody>
                    <a:bodyPr/>
                    <a:lstStyle/>
                    <a:p>
                      <a:r>
                        <a:rPr lang="en-US" dirty="0"/>
                        <a:t>Conceptual/Theoretical</a:t>
                      </a:r>
                      <a:r>
                        <a:rPr lang="en-US" baseline="0" dirty="0"/>
                        <a:t> </a:t>
                      </a:r>
                      <a:endParaRPr lang="en-US" dirty="0"/>
                    </a:p>
                  </a:txBody>
                  <a:tcPr/>
                </a:tc>
                <a:tc>
                  <a:txBody>
                    <a:bodyPr/>
                    <a:lstStyle/>
                    <a:p>
                      <a:r>
                        <a:rPr lang="en-US" sz="1800" b="0" i="0" kern="1200" dirty="0">
                          <a:solidFill>
                            <a:schemeClr val="dk1"/>
                          </a:solidFill>
                          <a:latin typeface="+mn-lt"/>
                          <a:ea typeface="+mn-ea"/>
                          <a:cs typeface="+mn-cs"/>
                        </a:rPr>
                        <a:t>Papers concerned with description or analysis of theories or </a:t>
                      </a:r>
                    </a:p>
                    <a:p>
                      <a:r>
                        <a:rPr lang="en-US" sz="1800" b="0" i="0" kern="1200" dirty="0">
                          <a:solidFill>
                            <a:schemeClr val="dk1"/>
                          </a:solidFill>
                          <a:latin typeface="+mn-lt"/>
                          <a:ea typeface="+mn-ea"/>
                          <a:cs typeface="+mn-cs"/>
                        </a:rPr>
                        <a:t>concepts associated with the topic</a:t>
                      </a:r>
                    </a:p>
                    <a:p>
                      <a:endParaRPr lang="en-US" dirty="0"/>
                    </a:p>
                  </a:txBody>
                  <a:tcPr/>
                </a:tc>
                <a:extLst>
                  <a:ext uri="{0D108BD9-81ED-4DB2-BD59-A6C34878D82A}">
                    <a16:rowId xmlns:a16="http://schemas.microsoft.com/office/drawing/2014/main" val="10002"/>
                  </a:ext>
                </a:extLst>
              </a:tr>
              <a:tr h="463006">
                <a:tc>
                  <a:txBody>
                    <a:bodyPr/>
                    <a:lstStyle/>
                    <a:p>
                      <a:r>
                        <a:rPr lang="en-US" dirty="0" err="1"/>
                        <a:t>Anectodal</a:t>
                      </a:r>
                      <a:r>
                        <a:rPr lang="en-US" dirty="0"/>
                        <a:t>/opinion</a:t>
                      </a:r>
                    </a:p>
                  </a:txBody>
                  <a:tcPr/>
                </a:tc>
                <a:tc>
                  <a:txBody>
                    <a:bodyPr/>
                    <a:lstStyle/>
                    <a:p>
                      <a:r>
                        <a:rPr lang="en-US" sz="1800" b="0" i="0" kern="1200" dirty="0">
                          <a:solidFill>
                            <a:schemeClr val="dk1"/>
                          </a:solidFill>
                          <a:latin typeface="+mn-lt"/>
                          <a:ea typeface="+mn-ea"/>
                          <a:cs typeface="+mn-cs"/>
                        </a:rPr>
                        <a:t>Views or opinions about the subject that are not</a:t>
                      </a:r>
                    </a:p>
                    <a:p>
                      <a:r>
                        <a:rPr lang="en-US" sz="1800" b="0" i="0" kern="1200" dirty="0">
                          <a:solidFill>
                            <a:schemeClr val="dk1"/>
                          </a:solidFill>
                          <a:latin typeface="+mn-lt"/>
                          <a:ea typeface="+mn-ea"/>
                          <a:cs typeface="+mn-cs"/>
                        </a:rPr>
                        <a:t>research, review or </a:t>
                      </a:r>
                    </a:p>
                    <a:p>
                      <a:r>
                        <a:rPr lang="en-US" sz="1800" b="0" i="0" kern="1200" dirty="0">
                          <a:solidFill>
                            <a:schemeClr val="dk1"/>
                          </a:solidFill>
                          <a:latin typeface="+mn-lt"/>
                          <a:ea typeface="+mn-ea"/>
                          <a:cs typeface="+mn-cs"/>
                        </a:rPr>
                        <a:t>theoretical in nature</a:t>
                      </a:r>
                    </a:p>
                    <a:p>
                      <a:endParaRPr lang="en-US"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1143000" y="6096000"/>
            <a:ext cx="7010400" cy="1200329"/>
          </a:xfrm>
          <a:prstGeom prst="rect">
            <a:avLst/>
          </a:prstGeom>
          <a:noFill/>
        </p:spPr>
        <p:txBody>
          <a:bodyPr wrap="square" rtlCol="0">
            <a:spAutoFit/>
          </a:bodyPr>
          <a:lstStyle/>
          <a:p>
            <a:r>
              <a:rPr lang="fr-FR" dirty="0"/>
              <a:t>Source: </a:t>
            </a:r>
            <a:r>
              <a:rPr lang="en-US" dirty="0"/>
              <a:t>Cronin, P., Ryan, F., &amp; </a:t>
            </a:r>
            <a:r>
              <a:rPr lang="en-US" dirty="0" err="1"/>
              <a:t>Coughlan</a:t>
            </a:r>
            <a:r>
              <a:rPr lang="en-US" dirty="0"/>
              <a:t>, M. (2008). Undertaking a literature review: a step-by-step approach. British Journal of Nursing, 17(1): 38-43.</a:t>
            </a:r>
            <a:endParaRPr lang="fr-FR" dirty="0"/>
          </a:p>
          <a:p>
            <a:endParaRPr lang="fr-FR"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Source</a:t>
            </a:r>
          </a:p>
        </p:txBody>
      </p:sp>
      <p:sp>
        <p:nvSpPr>
          <p:cNvPr id="3" name="Content Placeholder 2"/>
          <p:cNvSpPr>
            <a:spLocks noGrp="1"/>
          </p:cNvSpPr>
          <p:nvPr>
            <p:ph idx="1"/>
          </p:nvPr>
        </p:nvSpPr>
        <p:spPr/>
        <p:txBody>
          <a:bodyPr>
            <a:normAutofit fontScale="92500" lnSpcReduction="20000"/>
          </a:bodyPr>
          <a:lstStyle/>
          <a:p>
            <a:r>
              <a:rPr lang="en-US" dirty="0"/>
              <a:t>What is the author's expertise in this particular field of study (credentials)?</a:t>
            </a:r>
          </a:p>
          <a:p>
            <a:r>
              <a:rPr lang="en-US" dirty="0"/>
              <a:t>Are the author's arguments supported by empirical evidence (e.g. quantitative/qualitative studies)?</a:t>
            </a:r>
          </a:p>
          <a:p>
            <a:r>
              <a:rPr lang="en-US" dirty="0"/>
              <a:t>Is the author's perspective too biased in one direction or are opposing studies and viewpoints also considered?</a:t>
            </a:r>
          </a:p>
          <a:p>
            <a:r>
              <a:rPr lang="en-US" dirty="0"/>
              <a:t>Does the selected source contribute to a more profound understanding of the subject?</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br>
              <a:rPr lang="en-US" dirty="0"/>
            </a:br>
            <a:r>
              <a:rPr lang="en-US" dirty="0" err="1"/>
              <a:t>Analysing</a:t>
            </a:r>
            <a:r>
              <a:rPr lang="en-US" dirty="0"/>
              <a:t> and synthesizing the literature</a:t>
            </a:r>
            <a:br>
              <a:rPr lang="en-US" dirty="0"/>
            </a:br>
            <a:endParaRPr lang="en-US" dirty="0"/>
          </a:p>
        </p:txBody>
      </p:sp>
      <p:sp>
        <p:nvSpPr>
          <p:cNvPr id="3" name="Content Placeholder 2"/>
          <p:cNvSpPr>
            <a:spLocks noGrp="1"/>
          </p:cNvSpPr>
          <p:nvPr>
            <p:ph idx="1"/>
          </p:nvPr>
        </p:nvSpPr>
        <p:spPr/>
        <p:txBody>
          <a:bodyPr>
            <a:normAutofit/>
          </a:bodyPr>
          <a:lstStyle/>
          <a:p>
            <a:r>
              <a:rPr lang="en-US" dirty="0"/>
              <a:t>Read the complete article </a:t>
            </a:r>
          </a:p>
          <a:p>
            <a:r>
              <a:rPr lang="en-US" dirty="0"/>
              <a:t>Analyze each one (break it down and identify the important information in it)</a:t>
            </a:r>
          </a:p>
          <a:p>
            <a:r>
              <a:rPr lang="en-US" dirty="0"/>
              <a:t>Synthesize the  collection of articles (integrate them and identify the conclusions that can be drawn from the articles as  a group).</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Synthesis matrix</a:t>
            </a:r>
          </a:p>
        </p:txBody>
      </p:sp>
      <p:graphicFrame>
        <p:nvGraphicFramePr>
          <p:cNvPr id="4" name="Content Placeholder 3"/>
          <p:cNvGraphicFramePr>
            <a:graphicFrameLocks noGrp="1"/>
          </p:cNvGraphicFramePr>
          <p:nvPr>
            <p:ph idx="1"/>
          </p:nvPr>
        </p:nvGraphicFramePr>
        <p:xfrm>
          <a:off x="457200" y="1600200"/>
          <a:ext cx="8458199" cy="1752600"/>
        </p:xfrm>
        <a:graphic>
          <a:graphicData uri="http://schemas.openxmlformats.org/drawingml/2006/table">
            <a:tbl>
              <a:tblPr firstRow="1" bandRow="1">
                <a:tableStyleId>{5C22544A-7EE6-4342-B048-85BDC9FD1C3A}</a:tableStyleId>
              </a:tblPr>
              <a:tblGrid>
                <a:gridCol w="1208314">
                  <a:extLst>
                    <a:ext uri="{9D8B030D-6E8A-4147-A177-3AD203B41FA5}">
                      <a16:colId xmlns:a16="http://schemas.microsoft.com/office/drawing/2014/main" val="20000"/>
                    </a:ext>
                  </a:extLst>
                </a:gridCol>
                <a:gridCol w="1208314">
                  <a:extLst>
                    <a:ext uri="{9D8B030D-6E8A-4147-A177-3AD203B41FA5}">
                      <a16:colId xmlns:a16="http://schemas.microsoft.com/office/drawing/2014/main" val="20001"/>
                    </a:ext>
                  </a:extLst>
                </a:gridCol>
                <a:gridCol w="1208314">
                  <a:extLst>
                    <a:ext uri="{9D8B030D-6E8A-4147-A177-3AD203B41FA5}">
                      <a16:colId xmlns:a16="http://schemas.microsoft.com/office/drawing/2014/main" val="20002"/>
                    </a:ext>
                  </a:extLst>
                </a:gridCol>
                <a:gridCol w="1208314">
                  <a:extLst>
                    <a:ext uri="{9D8B030D-6E8A-4147-A177-3AD203B41FA5}">
                      <a16:colId xmlns:a16="http://schemas.microsoft.com/office/drawing/2014/main" val="20003"/>
                    </a:ext>
                  </a:extLst>
                </a:gridCol>
                <a:gridCol w="1095390">
                  <a:extLst>
                    <a:ext uri="{9D8B030D-6E8A-4147-A177-3AD203B41FA5}">
                      <a16:colId xmlns:a16="http://schemas.microsoft.com/office/drawing/2014/main" val="20004"/>
                    </a:ext>
                  </a:extLst>
                </a:gridCol>
                <a:gridCol w="1234154">
                  <a:extLst>
                    <a:ext uri="{9D8B030D-6E8A-4147-A177-3AD203B41FA5}">
                      <a16:colId xmlns:a16="http://schemas.microsoft.com/office/drawing/2014/main" val="20005"/>
                    </a:ext>
                  </a:extLst>
                </a:gridCol>
                <a:gridCol w="1295399">
                  <a:extLst>
                    <a:ext uri="{9D8B030D-6E8A-4147-A177-3AD203B41FA5}">
                      <a16:colId xmlns:a16="http://schemas.microsoft.com/office/drawing/2014/main" val="20006"/>
                    </a:ext>
                  </a:extLst>
                </a:gridCol>
              </a:tblGrid>
              <a:tr h="370840">
                <a:tc>
                  <a:txBody>
                    <a:bodyPr/>
                    <a:lstStyle/>
                    <a:p>
                      <a:r>
                        <a:rPr lang="en-US" dirty="0"/>
                        <a:t>Author</a:t>
                      </a:r>
                      <a:r>
                        <a:rPr lang="en-US" baseline="0" dirty="0"/>
                        <a:t> &amp; Date</a:t>
                      </a:r>
                      <a:endParaRPr lang="en-US" dirty="0"/>
                    </a:p>
                  </a:txBody>
                  <a:tcPr/>
                </a:tc>
                <a:tc>
                  <a:txBody>
                    <a:bodyPr/>
                    <a:lstStyle/>
                    <a:p>
                      <a:r>
                        <a:rPr lang="en-US" dirty="0"/>
                        <a:t>Purpose</a:t>
                      </a:r>
                    </a:p>
                  </a:txBody>
                  <a:tcPr/>
                </a:tc>
                <a:tc>
                  <a:txBody>
                    <a:bodyPr/>
                    <a:lstStyle/>
                    <a:p>
                      <a:r>
                        <a:rPr lang="en-US" dirty="0"/>
                        <a:t>Method</a:t>
                      </a:r>
                    </a:p>
                  </a:txBody>
                  <a:tcPr/>
                </a:tc>
                <a:tc>
                  <a:txBody>
                    <a:bodyPr/>
                    <a:lstStyle/>
                    <a:p>
                      <a:r>
                        <a:rPr lang="en-US" dirty="0"/>
                        <a:t>Sample</a:t>
                      </a:r>
                    </a:p>
                  </a:txBody>
                  <a:tcPr/>
                </a:tc>
                <a:tc>
                  <a:txBody>
                    <a:bodyPr/>
                    <a:lstStyle/>
                    <a:p>
                      <a:r>
                        <a:rPr lang="en-US" dirty="0"/>
                        <a:t>Finding</a:t>
                      </a:r>
                    </a:p>
                  </a:txBody>
                  <a:tcPr/>
                </a:tc>
                <a:tc>
                  <a:txBody>
                    <a:bodyPr/>
                    <a:lstStyle/>
                    <a:p>
                      <a:r>
                        <a:rPr lang="en-US" dirty="0"/>
                        <a:t>Similarities</a:t>
                      </a:r>
                    </a:p>
                  </a:txBody>
                  <a:tcPr/>
                </a:tc>
                <a:tc>
                  <a:txBody>
                    <a:bodyPr/>
                    <a:lstStyle/>
                    <a:p>
                      <a:r>
                        <a:rPr lang="en-US" dirty="0"/>
                        <a:t>Uniqueness</a:t>
                      </a:r>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3"/>
                  </a:ext>
                </a:extLst>
              </a:tr>
            </a:tbl>
          </a:graphicData>
        </a:graphic>
      </p:graphicFrame>
      <p:sp>
        <p:nvSpPr>
          <p:cNvPr id="5" name="TextBox 4"/>
          <p:cNvSpPr txBox="1"/>
          <p:nvPr/>
        </p:nvSpPr>
        <p:spPr>
          <a:xfrm>
            <a:off x="1447800" y="5257800"/>
            <a:ext cx="7086600" cy="1477328"/>
          </a:xfrm>
          <a:prstGeom prst="rect">
            <a:avLst/>
          </a:prstGeom>
          <a:noFill/>
        </p:spPr>
        <p:txBody>
          <a:bodyPr wrap="square" rtlCol="0">
            <a:spAutoFit/>
          </a:bodyPr>
          <a:lstStyle/>
          <a:p>
            <a:r>
              <a:rPr lang="en-US" dirty="0"/>
              <a:t>Sally. (2013). A Synthesis Matrix as a Tool for Analyzing and Synthesizing Prior Research. </a:t>
            </a:r>
            <a:r>
              <a:rPr lang="en-US" dirty="0" err="1"/>
              <a:t>Retrived</a:t>
            </a:r>
            <a:r>
              <a:rPr lang="en-US" dirty="0"/>
              <a:t> from  http://www.academiccoachingandwriting.org/dissertation-doctor/dissertation-doctor-blog iii-a-synthesis-matrix-as-a-tool-for-analyzing-and-synthesizing-prior-research.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Making notes</a:t>
            </a:r>
          </a:p>
        </p:txBody>
      </p:sp>
      <p:sp>
        <p:nvSpPr>
          <p:cNvPr id="3" name="Content Placeholder 2"/>
          <p:cNvSpPr>
            <a:spLocks noGrp="1"/>
          </p:cNvSpPr>
          <p:nvPr>
            <p:ph idx="1"/>
          </p:nvPr>
        </p:nvSpPr>
        <p:spPr/>
        <p:txBody>
          <a:bodyPr>
            <a:normAutofit/>
          </a:bodyPr>
          <a:lstStyle/>
          <a:p>
            <a:r>
              <a:rPr lang="en-US" dirty="0"/>
              <a:t>it can be tempting to copy chunks word-for-word from a text when making notes for an assignment, you should avoid this for three reasons:</a:t>
            </a:r>
          </a:p>
          <a:p>
            <a:pPr lvl="1"/>
            <a:r>
              <a:rPr lang="en-US" dirty="0"/>
              <a:t>it can increase the risk of accidental plagiarism</a:t>
            </a:r>
          </a:p>
          <a:p>
            <a:pPr lvl="1"/>
            <a:r>
              <a:rPr lang="en-US" dirty="0"/>
              <a:t>it can mask the fact that you do not fully understand what you have read</a:t>
            </a:r>
          </a:p>
          <a:p>
            <a:pPr lvl="1"/>
            <a:r>
              <a:rPr lang="en-US" dirty="0"/>
              <a:t>it is a passive technique and does not help you to learn.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up</a:t>
            </a:r>
          </a:p>
        </p:txBody>
      </p:sp>
      <p:sp>
        <p:nvSpPr>
          <p:cNvPr id="3" name="Content Placeholder 2"/>
          <p:cNvSpPr>
            <a:spLocks noGrp="1"/>
          </p:cNvSpPr>
          <p:nvPr>
            <p:ph idx="1"/>
          </p:nvPr>
        </p:nvSpPr>
        <p:spPr/>
        <p:txBody>
          <a:bodyPr/>
          <a:lstStyle/>
          <a:p>
            <a:r>
              <a:rPr lang="en-US" dirty="0"/>
              <a:t>Paraphrasing</a:t>
            </a:r>
          </a:p>
          <a:p>
            <a:r>
              <a:rPr lang="en-US" dirty="0" err="1"/>
              <a:t>Summarising</a:t>
            </a:r>
            <a:endParaRPr lang="en-US" dirty="0"/>
          </a:p>
          <a:p>
            <a:r>
              <a:rPr lang="en-US" dirty="0"/>
              <a:t>Quoting</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paraphrase? </a:t>
            </a:r>
          </a:p>
        </p:txBody>
      </p:sp>
      <p:sp>
        <p:nvSpPr>
          <p:cNvPr id="3" name="Content Placeholder 2"/>
          <p:cNvSpPr>
            <a:spLocks noGrp="1"/>
          </p:cNvSpPr>
          <p:nvPr>
            <p:ph idx="1"/>
          </p:nvPr>
        </p:nvSpPr>
        <p:spPr/>
        <p:txBody>
          <a:bodyPr>
            <a:normAutofit fontScale="77500" lnSpcReduction="20000"/>
          </a:bodyPr>
          <a:lstStyle/>
          <a:p>
            <a:r>
              <a:rPr lang="en-US" dirty="0"/>
              <a:t>The first step in paraphrasing is to read the original text and get a full grasp of it. You may need to read the original text a few times and check the meaning of key words to fully understand it.</a:t>
            </a:r>
          </a:p>
          <a:p>
            <a:r>
              <a:rPr lang="en-US" dirty="0"/>
              <a:t>While you are reading, think about the overall meaning of each paragraph or section - don’t just focus on the individual words and sentences.</a:t>
            </a:r>
          </a:p>
          <a:p>
            <a:r>
              <a:rPr lang="en-US" dirty="0"/>
              <a:t>After each paragraph or section, put the reading aside and state it in your own words.</a:t>
            </a:r>
          </a:p>
          <a:p>
            <a:r>
              <a:rPr lang="en-US" dirty="0"/>
              <a:t>When you can do this, you are ready to write your paraphrase.</a:t>
            </a:r>
          </a:p>
          <a:p>
            <a:r>
              <a:rPr lang="en-US" dirty="0"/>
              <a:t>Finally, proofread, revise and edit your paraphrase as necessary</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Before starting your research  </a:t>
            </a:r>
          </a:p>
        </p:txBody>
      </p:sp>
      <p:sp>
        <p:nvSpPr>
          <p:cNvPr id="3" name="Content Placeholder 2"/>
          <p:cNvSpPr>
            <a:spLocks noGrp="1"/>
          </p:cNvSpPr>
          <p:nvPr>
            <p:ph idx="1"/>
          </p:nvPr>
        </p:nvSpPr>
        <p:spPr/>
        <p:txBody>
          <a:bodyPr/>
          <a:lstStyle/>
          <a:p>
            <a:pPr>
              <a:buNone/>
            </a:pPr>
            <a:endParaRPr lang="en-US" dirty="0"/>
          </a:p>
          <a:p>
            <a:endParaRPr lang="en-US" dirty="0"/>
          </a:p>
          <a:p>
            <a:pPr>
              <a:buNone/>
            </a:pPr>
            <a:endParaRPr lang="en-US" dirty="0"/>
          </a:p>
        </p:txBody>
      </p:sp>
      <p:sp>
        <p:nvSpPr>
          <p:cNvPr id="4" name="7-Point Star 3"/>
          <p:cNvSpPr/>
          <p:nvPr/>
        </p:nvSpPr>
        <p:spPr>
          <a:xfrm>
            <a:off x="1828800" y="1295400"/>
            <a:ext cx="6019800" cy="4267200"/>
          </a:xfrm>
          <a:prstGeom prst="star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t>1. The questions I wish to answer are worthy of research?</a:t>
            </a:r>
          </a:p>
        </p:txBody>
      </p:sp>
      <p:pic>
        <p:nvPicPr>
          <p:cNvPr id="52226" name="Picture 2" descr="Image result for thesis"/>
          <p:cNvPicPr>
            <a:picLocks noChangeAspect="1" noChangeArrowheads="1"/>
          </p:cNvPicPr>
          <p:nvPr/>
        </p:nvPicPr>
        <p:blipFill>
          <a:blip r:embed="rId2"/>
          <a:srcRect/>
          <a:stretch>
            <a:fillRect/>
          </a:stretch>
        </p:blipFill>
        <p:spPr bwMode="auto">
          <a:xfrm>
            <a:off x="6286500" y="4419600"/>
            <a:ext cx="2857500" cy="21431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summarize?</a:t>
            </a:r>
          </a:p>
        </p:txBody>
      </p:sp>
      <p:sp>
        <p:nvSpPr>
          <p:cNvPr id="3" name="Content Placeholder 2"/>
          <p:cNvSpPr>
            <a:spLocks noGrp="1"/>
          </p:cNvSpPr>
          <p:nvPr>
            <p:ph idx="1"/>
          </p:nvPr>
        </p:nvSpPr>
        <p:spPr>
          <a:xfrm>
            <a:off x="304800" y="1295400"/>
            <a:ext cx="8382000" cy="5562600"/>
          </a:xfrm>
        </p:spPr>
        <p:txBody>
          <a:bodyPr>
            <a:normAutofit fontScale="77500" lnSpcReduction="20000"/>
          </a:bodyPr>
          <a:lstStyle/>
          <a:p>
            <a:endParaRPr lang="en-US" dirty="0"/>
          </a:p>
          <a:p>
            <a:r>
              <a:rPr lang="en-US" sz="3400" dirty="0"/>
              <a:t>Similar to paraphrasing, the first step in </a:t>
            </a:r>
            <a:r>
              <a:rPr lang="en-US" sz="3400" dirty="0" err="1"/>
              <a:t>summarising</a:t>
            </a:r>
            <a:r>
              <a:rPr lang="en-US" sz="3400" dirty="0"/>
              <a:t> is to read the original text and get a full grasp of it. You may need to re-read the original source a few times and look up the meaning of key words to fully understand it.</a:t>
            </a:r>
          </a:p>
          <a:p>
            <a:r>
              <a:rPr lang="en-US" sz="3400" dirty="0"/>
              <a:t>When reading, ask yourself: What is the overall message? What are the key points?</a:t>
            </a:r>
          </a:p>
          <a:p>
            <a:r>
              <a:rPr lang="en-US" sz="3400" dirty="0"/>
              <a:t>Concentrate on the essentials and leave out details and examples.</a:t>
            </a:r>
          </a:p>
          <a:p>
            <a:r>
              <a:rPr lang="en-US" sz="3400" dirty="0"/>
              <a:t>Put the source aside and state its key points in your own words.</a:t>
            </a:r>
          </a:p>
          <a:p>
            <a:r>
              <a:rPr lang="en-US" sz="3400" dirty="0"/>
              <a:t>When you can do this, you are ready to write your summary.</a:t>
            </a:r>
          </a:p>
          <a:p>
            <a:r>
              <a:rPr lang="en-US" sz="3400" dirty="0"/>
              <a:t>Finally, proofread, revise and edit your summary as necessary.</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original source</a:t>
            </a:r>
          </a:p>
        </p:txBody>
      </p:sp>
      <p:sp>
        <p:nvSpPr>
          <p:cNvPr id="3" name="Content Placeholder 2"/>
          <p:cNvSpPr>
            <a:spLocks noGrp="1"/>
          </p:cNvSpPr>
          <p:nvPr>
            <p:ph idx="1"/>
          </p:nvPr>
        </p:nvSpPr>
        <p:spPr/>
        <p:txBody>
          <a:bodyPr>
            <a:normAutofit fontScale="77500" lnSpcReduction="20000"/>
          </a:bodyPr>
          <a:lstStyle/>
          <a:p>
            <a:r>
              <a:rPr lang="en-US" dirty="0"/>
              <a:t>With respect to daily intakes of specific micronutrients, 40% of adolescent girls and 8% of adolescent boys were at risk for inadequate intakes of iron. While protein intakes were adequate in these subpopulations, the top two sources of iron were from plant-based, iron fortified sources (breakfast cereals and breads and bread rolls). With regard to higher iron bioavailability and density, animal-based protein sources may be another strategy to address iron intake, particularly among females, as it has been previously shown to be a less popular food choice among Australian children and adolescents and avoided by young female adults (</a:t>
            </a:r>
            <a:r>
              <a:rPr lang="en-US" dirty="0" err="1"/>
              <a:t>Fayet</a:t>
            </a:r>
            <a:r>
              <a:rPr lang="en-US" dirty="0"/>
              <a:t>-Moore et al., 2017).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lstStyle/>
          <a:p>
            <a:r>
              <a:rPr lang="en-US" dirty="0" err="1"/>
              <a:t>Fayet</a:t>
            </a:r>
            <a:r>
              <a:rPr lang="en-US" dirty="0"/>
              <a:t>-Moore et al. (2017) found that 40% of adolescent girls, compared to 8% of boys, are likely to have an inadequate amount of iron in their diets, in spite of a sufficient protein intake. They attribute this to a tendency to avoid foods derived from animals.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Quoting</a:t>
            </a:r>
          </a:p>
        </p:txBody>
      </p:sp>
      <p:sp>
        <p:nvSpPr>
          <p:cNvPr id="3" name="Content Placeholder 2"/>
          <p:cNvSpPr>
            <a:spLocks noGrp="1"/>
          </p:cNvSpPr>
          <p:nvPr>
            <p:ph idx="1"/>
          </p:nvPr>
        </p:nvSpPr>
        <p:spPr/>
        <p:txBody>
          <a:bodyPr/>
          <a:lstStyle/>
          <a:p>
            <a:r>
              <a:rPr lang="en-US" dirty="0"/>
              <a:t>Quoting means repeating the author’s exact words. In some disciplines, such as literary studies and history, quoting is used frequently to support an argument. In most others, especially science and technology, it is used sparingly, if at all.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quote?</a:t>
            </a:r>
          </a:p>
        </p:txBody>
      </p:sp>
      <p:sp>
        <p:nvSpPr>
          <p:cNvPr id="3" name="Content Placeholder 2"/>
          <p:cNvSpPr>
            <a:spLocks noGrp="1"/>
          </p:cNvSpPr>
          <p:nvPr>
            <p:ph idx="1"/>
          </p:nvPr>
        </p:nvSpPr>
        <p:spPr/>
        <p:txBody>
          <a:bodyPr>
            <a:normAutofit fontScale="85000" lnSpcReduction="10000"/>
          </a:bodyPr>
          <a:lstStyle/>
          <a:p>
            <a:r>
              <a:rPr lang="en-US" dirty="0"/>
              <a:t>the author has devised and named a new theory, model, concept, technique or scale</a:t>
            </a:r>
          </a:p>
          <a:p>
            <a:r>
              <a:rPr lang="en-US" dirty="0"/>
              <a:t>the author has provided a definition of a concept</a:t>
            </a:r>
          </a:p>
          <a:p>
            <a:r>
              <a:rPr lang="en-US" dirty="0"/>
              <a:t>the author’s words have unusual impact and would be difficult to express in any other way</a:t>
            </a:r>
          </a:p>
          <a:p>
            <a:r>
              <a:rPr lang="en-US" dirty="0"/>
              <a:t>the author is a notable authority on the subject and their words will lend weight to your argument</a:t>
            </a:r>
          </a:p>
          <a:p>
            <a:r>
              <a:rPr lang="en-US" dirty="0"/>
              <a:t>you are expected to use examples to justify your interpretation or analysis of a literary work</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Plagiarism</a:t>
            </a:r>
          </a:p>
        </p:txBody>
      </p:sp>
      <p:sp>
        <p:nvSpPr>
          <p:cNvPr id="3" name="Content Placeholder 2"/>
          <p:cNvSpPr>
            <a:spLocks noGrp="1"/>
          </p:cNvSpPr>
          <p:nvPr>
            <p:ph idx="1"/>
          </p:nvPr>
        </p:nvSpPr>
        <p:spPr/>
        <p:txBody>
          <a:bodyPr/>
          <a:lstStyle/>
          <a:p>
            <a:r>
              <a:rPr lang="en-US" dirty="0"/>
              <a:t>Plagiarism is defined as presenting someone else's work, including the work of other students, as one's own. Any ideas or materials taken from another source for either written or oral use must be fully acknowledged, unless the information is common knowledge. What is considered "common knowledge" may differ from course to course.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idx="1"/>
          </p:nvPr>
        </p:nvSpPr>
        <p:spPr/>
        <p:txBody>
          <a:bodyPr/>
          <a:lstStyle/>
          <a:p>
            <a:r>
              <a:rPr lang="en-US" dirty="0"/>
              <a:t>Common knowledge.</a:t>
            </a:r>
          </a:p>
          <a:p>
            <a:r>
              <a:rPr lang="en-US" dirty="0"/>
              <a:t>“ ask not what your country can do for you, ask what you can do for you”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 avoid plagiarism give credit when </a:t>
            </a:r>
          </a:p>
        </p:txBody>
      </p:sp>
      <p:sp>
        <p:nvSpPr>
          <p:cNvPr id="3" name="Content Placeholder 2"/>
          <p:cNvSpPr>
            <a:spLocks noGrp="1"/>
          </p:cNvSpPr>
          <p:nvPr>
            <p:ph idx="1"/>
          </p:nvPr>
        </p:nvSpPr>
        <p:spPr/>
        <p:txBody>
          <a:bodyPr>
            <a:normAutofit lnSpcReduction="10000"/>
          </a:bodyPr>
          <a:lstStyle/>
          <a:p>
            <a:r>
              <a:rPr lang="en-US" dirty="0"/>
              <a:t>You use another person's ideas, opinions, or theories.</a:t>
            </a:r>
          </a:p>
          <a:p>
            <a:r>
              <a:rPr lang="en-US" dirty="0"/>
              <a:t>You use facts, statistics, graphics, drawings, music, etc., or any other type of information that does not comprise common knowledge.</a:t>
            </a:r>
          </a:p>
          <a:p>
            <a:r>
              <a:rPr lang="en-US" dirty="0"/>
              <a:t>You use quotations from another person's spoken or written word.</a:t>
            </a:r>
          </a:p>
          <a:p>
            <a:r>
              <a:rPr lang="en-US" dirty="0"/>
              <a:t>You paraphrase another person's spoken or written word.</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Recommendations</a:t>
            </a:r>
          </a:p>
        </p:txBody>
      </p:sp>
      <p:sp>
        <p:nvSpPr>
          <p:cNvPr id="3" name="Content Placeholder 2"/>
          <p:cNvSpPr>
            <a:spLocks noGrp="1"/>
          </p:cNvSpPr>
          <p:nvPr>
            <p:ph idx="1"/>
          </p:nvPr>
        </p:nvSpPr>
        <p:spPr/>
        <p:txBody>
          <a:bodyPr>
            <a:normAutofit fontScale="85000" lnSpcReduction="20000"/>
          </a:bodyPr>
          <a:lstStyle/>
          <a:p>
            <a:r>
              <a:rPr lang="en-US" dirty="0"/>
              <a:t>Begin the writing process by stating your ideas; then go back to the author's original work.</a:t>
            </a:r>
          </a:p>
          <a:p>
            <a:r>
              <a:rPr lang="en-US" dirty="0"/>
              <a:t>Use quotation marks and credit the source (author) when you copy exact wording.</a:t>
            </a:r>
          </a:p>
          <a:p>
            <a:r>
              <a:rPr lang="en-US" dirty="0"/>
              <a:t>Use your own words (paraphrase) instead of copying directly when possible.</a:t>
            </a:r>
          </a:p>
          <a:p>
            <a:r>
              <a:rPr lang="en-US" dirty="0"/>
              <a:t>Even when you paraphrase another author's writings, you must give credit to that author.</a:t>
            </a:r>
          </a:p>
          <a:p>
            <a:r>
              <a:rPr lang="en-US" dirty="0"/>
              <a:t>If the form of citation and reference are not correct, the attribution to the original author is likely to be incomplete. Therefore, improper use of style can result in plagiarism. Get a style manual and use it.</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to word plagiarism</a:t>
            </a:r>
          </a:p>
        </p:txBody>
      </p:sp>
      <p:sp>
        <p:nvSpPr>
          <p:cNvPr id="3" name="Content Placeholder 2"/>
          <p:cNvSpPr>
            <a:spLocks noGrp="1"/>
          </p:cNvSpPr>
          <p:nvPr>
            <p:ph idx="1"/>
          </p:nvPr>
        </p:nvSpPr>
        <p:spPr/>
        <p:txBody>
          <a:bodyPr/>
          <a:lstStyle/>
          <a:p>
            <a:r>
              <a:rPr lang="en-US" dirty="0"/>
              <a:t>Word-for-word plagiarism is committed when a writer takes a sequence of 7 or more words from another source and lacks any of the following</a:t>
            </a:r>
          </a:p>
          <a:p>
            <a:r>
              <a:rPr lang="en-US" dirty="0"/>
              <a:t>Quotation marks surrounding the words taken</a:t>
            </a:r>
          </a:p>
          <a:p>
            <a:r>
              <a:rPr lang="en-US" dirty="0"/>
              <a:t>The  full text in citation</a:t>
            </a:r>
          </a:p>
          <a:p>
            <a:r>
              <a:rPr lang="en-US" dirty="0"/>
              <a:t>The bibliographic reference</a:t>
            </a:r>
          </a:p>
          <a:p>
            <a:pPr>
              <a:buNone/>
            </a:pPr>
            <a:r>
              <a:rPr lang="en-US" dirty="0"/>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p:txBody>
      </p:sp>
      <p:sp>
        <p:nvSpPr>
          <p:cNvPr id="4" name="Explosion 1 3"/>
          <p:cNvSpPr/>
          <p:nvPr/>
        </p:nvSpPr>
        <p:spPr>
          <a:xfrm>
            <a:off x="1143000" y="228600"/>
            <a:ext cx="6477000" cy="3581400"/>
          </a:xfrm>
          <a:prstGeom prst="irregularSeal1">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t>2. Do I know my stuff?</a:t>
            </a:r>
          </a:p>
        </p:txBody>
      </p:sp>
      <p:pic>
        <p:nvPicPr>
          <p:cNvPr id="51202" name="Picture 2" descr="Image result for thesis"/>
          <p:cNvPicPr>
            <a:picLocks noChangeAspect="1" noChangeArrowheads="1"/>
          </p:cNvPicPr>
          <p:nvPr/>
        </p:nvPicPr>
        <p:blipFill>
          <a:blip r:embed="rId3"/>
          <a:srcRect/>
          <a:stretch>
            <a:fillRect/>
          </a:stretch>
        </p:blipFill>
        <p:spPr bwMode="auto">
          <a:xfrm>
            <a:off x="6286500" y="4191000"/>
            <a:ext cx="2857500" cy="2143125"/>
          </a:xfrm>
          <a:prstGeom prst="rect">
            <a:avLst/>
          </a:prstGeom>
          <a:noFill/>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4" name="Text Placeholder 3"/>
          <p:cNvSpPr>
            <a:spLocks noGrp="1"/>
          </p:cNvSpPr>
          <p:nvPr>
            <p:ph type="body" idx="2"/>
          </p:nvPr>
        </p:nvSpPr>
        <p:spPr>
          <a:xfrm>
            <a:off x="1219200" y="5334000"/>
            <a:ext cx="5410200" cy="792163"/>
          </a:xfrm>
        </p:spPr>
        <p:txBody>
          <a:bodyPr>
            <a:normAutofit/>
          </a:bodyPr>
          <a:lstStyle/>
          <a:p>
            <a:r>
              <a:rPr lang="en-US" b="1" dirty="0"/>
              <a:t>Source: </a:t>
            </a:r>
            <a:r>
              <a:rPr lang="en-US" dirty="0"/>
              <a:t>Frick, T. (1991). </a:t>
            </a:r>
            <a:r>
              <a:rPr lang="en-US" i="1" dirty="0"/>
              <a:t>Restructuring</a:t>
            </a:r>
            <a:r>
              <a:rPr lang="en-US" dirty="0"/>
              <a:t> </a:t>
            </a:r>
            <a:r>
              <a:rPr lang="en-US" i="1" dirty="0"/>
              <a:t>education through technology</a:t>
            </a:r>
            <a:r>
              <a:rPr lang="en-US" dirty="0"/>
              <a:t>. Bloomington, IN: Phi Delta Kappa Educational Foundation</a:t>
            </a:r>
          </a:p>
        </p:txBody>
      </p:sp>
      <p:sp>
        <p:nvSpPr>
          <p:cNvPr id="3" name="Content Placeholder 2"/>
          <p:cNvSpPr>
            <a:spLocks noGrp="1"/>
          </p:cNvSpPr>
          <p:nvPr>
            <p:ph sz="half" idx="1"/>
          </p:nvPr>
        </p:nvSpPr>
        <p:spPr>
          <a:xfrm>
            <a:off x="457200" y="2057400"/>
            <a:ext cx="8153400" cy="3200399"/>
          </a:xfrm>
        </p:spPr>
        <p:txBody>
          <a:bodyPr>
            <a:normAutofit fontScale="70000" lnSpcReduction="20000"/>
          </a:bodyPr>
          <a:lstStyle/>
          <a:p>
            <a:r>
              <a:rPr lang="en-US" dirty="0"/>
              <a:t>Technology has significantly transformed education at several major turning points in our history. In the broadest sense, </a:t>
            </a:r>
            <a:r>
              <a:rPr lang="en-US" dirty="0">
                <a:solidFill>
                  <a:srgbClr val="FF0000"/>
                </a:solidFill>
              </a:rPr>
              <a:t>the first technology was the primitive modes of communication used by prehistoric people before the development of spoken language</a:t>
            </a:r>
            <a:r>
              <a:rPr lang="en-US" dirty="0"/>
              <a:t>. Mime, gestures, grunts, and drawing of figures in the sand with a stick were methods used to communicate -- yes, even to educate. Even without speech, these prehistoric people were able to teach their young how to catch animals for food, what animals to avoid, which vegetation was good to eat and which was poisonous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Word to word Plagiarism</a:t>
            </a:r>
          </a:p>
        </p:txBody>
      </p:sp>
      <p:sp>
        <p:nvSpPr>
          <p:cNvPr id="3" name="Text Placeholder 2"/>
          <p:cNvSpPr>
            <a:spLocks noGrp="1"/>
          </p:cNvSpPr>
          <p:nvPr>
            <p:ph type="body" idx="1"/>
          </p:nvPr>
        </p:nvSpPr>
        <p:spPr/>
        <p:txBody>
          <a:bodyPr/>
          <a:lstStyle/>
          <a:p>
            <a:r>
              <a:rPr lang="en-US" dirty="0"/>
              <a:t>Plagiarized version </a:t>
            </a:r>
          </a:p>
        </p:txBody>
      </p:sp>
      <p:sp>
        <p:nvSpPr>
          <p:cNvPr id="5" name="Text Placeholder 4"/>
          <p:cNvSpPr>
            <a:spLocks noGrp="1"/>
          </p:cNvSpPr>
          <p:nvPr>
            <p:ph type="body" sz="half" idx="3"/>
          </p:nvPr>
        </p:nvSpPr>
        <p:spPr/>
        <p:txBody>
          <a:bodyPr/>
          <a:lstStyle/>
          <a:p>
            <a:r>
              <a:rPr lang="en-US" dirty="0"/>
              <a:t>Corrected version </a:t>
            </a:r>
          </a:p>
        </p:txBody>
      </p:sp>
      <p:sp>
        <p:nvSpPr>
          <p:cNvPr id="4" name="Content Placeholder 3"/>
          <p:cNvSpPr>
            <a:spLocks noGrp="1"/>
          </p:cNvSpPr>
          <p:nvPr>
            <p:ph sz="quarter" idx="2"/>
          </p:nvPr>
        </p:nvSpPr>
        <p:spPr/>
        <p:txBody>
          <a:bodyPr>
            <a:normAutofit/>
          </a:bodyPr>
          <a:lstStyle/>
          <a:p>
            <a:r>
              <a:rPr lang="en-US" dirty="0"/>
              <a:t>In examining technology, we have to remember that computers are not the first technology people have had to deal with. </a:t>
            </a:r>
            <a:r>
              <a:rPr lang="en-US" dirty="0">
                <a:solidFill>
                  <a:srgbClr val="FF0000"/>
                </a:solidFill>
              </a:rPr>
              <a:t>The first technology was the primitive modes of communication used by prehistoric people before the development of spoken language</a:t>
            </a:r>
          </a:p>
        </p:txBody>
      </p:sp>
      <p:sp>
        <p:nvSpPr>
          <p:cNvPr id="6" name="Content Placeholder 5"/>
          <p:cNvSpPr>
            <a:spLocks noGrp="1"/>
          </p:cNvSpPr>
          <p:nvPr>
            <p:ph sz="quarter" idx="4"/>
          </p:nvPr>
        </p:nvSpPr>
        <p:spPr/>
        <p:txBody>
          <a:bodyPr>
            <a:normAutofit fontScale="77500" lnSpcReduction="20000"/>
          </a:bodyPr>
          <a:lstStyle/>
          <a:p>
            <a:r>
              <a:rPr lang="en-US" dirty="0"/>
              <a:t>In examining technology, we have to remember that computers are not the first technology people have had to deal with. </a:t>
            </a:r>
            <a:r>
              <a:rPr lang="en-US" dirty="0">
                <a:solidFill>
                  <a:srgbClr val="FF0000"/>
                </a:solidFill>
              </a:rPr>
              <a:t>Frick (1991) believes that "... the first technology was the primitive modes of communication used by prehistoric people before the development of spoken language"</a:t>
            </a:r>
            <a:r>
              <a:rPr lang="en-US" dirty="0"/>
              <a:t> </a:t>
            </a:r>
          </a:p>
          <a:p>
            <a:r>
              <a:rPr lang="en-US" dirty="0"/>
              <a:t>Reference :</a:t>
            </a:r>
          </a:p>
          <a:p>
            <a:r>
              <a:rPr lang="en-US" dirty="0"/>
              <a:t>Frick, T. (1991). </a:t>
            </a:r>
            <a:r>
              <a:rPr lang="en-US" i="1" dirty="0"/>
              <a:t>Restructuring education through technology.</a:t>
            </a:r>
            <a:r>
              <a:rPr lang="en-US" dirty="0"/>
              <a:t> Bloomington, IN: Phi Delta Kappa Educational Foundation.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Paraphrasing Plagiarism </a:t>
            </a:r>
          </a:p>
        </p:txBody>
      </p:sp>
      <p:sp>
        <p:nvSpPr>
          <p:cNvPr id="8" name="Content Placeholder 7"/>
          <p:cNvSpPr>
            <a:spLocks noGrp="1"/>
          </p:cNvSpPr>
          <p:nvPr>
            <p:ph idx="1"/>
          </p:nvPr>
        </p:nvSpPr>
        <p:spPr/>
        <p:txBody>
          <a:bodyPr/>
          <a:lstStyle/>
          <a:p>
            <a:r>
              <a:rPr lang="en-US" dirty="0"/>
              <a:t>Borrows ideas from the original source material and </a:t>
            </a:r>
          </a:p>
          <a:p>
            <a:r>
              <a:rPr lang="en-US" dirty="0"/>
              <a:t>Does not contain seven or more words in sequence taken from the original source material and lack any of the following</a:t>
            </a:r>
          </a:p>
          <a:p>
            <a:pPr lvl="1"/>
            <a:r>
              <a:rPr lang="en-US" dirty="0"/>
              <a:t>The  in –text citation with author name (s) and date</a:t>
            </a:r>
          </a:p>
          <a:p>
            <a:pPr lvl="1"/>
            <a:r>
              <a:rPr lang="en-US" dirty="0"/>
              <a:t>The bibliographic reference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Example</a:t>
            </a:r>
          </a:p>
        </p:txBody>
      </p:sp>
      <p:sp>
        <p:nvSpPr>
          <p:cNvPr id="6" name="Text Placeholder 5"/>
          <p:cNvSpPr>
            <a:spLocks noGrp="1"/>
          </p:cNvSpPr>
          <p:nvPr>
            <p:ph type="body" idx="2"/>
          </p:nvPr>
        </p:nvSpPr>
        <p:spPr>
          <a:xfrm>
            <a:off x="990600" y="5791200"/>
            <a:ext cx="6400800" cy="609600"/>
          </a:xfrm>
        </p:spPr>
        <p:txBody>
          <a:bodyPr>
            <a:normAutofit/>
          </a:bodyPr>
          <a:lstStyle/>
          <a:p>
            <a:r>
              <a:rPr lang="en-US" b="1" dirty="0"/>
              <a:t>Source: </a:t>
            </a:r>
            <a:r>
              <a:rPr lang="en-US" dirty="0" err="1"/>
              <a:t>Merriënboer</a:t>
            </a:r>
            <a:r>
              <a:rPr lang="en-US" dirty="0"/>
              <a:t>, J. J. van. (1997). </a:t>
            </a:r>
            <a:r>
              <a:rPr lang="en-US" i="1" dirty="0"/>
              <a:t>Training complex cognitive skills.</a:t>
            </a:r>
            <a:r>
              <a:rPr lang="en-US" dirty="0"/>
              <a:t> Englewood Cliffs, NJ: Educational Technology Publications.</a:t>
            </a:r>
          </a:p>
        </p:txBody>
      </p:sp>
      <p:sp>
        <p:nvSpPr>
          <p:cNvPr id="5" name="Content Placeholder 4"/>
          <p:cNvSpPr>
            <a:spLocks noGrp="1"/>
          </p:cNvSpPr>
          <p:nvPr>
            <p:ph sz="half" idx="1"/>
          </p:nvPr>
        </p:nvSpPr>
        <p:spPr>
          <a:xfrm>
            <a:off x="457200" y="1371600"/>
            <a:ext cx="8153400" cy="4343400"/>
          </a:xfrm>
        </p:spPr>
        <p:txBody>
          <a:bodyPr>
            <a:normAutofit/>
          </a:bodyPr>
          <a:lstStyle/>
          <a:p>
            <a:r>
              <a:rPr lang="en-US" dirty="0"/>
              <a:t>During the last decade, there has been a shift from "</a:t>
            </a:r>
            <a:r>
              <a:rPr lang="en-US" dirty="0" err="1"/>
              <a:t>instructivist</a:t>
            </a:r>
            <a:r>
              <a:rPr lang="en-US" dirty="0"/>
              <a:t>" approaches towards "constructivist" approaches in the field of instructional design. </a:t>
            </a:r>
            <a:r>
              <a:rPr lang="en-US" dirty="0" err="1"/>
              <a:t>Instructivist</a:t>
            </a:r>
            <a:r>
              <a:rPr lang="en-US" dirty="0"/>
              <a:t> approaches reflect the belief that the role of knowledge is basically to represent the real world. Meaning is eventually determined by this real world and [is] thus external to the </a:t>
            </a:r>
            <a:r>
              <a:rPr lang="en-US" dirty="0" err="1"/>
              <a:t>understander</a:t>
            </a:r>
            <a:r>
              <a:rPr lang="en-US" dirty="0"/>
              <a:t>.</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Paraphrasing plagiarism</a:t>
            </a:r>
          </a:p>
        </p:txBody>
      </p:sp>
      <p:sp>
        <p:nvSpPr>
          <p:cNvPr id="3" name="Text Placeholder 2"/>
          <p:cNvSpPr>
            <a:spLocks noGrp="1"/>
          </p:cNvSpPr>
          <p:nvPr>
            <p:ph type="body" idx="1"/>
          </p:nvPr>
        </p:nvSpPr>
        <p:spPr/>
        <p:txBody>
          <a:bodyPr/>
          <a:lstStyle/>
          <a:p>
            <a:r>
              <a:rPr lang="en-US" dirty="0"/>
              <a:t>Plagiarized version</a:t>
            </a:r>
          </a:p>
        </p:txBody>
      </p:sp>
      <p:sp>
        <p:nvSpPr>
          <p:cNvPr id="5" name="Text Placeholder 4"/>
          <p:cNvSpPr>
            <a:spLocks noGrp="1"/>
          </p:cNvSpPr>
          <p:nvPr>
            <p:ph type="body" sz="half" idx="3"/>
          </p:nvPr>
        </p:nvSpPr>
        <p:spPr/>
        <p:txBody>
          <a:bodyPr/>
          <a:lstStyle/>
          <a:p>
            <a:r>
              <a:rPr lang="en-US" dirty="0"/>
              <a:t>Corrected version </a:t>
            </a:r>
          </a:p>
        </p:txBody>
      </p:sp>
      <p:sp>
        <p:nvSpPr>
          <p:cNvPr id="4" name="Content Placeholder 3"/>
          <p:cNvSpPr>
            <a:spLocks noGrp="1"/>
          </p:cNvSpPr>
          <p:nvPr>
            <p:ph sz="quarter" idx="2"/>
          </p:nvPr>
        </p:nvSpPr>
        <p:spPr/>
        <p:txBody>
          <a:bodyPr>
            <a:normAutofit fontScale="70000" lnSpcReduction="20000"/>
          </a:bodyPr>
          <a:lstStyle/>
          <a:p>
            <a:r>
              <a:rPr lang="en-US" dirty="0"/>
              <a:t>Over the last ten years, there has been a marked change from "</a:t>
            </a:r>
            <a:r>
              <a:rPr lang="en-US" dirty="0" err="1"/>
              <a:t>instructivist</a:t>
            </a:r>
            <a:r>
              <a:rPr lang="en-US" dirty="0"/>
              <a:t>" points of view to "constructivist" points of view among instructional designers. </a:t>
            </a:r>
            <a:r>
              <a:rPr lang="en-US" dirty="0" err="1"/>
              <a:t>Instructivist</a:t>
            </a:r>
            <a:r>
              <a:rPr lang="en-US" dirty="0"/>
              <a:t> points of view hold </a:t>
            </a:r>
            <a:r>
              <a:rPr lang="en-US" dirty="0">
                <a:solidFill>
                  <a:srgbClr val="FF0000"/>
                </a:solidFill>
              </a:rPr>
              <a:t>the belief that the role of knowledge is fundamentally to represent the real world. </a:t>
            </a:r>
            <a:r>
              <a:rPr lang="en-US" dirty="0"/>
              <a:t>In this view, meaning is determined by the real world and is therefore external to the learner.</a:t>
            </a:r>
          </a:p>
          <a:p>
            <a:r>
              <a:rPr lang="en-US" dirty="0"/>
              <a:t>Reference:        </a:t>
            </a:r>
          </a:p>
          <a:p>
            <a:pPr>
              <a:buNone/>
            </a:pPr>
            <a:r>
              <a:rPr lang="en-US" dirty="0"/>
              <a:t>      </a:t>
            </a:r>
            <a:r>
              <a:rPr lang="en-US" dirty="0" err="1"/>
              <a:t>Merriënboer</a:t>
            </a:r>
            <a:r>
              <a:rPr lang="en-US" dirty="0"/>
              <a:t>, J. J. van. (1997). </a:t>
            </a:r>
            <a:r>
              <a:rPr lang="en-US" i="1" dirty="0"/>
              <a:t>Training complex cognitive skills.</a:t>
            </a:r>
            <a:r>
              <a:rPr lang="en-US" dirty="0"/>
              <a:t> Englewood Cliffs, NJ: Educational Technology Publications.</a:t>
            </a:r>
          </a:p>
          <a:p>
            <a:endParaRPr lang="en-US" dirty="0"/>
          </a:p>
        </p:txBody>
      </p:sp>
      <p:sp>
        <p:nvSpPr>
          <p:cNvPr id="6" name="Content Placeholder 5"/>
          <p:cNvSpPr>
            <a:spLocks noGrp="1"/>
          </p:cNvSpPr>
          <p:nvPr>
            <p:ph sz="quarter" idx="4"/>
          </p:nvPr>
        </p:nvSpPr>
        <p:spPr/>
        <p:txBody>
          <a:bodyPr>
            <a:normAutofit fontScale="85000" lnSpcReduction="10000"/>
          </a:bodyPr>
          <a:lstStyle/>
          <a:p>
            <a:r>
              <a:rPr lang="en-US" dirty="0" err="1"/>
              <a:t>Instructivists</a:t>
            </a:r>
            <a:r>
              <a:rPr lang="en-US" dirty="0"/>
              <a:t> hold that the "real world," external to individuals, can be represented as knowledge and determines what will be understood by individuals. This view has been shifting to a constructivist view over the past decade (van </a:t>
            </a:r>
            <a:r>
              <a:rPr lang="en-US" dirty="0" err="1"/>
              <a:t>Merriënboer</a:t>
            </a:r>
            <a:r>
              <a:rPr lang="en-US" dirty="0"/>
              <a:t>, 1997</a:t>
            </a:r>
          </a:p>
          <a:p>
            <a:r>
              <a:rPr lang="en-US" dirty="0"/>
              <a:t>Reference</a:t>
            </a:r>
          </a:p>
          <a:p>
            <a:r>
              <a:rPr lang="en-US" dirty="0" err="1"/>
              <a:t>Merriënboer</a:t>
            </a:r>
            <a:r>
              <a:rPr lang="en-US" dirty="0"/>
              <a:t>, J. J. van. (1997). </a:t>
            </a:r>
            <a:r>
              <a:rPr lang="en-US" i="1" dirty="0"/>
              <a:t>Training complex cognitive skills.</a:t>
            </a:r>
            <a:r>
              <a:rPr lang="en-US" dirty="0"/>
              <a:t> Englewood Cliffs, NJ: Educational Technology Publications.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p>
        </p:txBody>
      </p:sp>
      <p:sp>
        <p:nvSpPr>
          <p:cNvPr id="3" name="Content Placeholder 2"/>
          <p:cNvSpPr>
            <a:spLocks noGrp="1"/>
          </p:cNvSpPr>
          <p:nvPr>
            <p:ph idx="1"/>
          </p:nvPr>
        </p:nvSpPr>
        <p:spPr/>
        <p:txBody>
          <a:bodyPr/>
          <a:lstStyle/>
          <a:p>
            <a:pPr>
              <a:buNone/>
            </a:pPr>
            <a:r>
              <a:rPr lang="en-US" dirty="0"/>
              <a:t>    </a:t>
            </a:r>
            <a:r>
              <a:rPr lang="en-US" dirty="0" err="1"/>
              <a:t>Prevelance</a:t>
            </a:r>
            <a:r>
              <a:rPr lang="en-US" dirty="0"/>
              <a:t> and risk factors of Erectile dysfunction among patients with DM in primary care setting : a cross sectional study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normAutofit/>
          </a:bodyPr>
          <a:lstStyle/>
          <a:p>
            <a:r>
              <a:rPr lang="en-US" dirty="0"/>
              <a:t>What is ED?</a:t>
            </a:r>
          </a:p>
          <a:p>
            <a:r>
              <a:rPr lang="en-US" dirty="0"/>
              <a:t>Current Prevalence of ED </a:t>
            </a:r>
          </a:p>
          <a:p>
            <a:r>
              <a:rPr lang="en-US" dirty="0"/>
              <a:t>Diabetes and ED</a:t>
            </a:r>
          </a:p>
          <a:p>
            <a:r>
              <a:rPr lang="en-US" dirty="0"/>
              <a:t>Pathology of ED in DM</a:t>
            </a:r>
          </a:p>
          <a:p>
            <a:r>
              <a:rPr lang="en-US" dirty="0"/>
              <a:t>Prevalence of ED in DM – global, national &amp; local</a:t>
            </a:r>
          </a:p>
          <a:p>
            <a:r>
              <a:rPr lang="en-US" dirty="0"/>
              <a:t>Known risk factors</a:t>
            </a:r>
          </a:p>
          <a:p>
            <a:r>
              <a:rPr lang="en-US" dirty="0"/>
              <a:t>Rationale for doing the study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 II</a:t>
            </a:r>
          </a:p>
        </p:txBody>
      </p:sp>
      <p:sp>
        <p:nvSpPr>
          <p:cNvPr id="3" name="Content Placeholder 2"/>
          <p:cNvSpPr>
            <a:spLocks noGrp="1"/>
          </p:cNvSpPr>
          <p:nvPr>
            <p:ph idx="1"/>
          </p:nvPr>
        </p:nvSpPr>
        <p:spPr/>
        <p:txBody>
          <a:bodyPr>
            <a:normAutofit/>
          </a:bodyPr>
          <a:lstStyle/>
          <a:p>
            <a:r>
              <a:rPr lang="en-US" dirty="0"/>
              <a:t>Effectiveness of </a:t>
            </a:r>
            <a:r>
              <a:rPr lang="en-US" dirty="0" err="1"/>
              <a:t>carica</a:t>
            </a:r>
            <a:r>
              <a:rPr lang="en-US" dirty="0"/>
              <a:t> papaya leaf  extract in increasing the platelet count in cases of dengue fever with thrombocytopenia – a double blind randomized placebo controlled study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a:t>
            </a:r>
          </a:p>
        </p:txBody>
      </p:sp>
      <p:sp>
        <p:nvSpPr>
          <p:cNvPr id="3" name="Content Placeholder 2"/>
          <p:cNvSpPr>
            <a:spLocks noGrp="1"/>
          </p:cNvSpPr>
          <p:nvPr>
            <p:ph idx="1"/>
          </p:nvPr>
        </p:nvSpPr>
        <p:spPr/>
        <p:txBody>
          <a:bodyPr/>
          <a:lstStyle/>
          <a:p>
            <a:r>
              <a:rPr lang="en-US" dirty="0"/>
              <a:t>Burden of the problem</a:t>
            </a:r>
          </a:p>
          <a:p>
            <a:r>
              <a:rPr lang="en-US" dirty="0"/>
              <a:t>What are the modalities for treatment of Dengue?</a:t>
            </a:r>
          </a:p>
          <a:p>
            <a:r>
              <a:rPr lang="en-US" dirty="0"/>
              <a:t>What is </a:t>
            </a:r>
            <a:r>
              <a:rPr lang="en-US" dirty="0" err="1"/>
              <a:t>Carica</a:t>
            </a:r>
            <a:r>
              <a:rPr lang="en-US" dirty="0"/>
              <a:t> papaya extract? </a:t>
            </a:r>
          </a:p>
          <a:p>
            <a:r>
              <a:rPr lang="en-US" dirty="0"/>
              <a:t>What is the theory behind Papaya extract improving thrombocytopenia?</a:t>
            </a:r>
          </a:p>
          <a:p>
            <a:r>
              <a:rPr lang="en-US" dirty="0"/>
              <a:t>What is the current evidence?</a:t>
            </a:r>
          </a:p>
          <a:p>
            <a:r>
              <a:rPr lang="en-US" dirty="0"/>
              <a:t>How this research will fill the gap?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3" name="Content Placeholder 2"/>
          <p:cNvSpPr>
            <a:spLocks noGrp="1"/>
          </p:cNvSpPr>
          <p:nvPr>
            <p:ph idx="1"/>
          </p:nvPr>
        </p:nvSpPr>
        <p:spPr/>
        <p:txBody>
          <a:bodyPr>
            <a:normAutofit lnSpcReduction="10000"/>
          </a:bodyPr>
          <a:lstStyle/>
          <a:p>
            <a:r>
              <a:rPr lang="en-US" dirty="0" err="1"/>
              <a:t>Ramdhani</a:t>
            </a:r>
            <a:r>
              <a:rPr lang="en-US" dirty="0"/>
              <a:t>, A., </a:t>
            </a:r>
            <a:r>
              <a:rPr lang="en-US" dirty="0" err="1"/>
              <a:t>Rahmdhani</a:t>
            </a:r>
            <a:r>
              <a:rPr lang="en-US" dirty="0"/>
              <a:t>, M. A., &amp; </a:t>
            </a:r>
            <a:r>
              <a:rPr lang="en-US" dirty="0" err="1"/>
              <a:t>Amin</a:t>
            </a:r>
            <a:r>
              <a:rPr lang="en-US" dirty="0"/>
              <a:t>, A. S. (2014). Writing a literature review research paper.  International Journal of Basic  and Applied Science , 3, 47-56</a:t>
            </a:r>
          </a:p>
          <a:p>
            <a:r>
              <a:rPr lang="en-US" dirty="0">
                <a:hlinkClick r:id="rId2"/>
              </a:rPr>
              <a:t>https://www.indiana.edu/~academy/firstPrinciples/practiceTest.php?task=1&amp;item=1</a:t>
            </a:r>
            <a:endParaRPr lang="en-US" dirty="0"/>
          </a:p>
          <a:p>
            <a:r>
              <a:rPr lang="en-US" dirty="0"/>
              <a:t>https://www.monash.edu/rlo/research-writing-assignments/writing/paraphrasing-summarising-and-quoting</a:t>
            </a:r>
            <a:br>
              <a:rPr lang="en-US" dirty="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pPr>
              <a:buNone/>
            </a:pPr>
            <a:endParaRPr lang="en-US" dirty="0"/>
          </a:p>
        </p:txBody>
      </p:sp>
      <p:sp>
        <p:nvSpPr>
          <p:cNvPr id="4" name="Cloud Callout 3"/>
          <p:cNvSpPr/>
          <p:nvPr/>
        </p:nvSpPr>
        <p:spPr>
          <a:xfrm>
            <a:off x="2133600" y="457200"/>
            <a:ext cx="4191000" cy="3657600"/>
          </a:xfrm>
          <a:prstGeom prst="cloudCallou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 Is the methodology I chose is the best doable  way of getting the answer to the questions?</a:t>
            </a:r>
          </a:p>
        </p:txBody>
      </p:sp>
      <p:pic>
        <p:nvPicPr>
          <p:cNvPr id="49154" name="Picture 2" descr="Image result for thesis"/>
          <p:cNvPicPr>
            <a:picLocks noChangeAspect="1" noChangeArrowheads="1"/>
          </p:cNvPicPr>
          <p:nvPr/>
        </p:nvPicPr>
        <p:blipFill>
          <a:blip r:embed="rId2"/>
          <a:srcRect/>
          <a:stretch>
            <a:fillRect/>
          </a:stretch>
        </p:blipFill>
        <p:spPr bwMode="auto">
          <a:xfrm>
            <a:off x="6286500" y="4267200"/>
            <a:ext cx="2857500" cy="2143125"/>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images.jpg"/>
          <p:cNvPicPr>
            <a:picLocks noGrp="1" noChangeAspect="1"/>
          </p:cNvPicPr>
          <p:nvPr>
            <p:ph idx="1"/>
          </p:nvPr>
        </p:nvPicPr>
        <p:blipFill>
          <a:blip r:embed="rId2"/>
          <a:stretch>
            <a:fillRect/>
          </a:stretch>
        </p:blipFill>
        <p:spPr>
          <a:xfrm>
            <a:off x="1752600" y="1905000"/>
            <a:ext cx="6400800" cy="381000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literature?</a:t>
            </a:r>
          </a:p>
        </p:txBody>
      </p:sp>
      <p:sp>
        <p:nvSpPr>
          <p:cNvPr id="3" name="Content Placeholder 2"/>
          <p:cNvSpPr>
            <a:spLocks noGrp="1"/>
          </p:cNvSpPr>
          <p:nvPr>
            <p:ph idx="1"/>
          </p:nvPr>
        </p:nvSpPr>
        <p:spPr/>
        <p:txBody>
          <a:bodyPr/>
          <a:lstStyle/>
          <a:p>
            <a:pPr>
              <a:buNone/>
            </a:pPr>
            <a:r>
              <a:rPr lang="en-US" dirty="0"/>
              <a:t>A collection of all scholarly article on a topic.</a:t>
            </a:r>
          </a:p>
          <a:p>
            <a:pPr>
              <a:buNone/>
            </a:pPr>
            <a:endParaRPr lang="en-US" dirty="0"/>
          </a:p>
          <a:p>
            <a:pPr>
              <a:buNone/>
            </a:pPr>
            <a:r>
              <a:rPr lang="en-US" dirty="0"/>
              <a:t>What is literature review?</a:t>
            </a:r>
          </a:p>
          <a:p>
            <a:pPr>
              <a:buNone/>
            </a:pPr>
            <a:r>
              <a:rPr lang="en-US" dirty="0"/>
              <a:t>   A systematic  method for identifying, evaluating and interpreting the work produced by researchers, scholars and practitioners.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lstStyle/>
          <a:p>
            <a:r>
              <a:rPr lang="en-US" dirty="0"/>
              <a:t>It’s about telling a story</a:t>
            </a:r>
          </a:p>
          <a:p>
            <a:r>
              <a:rPr lang="en-US" dirty="0"/>
              <a:t>Kind of each writer starts with a partial story created previously by others and expand on it.</a:t>
            </a:r>
          </a:p>
          <a:p>
            <a:r>
              <a:rPr lang="en-US" dirty="0"/>
              <a:t>The existing literature is story so far.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answer the following questions</a:t>
            </a:r>
          </a:p>
        </p:txBody>
      </p:sp>
      <p:sp>
        <p:nvSpPr>
          <p:cNvPr id="3" name="Content Placeholder 2"/>
          <p:cNvSpPr>
            <a:spLocks noGrp="1"/>
          </p:cNvSpPr>
          <p:nvPr>
            <p:ph idx="1"/>
          </p:nvPr>
        </p:nvSpPr>
        <p:spPr/>
        <p:txBody>
          <a:bodyPr>
            <a:normAutofit fontScale="92500"/>
          </a:bodyPr>
          <a:lstStyle/>
          <a:p>
            <a:pPr>
              <a:buNone/>
            </a:pPr>
            <a:r>
              <a:rPr lang="en-US" dirty="0"/>
              <a:t>1. Who are the key researchers on this topic?</a:t>
            </a:r>
          </a:p>
          <a:p>
            <a:pPr>
              <a:buNone/>
            </a:pPr>
            <a:r>
              <a:rPr lang="en-US" dirty="0"/>
              <a:t>2. What has been the focus of the research efforts so far and what is the current status?</a:t>
            </a:r>
          </a:p>
          <a:p>
            <a:pPr>
              <a:buNone/>
            </a:pPr>
            <a:r>
              <a:rPr lang="en-US" dirty="0"/>
              <a:t>3. How have certain studies built on prior studies? Where are the connections? Are there new interpretations of the research?</a:t>
            </a:r>
          </a:p>
          <a:p>
            <a:pPr>
              <a:buNone/>
            </a:pPr>
            <a:r>
              <a:rPr lang="en-US" dirty="0"/>
              <a:t>4. Have there been any controversies or debate about the research? Is there consensus? Are there any contradictions?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answer the following questions</a:t>
            </a:r>
          </a:p>
        </p:txBody>
      </p:sp>
      <p:sp>
        <p:nvSpPr>
          <p:cNvPr id="3" name="Content Placeholder 2"/>
          <p:cNvSpPr>
            <a:spLocks noGrp="1"/>
          </p:cNvSpPr>
          <p:nvPr>
            <p:ph idx="1"/>
          </p:nvPr>
        </p:nvSpPr>
        <p:spPr/>
        <p:txBody>
          <a:bodyPr/>
          <a:lstStyle/>
          <a:p>
            <a:pPr>
              <a:buNone/>
            </a:pPr>
            <a:r>
              <a:rPr lang="en-US" dirty="0"/>
              <a:t>5. Which areas have been identified as needing further research? Have any pathways been suggested?</a:t>
            </a:r>
          </a:p>
          <a:p>
            <a:pPr>
              <a:buNone/>
            </a:pPr>
            <a:r>
              <a:rPr lang="en-US" dirty="0"/>
              <a:t>6. How will your topic uniquely contribute to this body of knowledge?</a:t>
            </a:r>
          </a:p>
          <a:p>
            <a:pPr>
              <a:buNone/>
            </a:pPr>
            <a:r>
              <a:rPr lang="en-US" dirty="0"/>
              <a:t>7. Which methodologies have researchers used and which appear to be the most productive?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Should answer the following questions</a:t>
            </a:r>
          </a:p>
        </p:txBody>
      </p:sp>
      <p:sp>
        <p:nvSpPr>
          <p:cNvPr id="3" name="Content Placeholder 2"/>
          <p:cNvSpPr>
            <a:spLocks noGrp="1"/>
          </p:cNvSpPr>
          <p:nvPr>
            <p:ph idx="1"/>
          </p:nvPr>
        </p:nvSpPr>
        <p:spPr/>
        <p:txBody>
          <a:bodyPr>
            <a:normAutofit/>
          </a:bodyPr>
          <a:lstStyle/>
          <a:p>
            <a:pPr>
              <a:buNone/>
            </a:pPr>
            <a:r>
              <a:rPr lang="en-US" dirty="0"/>
              <a:t>8. What sources of information or data were identified that might be useful to you?</a:t>
            </a:r>
          </a:p>
          <a:p>
            <a:pPr>
              <a:buNone/>
            </a:pPr>
            <a:r>
              <a:rPr lang="en-US" dirty="0"/>
              <a:t>9. How does your particular topic fit into the larger context of what has already been done?</a:t>
            </a:r>
          </a:p>
          <a:p>
            <a:pPr>
              <a:buNone/>
            </a:pPr>
            <a:r>
              <a:rPr lang="en-US" dirty="0"/>
              <a:t>10. How has the research that has already been done help frame your current investigation?</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4207</TotalTime>
  <Words>1934</Words>
  <Application>Microsoft Office PowerPoint</Application>
  <PresentationFormat>On-screen Show (4:3)</PresentationFormat>
  <Paragraphs>188</Paragraphs>
  <Slides>40</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40</vt:i4>
      </vt:variant>
    </vt:vector>
  </HeadingPairs>
  <TitlesOfParts>
    <vt:vector size="45" baseType="lpstr">
      <vt:lpstr>Calibri</vt:lpstr>
      <vt:lpstr>Gill Sans MT</vt:lpstr>
      <vt:lpstr>Verdana</vt:lpstr>
      <vt:lpstr>Wingdings 2</vt:lpstr>
      <vt:lpstr>Solstice</vt:lpstr>
      <vt:lpstr>Literature review  Dr. leeberk raja mbbs.,md consultant   </vt:lpstr>
      <vt:lpstr>Before starting your research  </vt:lpstr>
      <vt:lpstr>PowerPoint Presentation</vt:lpstr>
      <vt:lpstr>PowerPoint Presentation</vt:lpstr>
      <vt:lpstr>What is literature?</vt:lpstr>
      <vt:lpstr>Literature review</vt:lpstr>
      <vt:lpstr>Should answer the following questions</vt:lpstr>
      <vt:lpstr>Should answer the following questions</vt:lpstr>
      <vt:lpstr>Should answer the following questions</vt:lpstr>
      <vt:lpstr>Four main reasons</vt:lpstr>
      <vt:lpstr>Steps of writing ROL</vt:lpstr>
      <vt:lpstr>Where to go?</vt:lpstr>
      <vt:lpstr>Defining source of information </vt:lpstr>
      <vt:lpstr>Evaluating Source</vt:lpstr>
      <vt:lpstr> Analysing and synthesizing the literature </vt:lpstr>
      <vt:lpstr>Synthesis matrix</vt:lpstr>
      <vt:lpstr>Making notes</vt:lpstr>
      <vt:lpstr>Writing up</vt:lpstr>
      <vt:lpstr>How to paraphrase? </vt:lpstr>
      <vt:lpstr>How to summarize?</vt:lpstr>
      <vt:lpstr>Example – original source</vt:lpstr>
      <vt:lpstr>Summary</vt:lpstr>
      <vt:lpstr>Quoting</vt:lpstr>
      <vt:lpstr>When to quote?</vt:lpstr>
      <vt:lpstr>Plagiarism</vt:lpstr>
      <vt:lpstr>Example</vt:lpstr>
      <vt:lpstr>To avoid plagiarism give credit when </vt:lpstr>
      <vt:lpstr>Recommendations</vt:lpstr>
      <vt:lpstr>Word to word plagiarism</vt:lpstr>
      <vt:lpstr>Example </vt:lpstr>
      <vt:lpstr>Word to word Plagiarism</vt:lpstr>
      <vt:lpstr>Paraphrasing Plagiarism </vt:lpstr>
      <vt:lpstr>Example</vt:lpstr>
      <vt:lpstr>Paraphrasing plagiarism</vt:lpstr>
      <vt:lpstr>Example </vt:lpstr>
      <vt:lpstr>Structure</vt:lpstr>
      <vt:lpstr>Example - II</vt:lpstr>
      <vt:lpstr>Structure</vt:lpstr>
      <vt:lpstr>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Medical Research</cp:lastModifiedBy>
  <cp:revision>5</cp:revision>
  <dcterms:created xsi:type="dcterms:W3CDTF">2019-02-08T05:38:02Z</dcterms:created>
  <dcterms:modified xsi:type="dcterms:W3CDTF">2019-02-14T02:32:08Z</dcterms:modified>
</cp:coreProperties>
</file>