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735763" cy="98694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olin" initials="c" lastIdx="1" clrIdx="0">
    <p:extLst>
      <p:ext uri="{19B8F6BF-5375-455C-9EA6-DF929625EA0E}">
        <p15:presenceInfo xmlns="" xmlns:p15="http://schemas.microsoft.com/office/powerpoint/2012/main" userId="carol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6600"/>
    <a:srgbClr val="990033"/>
    <a:srgbClr val="660033"/>
    <a:srgbClr val="990000"/>
    <a:srgbClr val="008000"/>
    <a:srgbClr val="99CC00"/>
    <a:srgbClr val="003399"/>
    <a:srgbClr val="333300"/>
    <a:srgbClr val="FF0066"/>
    <a:srgbClr val="FF99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7132" autoAdjust="0"/>
    <p:restoredTop sz="94660"/>
  </p:normalViewPr>
  <p:slideViewPr>
    <p:cSldViewPr snapToGrid="0">
      <p:cViewPr varScale="1">
        <p:scale>
          <a:sx n="73" d="100"/>
          <a:sy n="73" d="100"/>
        </p:scale>
        <p:origin x="-942"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1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15373" y="0"/>
            <a:ext cx="2918831" cy="495188"/>
          </a:xfrm>
          <a:prstGeom prst="rect">
            <a:avLst/>
          </a:prstGeom>
        </p:spPr>
        <p:txBody>
          <a:bodyPr vert="horz" lIns="91440" tIns="45720" rIns="91440" bIns="45720" rtlCol="0"/>
          <a:lstStyle>
            <a:lvl1pPr algn="r">
              <a:defRPr sz="1200"/>
            </a:lvl1pPr>
          </a:lstStyle>
          <a:p>
            <a:fld id="{20BFDF15-2189-4EB0-B11F-C3FD01990B63}" type="datetimeFigureOut">
              <a:rPr lang="en-IN" smtClean="0"/>
              <a:pPr/>
              <a:t>15-02-2019</a:t>
            </a:fld>
            <a:endParaRPr lang="en-IN"/>
          </a:p>
        </p:txBody>
      </p:sp>
      <p:sp>
        <p:nvSpPr>
          <p:cNvPr id="4" name="Footer Placeholder 3"/>
          <p:cNvSpPr>
            <a:spLocks noGrp="1"/>
          </p:cNvSpPr>
          <p:nvPr>
            <p:ph type="ftr" sz="quarter" idx="2"/>
          </p:nvPr>
        </p:nvSpPr>
        <p:spPr>
          <a:xfrm>
            <a:off x="0" y="9374301"/>
            <a:ext cx="2918831" cy="4951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15373" y="9374301"/>
            <a:ext cx="2918831" cy="495187"/>
          </a:xfrm>
          <a:prstGeom prst="rect">
            <a:avLst/>
          </a:prstGeom>
        </p:spPr>
        <p:txBody>
          <a:bodyPr vert="horz" lIns="91440" tIns="45720" rIns="91440" bIns="45720" rtlCol="0" anchor="b"/>
          <a:lstStyle>
            <a:lvl1pPr algn="r">
              <a:defRPr sz="1200"/>
            </a:lvl1pPr>
          </a:lstStyle>
          <a:p>
            <a:fld id="{9A46B0F6-25BF-4A64-91DA-5389AEF9C62F}" type="slidenum">
              <a:rPr lang="en-IN" smtClean="0"/>
              <a:pPr/>
              <a:t>‹#›</a:t>
            </a:fld>
            <a:endParaRPr lang="en-IN"/>
          </a:p>
        </p:txBody>
      </p:sp>
    </p:spTree>
    <p:extLst>
      <p:ext uri="{BB962C8B-B14F-4D97-AF65-F5344CB8AC3E}">
        <p14:creationId xmlns="" xmlns:p14="http://schemas.microsoft.com/office/powerpoint/2010/main" val="2618085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1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15373" y="0"/>
            <a:ext cx="2918831" cy="495188"/>
          </a:xfrm>
          <a:prstGeom prst="rect">
            <a:avLst/>
          </a:prstGeom>
        </p:spPr>
        <p:txBody>
          <a:bodyPr vert="horz" lIns="91440" tIns="45720" rIns="91440" bIns="45720" rtlCol="0"/>
          <a:lstStyle>
            <a:lvl1pPr algn="r">
              <a:defRPr sz="1200"/>
            </a:lvl1pPr>
          </a:lstStyle>
          <a:p>
            <a:fld id="{2486F820-7BCA-45D6-A2CC-251A99CAFB1A}" type="datetimeFigureOut">
              <a:rPr lang="en-IN" smtClean="0"/>
              <a:pPr/>
              <a:t>15-02-2019</a:t>
            </a:fld>
            <a:endParaRPr lang="en-IN"/>
          </a:p>
        </p:txBody>
      </p:sp>
      <p:sp>
        <p:nvSpPr>
          <p:cNvPr id="4" name="Slide Image Placeholder 3"/>
          <p:cNvSpPr>
            <a:spLocks noGrp="1" noRot="1" noChangeAspect="1"/>
          </p:cNvSpPr>
          <p:nvPr>
            <p:ph type="sldImg" idx="2"/>
          </p:nvPr>
        </p:nvSpPr>
        <p:spPr>
          <a:xfrm>
            <a:off x="407988" y="1233488"/>
            <a:ext cx="5919787" cy="3330575"/>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73577" y="4749691"/>
            <a:ext cx="5388610" cy="388611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374301"/>
            <a:ext cx="2918831" cy="4951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15373" y="9374301"/>
            <a:ext cx="2918831" cy="495187"/>
          </a:xfrm>
          <a:prstGeom prst="rect">
            <a:avLst/>
          </a:prstGeom>
        </p:spPr>
        <p:txBody>
          <a:bodyPr vert="horz" lIns="91440" tIns="45720" rIns="91440" bIns="45720" rtlCol="0" anchor="b"/>
          <a:lstStyle>
            <a:lvl1pPr algn="r">
              <a:defRPr sz="1200"/>
            </a:lvl1pPr>
          </a:lstStyle>
          <a:p>
            <a:fld id="{656DC518-650C-4587-BE81-7F8552692468}" type="slidenum">
              <a:rPr lang="en-IN" smtClean="0"/>
              <a:pPr/>
              <a:t>‹#›</a:t>
            </a:fld>
            <a:endParaRPr lang="en-IN"/>
          </a:p>
        </p:txBody>
      </p:sp>
    </p:spTree>
    <p:extLst>
      <p:ext uri="{BB962C8B-B14F-4D97-AF65-F5344CB8AC3E}">
        <p14:creationId xmlns="" xmlns:p14="http://schemas.microsoft.com/office/powerpoint/2010/main" val="4133838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56DC518-650C-4587-BE81-7F8552692468}" type="slidenum">
              <a:rPr lang="en-IN" smtClean="0"/>
              <a:pPr/>
              <a:t>19</a:t>
            </a:fld>
            <a:endParaRPr lang="en-IN"/>
          </a:p>
        </p:txBody>
      </p:sp>
    </p:spTree>
    <p:extLst>
      <p:ext uri="{BB962C8B-B14F-4D97-AF65-F5344CB8AC3E}">
        <p14:creationId xmlns="" xmlns:p14="http://schemas.microsoft.com/office/powerpoint/2010/main" val="3643342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295D9D4-7889-45D4-8BB3-36FBDA78FE03}" type="datetime1">
              <a:rPr lang="en-IN" smtClean="0"/>
              <a:pPr/>
              <a:t>15-02-2019</a:t>
            </a:fld>
            <a:endParaRPr lang="en-IN"/>
          </a:p>
        </p:txBody>
      </p:sp>
      <p:sp>
        <p:nvSpPr>
          <p:cNvPr id="5" name="Footer Placeholder 4"/>
          <p:cNvSpPr>
            <a:spLocks noGrp="1"/>
          </p:cNvSpPr>
          <p:nvPr>
            <p:ph type="ftr" sz="quarter" idx="11"/>
          </p:nvPr>
        </p:nvSpPr>
        <p:spPr/>
        <p:txBody>
          <a:bodyPr/>
          <a:lstStyle/>
          <a:p>
            <a:r>
              <a:rPr lang="en-IN" smtClean="0"/>
              <a:t>Discussion and conclusion</a:t>
            </a:r>
            <a:endParaRPr lang="en-IN"/>
          </a:p>
        </p:txBody>
      </p:sp>
      <p:sp>
        <p:nvSpPr>
          <p:cNvPr id="6" name="Slide Number Placeholder 5"/>
          <p:cNvSpPr>
            <a:spLocks noGrp="1"/>
          </p:cNvSpPr>
          <p:nvPr>
            <p:ph type="sldNum" sz="quarter" idx="12"/>
          </p:nvPr>
        </p:nvSpPr>
        <p:spPr/>
        <p:txBody>
          <a:bodyPr/>
          <a:lstStyle/>
          <a:p>
            <a:fld id="{2AB29828-D9A6-4448-897E-AA0C76F38852}" type="slidenum">
              <a:rPr lang="en-IN" smtClean="0"/>
              <a:pPr/>
              <a:t>‹#›</a:t>
            </a:fld>
            <a:endParaRPr lang="en-IN"/>
          </a:p>
        </p:txBody>
      </p:sp>
    </p:spTree>
    <p:extLst>
      <p:ext uri="{BB962C8B-B14F-4D97-AF65-F5344CB8AC3E}">
        <p14:creationId xmlns="" xmlns:p14="http://schemas.microsoft.com/office/powerpoint/2010/main" val="2097439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E90E0DC-BBBD-41B0-BA25-62152263BA72}" type="datetime1">
              <a:rPr lang="en-IN" smtClean="0"/>
              <a:pPr/>
              <a:t>15-02-2019</a:t>
            </a:fld>
            <a:endParaRPr lang="en-IN"/>
          </a:p>
        </p:txBody>
      </p:sp>
      <p:sp>
        <p:nvSpPr>
          <p:cNvPr id="5" name="Footer Placeholder 4"/>
          <p:cNvSpPr>
            <a:spLocks noGrp="1"/>
          </p:cNvSpPr>
          <p:nvPr>
            <p:ph type="ftr" sz="quarter" idx="11"/>
          </p:nvPr>
        </p:nvSpPr>
        <p:spPr/>
        <p:txBody>
          <a:bodyPr/>
          <a:lstStyle/>
          <a:p>
            <a:r>
              <a:rPr lang="en-IN" smtClean="0"/>
              <a:t>Discussion and conclusion</a:t>
            </a:r>
            <a:endParaRPr lang="en-IN"/>
          </a:p>
        </p:txBody>
      </p:sp>
      <p:sp>
        <p:nvSpPr>
          <p:cNvPr id="6" name="Slide Number Placeholder 5"/>
          <p:cNvSpPr>
            <a:spLocks noGrp="1"/>
          </p:cNvSpPr>
          <p:nvPr>
            <p:ph type="sldNum" sz="quarter" idx="12"/>
          </p:nvPr>
        </p:nvSpPr>
        <p:spPr/>
        <p:txBody>
          <a:bodyPr/>
          <a:lstStyle/>
          <a:p>
            <a:fld id="{2AB29828-D9A6-4448-897E-AA0C76F38852}" type="slidenum">
              <a:rPr lang="en-IN" smtClean="0"/>
              <a:pPr/>
              <a:t>‹#›</a:t>
            </a:fld>
            <a:endParaRPr lang="en-IN"/>
          </a:p>
        </p:txBody>
      </p:sp>
    </p:spTree>
    <p:extLst>
      <p:ext uri="{BB962C8B-B14F-4D97-AF65-F5344CB8AC3E}">
        <p14:creationId xmlns="" xmlns:p14="http://schemas.microsoft.com/office/powerpoint/2010/main" val="583509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AA41C62-ED9F-48B9-A7D1-0AE973196378}" type="datetime1">
              <a:rPr lang="en-IN" smtClean="0"/>
              <a:pPr/>
              <a:t>15-02-2019</a:t>
            </a:fld>
            <a:endParaRPr lang="en-IN"/>
          </a:p>
        </p:txBody>
      </p:sp>
      <p:sp>
        <p:nvSpPr>
          <p:cNvPr id="5" name="Footer Placeholder 4"/>
          <p:cNvSpPr>
            <a:spLocks noGrp="1"/>
          </p:cNvSpPr>
          <p:nvPr>
            <p:ph type="ftr" sz="quarter" idx="11"/>
          </p:nvPr>
        </p:nvSpPr>
        <p:spPr/>
        <p:txBody>
          <a:bodyPr/>
          <a:lstStyle/>
          <a:p>
            <a:r>
              <a:rPr lang="en-IN" smtClean="0"/>
              <a:t>Discussion and conclusion</a:t>
            </a:r>
            <a:endParaRPr lang="en-IN"/>
          </a:p>
        </p:txBody>
      </p:sp>
      <p:sp>
        <p:nvSpPr>
          <p:cNvPr id="6" name="Slide Number Placeholder 5"/>
          <p:cNvSpPr>
            <a:spLocks noGrp="1"/>
          </p:cNvSpPr>
          <p:nvPr>
            <p:ph type="sldNum" sz="quarter" idx="12"/>
          </p:nvPr>
        </p:nvSpPr>
        <p:spPr/>
        <p:txBody>
          <a:bodyPr/>
          <a:lstStyle/>
          <a:p>
            <a:fld id="{2AB29828-D9A6-4448-897E-AA0C76F38852}" type="slidenum">
              <a:rPr lang="en-IN" smtClean="0"/>
              <a:pPr/>
              <a:t>‹#›</a:t>
            </a:fld>
            <a:endParaRPr lang="en-IN"/>
          </a:p>
        </p:txBody>
      </p:sp>
    </p:spTree>
    <p:extLst>
      <p:ext uri="{BB962C8B-B14F-4D97-AF65-F5344CB8AC3E}">
        <p14:creationId xmlns="" xmlns:p14="http://schemas.microsoft.com/office/powerpoint/2010/main" val="484368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5E2AA06-07D3-490A-9776-FE3E3C90FA9B}" type="datetime1">
              <a:rPr lang="en-IN" smtClean="0"/>
              <a:pPr/>
              <a:t>15-02-2019</a:t>
            </a:fld>
            <a:endParaRPr lang="en-IN"/>
          </a:p>
        </p:txBody>
      </p:sp>
      <p:sp>
        <p:nvSpPr>
          <p:cNvPr id="5" name="Footer Placeholder 4"/>
          <p:cNvSpPr>
            <a:spLocks noGrp="1"/>
          </p:cNvSpPr>
          <p:nvPr>
            <p:ph type="ftr" sz="quarter" idx="11"/>
          </p:nvPr>
        </p:nvSpPr>
        <p:spPr/>
        <p:txBody>
          <a:bodyPr/>
          <a:lstStyle/>
          <a:p>
            <a:r>
              <a:rPr lang="en-IN" smtClean="0"/>
              <a:t>Discussion and conclusion</a:t>
            </a:r>
            <a:endParaRPr lang="en-IN"/>
          </a:p>
        </p:txBody>
      </p:sp>
      <p:sp>
        <p:nvSpPr>
          <p:cNvPr id="6" name="Slide Number Placeholder 5"/>
          <p:cNvSpPr>
            <a:spLocks noGrp="1"/>
          </p:cNvSpPr>
          <p:nvPr>
            <p:ph type="sldNum" sz="quarter" idx="12"/>
          </p:nvPr>
        </p:nvSpPr>
        <p:spPr/>
        <p:txBody>
          <a:bodyPr/>
          <a:lstStyle/>
          <a:p>
            <a:fld id="{2AB29828-D9A6-4448-897E-AA0C76F38852}" type="slidenum">
              <a:rPr lang="en-IN" smtClean="0"/>
              <a:pPr/>
              <a:t>‹#›</a:t>
            </a:fld>
            <a:endParaRPr lang="en-IN"/>
          </a:p>
        </p:txBody>
      </p:sp>
    </p:spTree>
    <p:extLst>
      <p:ext uri="{BB962C8B-B14F-4D97-AF65-F5344CB8AC3E}">
        <p14:creationId xmlns="" xmlns:p14="http://schemas.microsoft.com/office/powerpoint/2010/main" val="2614533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9665AA-616B-40F2-AC55-170793DD3E43}" type="datetime1">
              <a:rPr lang="en-IN" smtClean="0"/>
              <a:pPr/>
              <a:t>15-02-2019</a:t>
            </a:fld>
            <a:endParaRPr lang="en-IN"/>
          </a:p>
        </p:txBody>
      </p:sp>
      <p:sp>
        <p:nvSpPr>
          <p:cNvPr id="5" name="Footer Placeholder 4"/>
          <p:cNvSpPr>
            <a:spLocks noGrp="1"/>
          </p:cNvSpPr>
          <p:nvPr>
            <p:ph type="ftr" sz="quarter" idx="11"/>
          </p:nvPr>
        </p:nvSpPr>
        <p:spPr/>
        <p:txBody>
          <a:bodyPr/>
          <a:lstStyle/>
          <a:p>
            <a:r>
              <a:rPr lang="en-IN" smtClean="0"/>
              <a:t>Discussion and conclusion</a:t>
            </a:r>
            <a:endParaRPr lang="en-IN"/>
          </a:p>
        </p:txBody>
      </p:sp>
      <p:sp>
        <p:nvSpPr>
          <p:cNvPr id="6" name="Slide Number Placeholder 5"/>
          <p:cNvSpPr>
            <a:spLocks noGrp="1"/>
          </p:cNvSpPr>
          <p:nvPr>
            <p:ph type="sldNum" sz="quarter" idx="12"/>
          </p:nvPr>
        </p:nvSpPr>
        <p:spPr/>
        <p:txBody>
          <a:bodyPr/>
          <a:lstStyle/>
          <a:p>
            <a:fld id="{2AB29828-D9A6-4448-897E-AA0C76F38852}" type="slidenum">
              <a:rPr lang="en-IN" smtClean="0"/>
              <a:pPr/>
              <a:t>‹#›</a:t>
            </a:fld>
            <a:endParaRPr lang="en-IN"/>
          </a:p>
        </p:txBody>
      </p:sp>
    </p:spTree>
    <p:extLst>
      <p:ext uri="{BB962C8B-B14F-4D97-AF65-F5344CB8AC3E}">
        <p14:creationId xmlns="" xmlns:p14="http://schemas.microsoft.com/office/powerpoint/2010/main" val="2478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5DDA4CEC-EEB5-4AAD-9350-BB8543949F5C}" type="datetime1">
              <a:rPr lang="en-IN" smtClean="0"/>
              <a:pPr/>
              <a:t>15-02-2019</a:t>
            </a:fld>
            <a:endParaRPr lang="en-IN"/>
          </a:p>
        </p:txBody>
      </p:sp>
      <p:sp>
        <p:nvSpPr>
          <p:cNvPr id="6" name="Footer Placeholder 5"/>
          <p:cNvSpPr>
            <a:spLocks noGrp="1"/>
          </p:cNvSpPr>
          <p:nvPr>
            <p:ph type="ftr" sz="quarter" idx="11"/>
          </p:nvPr>
        </p:nvSpPr>
        <p:spPr/>
        <p:txBody>
          <a:bodyPr/>
          <a:lstStyle/>
          <a:p>
            <a:r>
              <a:rPr lang="en-IN" smtClean="0"/>
              <a:t>Discussion and conclusion</a:t>
            </a:r>
            <a:endParaRPr lang="en-IN"/>
          </a:p>
        </p:txBody>
      </p:sp>
      <p:sp>
        <p:nvSpPr>
          <p:cNvPr id="7" name="Slide Number Placeholder 6"/>
          <p:cNvSpPr>
            <a:spLocks noGrp="1"/>
          </p:cNvSpPr>
          <p:nvPr>
            <p:ph type="sldNum" sz="quarter" idx="12"/>
          </p:nvPr>
        </p:nvSpPr>
        <p:spPr/>
        <p:txBody>
          <a:bodyPr/>
          <a:lstStyle/>
          <a:p>
            <a:fld id="{2AB29828-D9A6-4448-897E-AA0C76F38852}" type="slidenum">
              <a:rPr lang="en-IN" smtClean="0"/>
              <a:pPr/>
              <a:t>‹#›</a:t>
            </a:fld>
            <a:endParaRPr lang="en-IN"/>
          </a:p>
        </p:txBody>
      </p:sp>
    </p:spTree>
    <p:extLst>
      <p:ext uri="{BB962C8B-B14F-4D97-AF65-F5344CB8AC3E}">
        <p14:creationId xmlns="" xmlns:p14="http://schemas.microsoft.com/office/powerpoint/2010/main" val="2105168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F9947AB-D104-4F1F-90D4-238ABF289BEE}" type="datetime1">
              <a:rPr lang="en-IN" smtClean="0"/>
              <a:pPr/>
              <a:t>15-02-2019</a:t>
            </a:fld>
            <a:endParaRPr lang="en-IN"/>
          </a:p>
        </p:txBody>
      </p:sp>
      <p:sp>
        <p:nvSpPr>
          <p:cNvPr id="8" name="Footer Placeholder 7"/>
          <p:cNvSpPr>
            <a:spLocks noGrp="1"/>
          </p:cNvSpPr>
          <p:nvPr>
            <p:ph type="ftr" sz="quarter" idx="11"/>
          </p:nvPr>
        </p:nvSpPr>
        <p:spPr/>
        <p:txBody>
          <a:bodyPr/>
          <a:lstStyle/>
          <a:p>
            <a:r>
              <a:rPr lang="en-IN" smtClean="0"/>
              <a:t>Discussion and conclusion</a:t>
            </a:r>
            <a:endParaRPr lang="en-IN"/>
          </a:p>
        </p:txBody>
      </p:sp>
      <p:sp>
        <p:nvSpPr>
          <p:cNvPr id="9" name="Slide Number Placeholder 8"/>
          <p:cNvSpPr>
            <a:spLocks noGrp="1"/>
          </p:cNvSpPr>
          <p:nvPr>
            <p:ph type="sldNum" sz="quarter" idx="12"/>
          </p:nvPr>
        </p:nvSpPr>
        <p:spPr/>
        <p:txBody>
          <a:bodyPr/>
          <a:lstStyle/>
          <a:p>
            <a:fld id="{2AB29828-D9A6-4448-897E-AA0C76F38852}" type="slidenum">
              <a:rPr lang="en-IN" smtClean="0"/>
              <a:pPr/>
              <a:t>‹#›</a:t>
            </a:fld>
            <a:endParaRPr lang="en-IN"/>
          </a:p>
        </p:txBody>
      </p:sp>
    </p:spTree>
    <p:extLst>
      <p:ext uri="{BB962C8B-B14F-4D97-AF65-F5344CB8AC3E}">
        <p14:creationId xmlns="" xmlns:p14="http://schemas.microsoft.com/office/powerpoint/2010/main" val="2073025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3965B752-1875-471E-948A-BEF3C9B1F906}" type="datetime1">
              <a:rPr lang="en-IN" smtClean="0"/>
              <a:pPr/>
              <a:t>15-02-2019</a:t>
            </a:fld>
            <a:endParaRPr lang="en-IN"/>
          </a:p>
        </p:txBody>
      </p:sp>
      <p:sp>
        <p:nvSpPr>
          <p:cNvPr id="4" name="Footer Placeholder 3"/>
          <p:cNvSpPr>
            <a:spLocks noGrp="1"/>
          </p:cNvSpPr>
          <p:nvPr>
            <p:ph type="ftr" sz="quarter" idx="11"/>
          </p:nvPr>
        </p:nvSpPr>
        <p:spPr/>
        <p:txBody>
          <a:bodyPr/>
          <a:lstStyle/>
          <a:p>
            <a:r>
              <a:rPr lang="en-IN" smtClean="0"/>
              <a:t>Discussion and conclusion</a:t>
            </a:r>
            <a:endParaRPr lang="en-IN"/>
          </a:p>
        </p:txBody>
      </p:sp>
      <p:sp>
        <p:nvSpPr>
          <p:cNvPr id="5" name="Slide Number Placeholder 4"/>
          <p:cNvSpPr>
            <a:spLocks noGrp="1"/>
          </p:cNvSpPr>
          <p:nvPr>
            <p:ph type="sldNum" sz="quarter" idx="12"/>
          </p:nvPr>
        </p:nvSpPr>
        <p:spPr/>
        <p:txBody>
          <a:bodyPr/>
          <a:lstStyle/>
          <a:p>
            <a:fld id="{2AB29828-D9A6-4448-897E-AA0C76F38852}" type="slidenum">
              <a:rPr lang="en-IN" smtClean="0"/>
              <a:pPr/>
              <a:t>‹#›</a:t>
            </a:fld>
            <a:endParaRPr lang="en-IN"/>
          </a:p>
        </p:txBody>
      </p:sp>
    </p:spTree>
    <p:extLst>
      <p:ext uri="{BB962C8B-B14F-4D97-AF65-F5344CB8AC3E}">
        <p14:creationId xmlns="" xmlns:p14="http://schemas.microsoft.com/office/powerpoint/2010/main" val="2515942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7C5649-4108-4F69-961F-1B8909E617DF}" type="datetime1">
              <a:rPr lang="en-IN" smtClean="0"/>
              <a:pPr/>
              <a:t>15-02-2019</a:t>
            </a:fld>
            <a:endParaRPr lang="en-IN"/>
          </a:p>
        </p:txBody>
      </p:sp>
      <p:sp>
        <p:nvSpPr>
          <p:cNvPr id="3" name="Footer Placeholder 2"/>
          <p:cNvSpPr>
            <a:spLocks noGrp="1"/>
          </p:cNvSpPr>
          <p:nvPr>
            <p:ph type="ftr" sz="quarter" idx="11"/>
          </p:nvPr>
        </p:nvSpPr>
        <p:spPr/>
        <p:txBody>
          <a:bodyPr/>
          <a:lstStyle/>
          <a:p>
            <a:r>
              <a:rPr lang="en-IN" smtClean="0"/>
              <a:t>Discussion and conclusion</a:t>
            </a:r>
            <a:endParaRPr lang="en-IN"/>
          </a:p>
        </p:txBody>
      </p:sp>
      <p:sp>
        <p:nvSpPr>
          <p:cNvPr id="4" name="Slide Number Placeholder 3"/>
          <p:cNvSpPr>
            <a:spLocks noGrp="1"/>
          </p:cNvSpPr>
          <p:nvPr>
            <p:ph type="sldNum" sz="quarter" idx="12"/>
          </p:nvPr>
        </p:nvSpPr>
        <p:spPr/>
        <p:txBody>
          <a:bodyPr/>
          <a:lstStyle/>
          <a:p>
            <a:fld id="{2AB29828-D9A6-4448-897E-AA0C76F38852}" type="slidenum">
              <a:rPr lang="en-IN" smtClean="0"/>
              <a:pPr/>
              <a:t>‹#›</a:t>
            </a:fld>
            <a:endParaRPr lang="en-IN"/>
          </a:p>
        </p:txBody>
      </p:sp>
    </p:spTree>
    <p:extLst>
      <p:ext uri="{BB962C8B-B14F-4D97-AF65-F5344CB8AC3E}">
        <p14:creationId xmlns="" xmlns:p14="http://schemas.microsoft.com/office/powerpoint/2010/main" val="2440913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CA4030-37E4-466C-AF48-E727EFD01537}" type="datetime1">
              <a:rPr lang="en-IN" smtClean="0"/>
              <a:pPr/>
              <a:t>15-02-2019</a:t>
            </a:fld>
            <a:endParaRPr lang="en-IN"/>
          </a:p>
        </p:txBody>
      </p:sp>
      <p:sp>
        <p:nvSpPr>
          <p:cNvPr id="6" name="Footer Placeholder 5"/>
          <p:cNvSpPr>
            <a:spLocks noGrp="1"/>
          </p:cNvSpPr>
          <p:nvPr>
            <p:ph type="ftr" sz="quarter" idx="11"/>
          </p:nvPr>
        </p:nvSpPr>
        <p:spPr/>
        <p:txBody>
          <a:bodyPr/>
          <a:lstStyle/>
          <a:p>
            <a:r>
              <a:rPr lang="en-IN" smtClean="0"/>
              <a:t>Discussion and conclusion</a:t>
            </a:r>
            <a:endParaRPr lang="en-IN"/>
          </a:p>
        </p:txBody>
      </p:sp>
      <p:sp>
        <p:nvSpPr>
          <p:cNvPr id="7" name="Slide Number Placeholder 6"/>
          <p:cNvSpPr>
            <a:spLocks noGrp="1"/>
          </p:cNvSpPr>
          <p:nvPr>
            <p:ph type="sldNum" sz="quarter" idx="12"/>
          </p:nvPr>
        </p:nvSpPr>
        <p:spPr/>
        <p:txBody>
          <a:bodyPr/>
          <a:lstStyle/>
          <a:p>
            <a:fld id="{2AB29828-D9A6-4448-897E-AA0C76F38852}" type="slidenum">
              <a:rPr lang="en-IN" smtClean="0"/>
              <a:pPr/>
              <a:t>‹#›</a:t>
            </a:fld>
            <a:endParaRPr lang="en-IN"/>
          </a:p>
        </p:txBody>
      </p:sp>
    </p:spTree>
    <p:extLst>
      <p:ext uri="{BB962C8B-B14F-4D97-AF65-F5344CB8AC3E}">
        <p14:creationId xmlns="" xmlns:p14="http://schemas.microsoft.com/office/powerpoint/2010/main" val="1244524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EC5D94-2D89-4D81-9143-5E041AE87227}" type="datetime1">
              <a:rPr lang="en-IN" smtClean="0"/>
              <a:pPr/>
              <a:t>15-02-2019</a:t>
            </a:fld>
            <a:endParaRPr lang="en-IN"/>
          </a:p>
        </p:txBody>
      </p:sp>
      <p:sp>
        <p:nvSpPr>
          <p:cNvPr id="6" name="Footer Placeholder 5"/>
          <p:cNvSpPr>
            <a:spLocks noGrp="1"/>
          </p:cNvSpPr>
          <p:nvPr>
            <p:ph type="ftr" sz="quarter" idx="11"/>
          </p:nvPr>
        </p:nvSpPr>
        <p:spPr/>
        <p:txBody>
          <a:bodyPr/>
          <a:lstStyle/>
          <a:p>
            <a:r>
              <a:rPr lang="en-IN" smtClean="0"/>
              <a:t>Discussion and conclusion</a:t>
            </a:r>
            <a:endParaRPr lang="en-IN"/>
          </a:p>
        </p:txBody>
      </p:sp>
      <p:sp>
        <p:nvSpPr>
          <p:cNvPr id="7" name="Slide Number Placeholder 6"/>
          <p:cNvSpPr>
            <a:spLocks noGrp="1"/>
          </p:cNvSpPr>
          <p:nvPr>
            <p:ph type="sldNum" sz="quarter" idx="12"/>
          </p:nvPr>
        </p:nvSpPr>
        <p:spPr/>
        <p:txBody>
          <a:bodyPr/>
          <a:lstStyle/>
          <a:p>
            <a:fld id="{2AB29828-D9A6-4448-897E-AA0C76F38852}" type="slidenum">
              <a:rPr lang="en-IN" smtClean="0"/>
              <a:pPr/>
              <a:t>‹#›</a:t>
            </a:fld>
            <a:endParaRPr lang="en-IN"/>
          </a:p>
        </p:txBody>
      </p:sp>
    </p:spTree>
    <p:extLst>
      <p:ext uri="{BB962C8B-B14F-4D97-AF65-F5344CB8AC3E}">
        <p14:creationId xmlns="" xmlns:p14="http://schemas.microsoft.com/office/powerpoint/2010/main" val="2369235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IN"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1">
                <a:solidFill>
                  <a:schemeClr val="accent5">
                    <a:lumMod val="50000"/>
                  </a:schemeClr>
                </a:solidFill>
              </a:defRPr>
            </a:lvl1pPr>
          </a:lstStyle>
          <a:p>
            <a:fld id="{1985A7AA-C9D2-47F9-9FDB-8A8EAA888235}" type="datetime1">
              <a:rPr lang="en-IN" smtClean="0"/>
              <a:pPr/>
              <a:t>15-02-2019</a:t>
            </a:fld>
            <a:endParaRPr lang="en-IN"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a:solidFill>
                  <a:schemeClr val="accent5">
                    <a:lumMod val="50000"/>
                  </a:schemeClr>
                </a:solidFill>
                <a:latin typeface="Cambria" panose="02040503050406030204" pitchFamily="18" charset="0"/>
              </a:defRPr>
            </a:lvl1pPr>
          </a:lstStyle>
          <a:p>
            <a:r>
              <a:rPr lang="en-IN" smtClean="0"/>
              <a:t>Discussion and conclusion</a:t>
            </a:r>
            <a:endParaRPr lang="en-IN"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B29828-D9A6-4448-897E-AA0C76F38852}" type="slidenum">
              <a:rPr lang="en-IN" smtClean="0"/>
              <a:pPr/>
              <a:t>‹#›</a:t>
            </a:fld>
            <a:endParaRPr lang="en-IN"/>
          </a:p>
        </p:txBody>
      </p:sp>
      <p:pic>
        <p:nvPicPr>
          <p:cNvPr id="1028" name="Picture 4" descr="https://s3.amazonaws.com/static.freshersworld.com/jobs-logo/2015/04/29/logo_3593936_1430285502.png"/>
          <p:cNvPicPr>
            <a:picLocks noChangeAspect="1" noChangeArrowheads="1"/>
          </p:cNvPicPr>
          <p:nvPr userDrawn="1"/>
        </p:nvPicPr>
        <p:blipFill>
          <a:blip r:embed="rId13">
            <a:extLst>
              <a:ext uri="{28A0092B-C50C-407E-A947-70E740481C1C}">
                <a14:useLocalDpi xmlns="" xmlns:a14="http://schemas.microsoft.com/office/drawing/2010/main" val="0"/>
              </a:ext>
            </a:extLst>
          </a:blip>
          <a:srcRect/>
          <a:stretch>
            <a:fillRect/>
          </a:stretch>
        </p:blipFill>
        <p:spPr bwMode="auto">
          <a:xfrm>
            <a:off x="104775" y="169862"/>
            <a:ext cx="590550" cy="390526"/>
          </a:xfrm>
          <a:prstGeom prst="rect">
            <a:avLst/>
          </a:prstGeom>
          <a:noFill/>
          <a:extLst>
            <a:ext uri="{909E8E84-426E-40DD-AFC4-6F175D3DCCD1}">
              <a14:hiddenFill xmlns="" xmlns:a14="http://schemas.microsoft.com/office/drawing/2010/main">
                <a:solidFill>
                  <a:srgbClr val="FFFFFF"/>
                </a:solidFill>
              </a14:hiddenFill>
            </a:ext>
          </a:extLst>
        </p:spPr>
      </p:pic>
      <p:pic>
        <p:nvPicPr>
          <p:cNvPr id="11" name="Picture 2" descr="http://i.istockimg.com/file_thumbview_approve/51439080/6/stock-illustration-51439080-winter-tree-with-blue-abstract-leaves-and-snowflakes.jpg"/>
          <p:cNvPicPr>
            <a:picLocks noChangeAspect="1" noChangeArrowheads="1"/>
          </p:cNvPicPr>
          <p:nvPr userDrawn="1"/>
        </p:nvPicPr>
        <p:blipFill>
          <a:blip r:embed="rId14" cstate="print">
            <a:extLst>
              <a:ext uri="{28A0092B-C50C-407E-A947-70E740481C1C}">
                <a14:useLocalDpi xmlns="" xmlns:a14="http://schemas.microsoft.com/office/drawing/2010/main" val="0"/>
              </a:ext>
            </a:extLst>
          </a:blip>
          <a:srcRect/>
          <a:stretch>
            <a:fillRect/>
          </a:stretch>
        </p:blipFill>
        <p:spPr bwMode="auto">
          <a:xfrm>
            <a:off x="10225516" y="5364591"/>
            <a:ext cx="1356884" cy="1356884"/>
          </a:xfrm>
          <a:prstGeom prst="rect">
            <a:avLst/>
          </a:prstGeom>
          <a:noFill/>
          <a:extLst>
            <a:ext uri="{909E8E84-426E-40DD-AFC4-6F175D3DCCD1}">
              <a14:hiddenFill xmlns="" xmlns:a14="http://schemas.microsoft.com/office/drawing/2010/main">
                <a:solidFill>
                  <a:srgbClr val="FFFFFF"/>
                </a:solidFill>
              </a14:hiddenFill>
            </a:ext>
          </a:extLst>
        </p:spPr>
      </p:pic>
      <p:pic>
        <p:nvPicPr>
          <p:cNvPr id="1032" name="Picture 8" descr="http://previews.123rf.com/images/kudryashka/kudryashka1201/kudryashka120100091/12016575-Valentine-tree-with-hearts-for-your-design-Stock-Vector-tree-free-heart.jpg"/>
          <p:cNvPicPr>
            <a:picLocks noChangeAspect="1" noChangeArrowheads="1"/>
          </p:cNvPicPr>
          <p:nvPr userDrawn="1"/>
        </p:nvPicPr>
        <p:blipFill>
          <a:blip r:embed="rId15" cstate="print">
            <a:extLst>
              <a:ext uri="{28A0092B-C50C-407E-A947-70E740481C1C}">
                <a14:useLocalDpi xmlns="" xmlns:a14="http://schemas.microsoft.com/office/drawing/2010/main" val="0"/>
              </a:ext>
            </a:extLst>
          </a:blip>
          <a:srcRect/>
          <a:stretch>
            <a:fillRect/>
          </a:stretch>
        </p:blipFill>
        <p:spPr bwMode="auto">
          <a:xfrm>
            <a:off x="11403378" y="5905500"/>
            <a:ext cx="633412" cy="63341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5656971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defTabSz="914400" rtl="0" eaLnBrk="1" latinLnBrk="0" hangingPunct="1">
        <a:lnSpc>
          <a:spcPct val="90000"/>
        </a:lnSpc>
        <a:spcBef>
          <a:spcPct val="0"/>
        </a:spcBef>
        <a:buNone/>
        <a:defRPr sz="4400" kern="1200">
          <a:solidFill>
            <a:schemeClr val="accent5">
              <a:lumMod val="50000"/>
            </a:schemeClr>
          </a:solidFill>
          <a:latin typeface="Monotype Corsiva" panose="03010101010201010101" pitchFamily="66"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990033"/>
          </a:solidFill>
          <a:latin typeface="Cambria" panose="020405030504060302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990033"/>
          </a:solidFill>
          <a:latin typeface="Cambria" panose="020405030504060302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990033"/>
          </a:solidFill>
          <a:latin typeface="Cambria" panose="020405030504060302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990033"/>
          </a:solidFill>
          <a:latin typeface="Cambria" panose="020405030504060302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990033"/>
          </a:solidFill>
          <a:latin typeface="Cambria" panose="020405030504060302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1122362"/>
            <a:ext cx="10170018" cy="2264781"/>
          </a:xfrm>
        </p:spPr>
        <p:txBody>
          <a:bodyPr>
            <a:normAutofit fontScale="90000"/>
          </a:bodyPr>
          <a:lstStyle/>
          <a:p>
            <a:r>
              <a:rPr lang="en-US" b="1"/>
              <a:t>Writing a g</a:t>
            </a:r>
            <a:r>
              <a:rPr lang="en-US" b="1" smtClean="0"/>
              <a:t>ood discussion &amp; conclusion</a:t>
            </a:r>
            <a:r>
              <a:rPr lang="en-IN"/>
              <a:t/>
            </a:r>
            <a:br>
              <a:rPr lang="en-IN"/>
            </a:br>
            <a:endParaRPr lang="en-IN" dirty="0"/>
          </a:p>
        </p:txBody>
      </p:sp>
      <p:sp>
        <p:nvSpPr>
          <p:cNvPr id="3" name="Subtitle 2"/>
          <p:cNvSpPr>
            <a:spLocks noGrp="1"/>
          </p:cNvSpPr>
          <p:nvPr>
            <p:ph type="subTitle" idx="1"/>
          </p:nvPr>
        </p:nvSpPr>
        <p:spPr>
          <a:xfrm>
            <a:off x="1523999" y="3786389"/>
            <a:ext cx="9693500" cy="1429555"/>
          </a:xfrm>
        </p:spPr>
        <p:txBody>
          <a:bodyPr>
            <a:noAutofit/>
          </a:bodyPr>
          <a:lstStyle/>
          <a:p>
            <a:pPr algn="r"/>
            <a:r>
              <a:rPr lang="en-IN" sz="2000" dirty="0" err="1" smtClean="0"/>
              <a:t>Dr</a:t>
            </a:r>
            <a:r>
              <a:rPr lang="en-IN" sz="2000" err="1" smtClean="0"/>
              <a:t>.</a:t>
            </a:r>
            <a:r>
              <a:rPr lang="en-IN" sz="2000" smtClean="0"/>
              <a:t> Gift Norman</a:t>
            </a:r>
            <a:endParaRPr lang="en-IN" sz="2000" dirty="0" smtClean="0"/>
          </a:p>
        </p:txBody>
      </p:sp>
      <p:sp>
        <p:nvSpPr>
          <p:cNvPr id="4" name="Date Placeholder 3"/>
          <p:cNvSpPr>
            <a:spLocks noGrp="1"/>
          </p:cNvSpPr>
          <p:nvPr>
            <p:ph type="dt" sz="half" idx="10"/>
          </p:nvPr>
        </p:nvSpPr>
        <p:spPr/>
        <p:txBody>
          <a:bodyPr/>
          <a:lstStyle/>
          <a:p>
            <a:fld id="{A5DE69E2-6B63-4CF1-9F62-88C8DBCCE16C}" type="datetime1">
              <a:rPr lang="en-IN" smtClean="0"/>
              <a:pPr/>
              <a:t>15-02-2019</a:t>
            </a:fld>
            <a:endParaRPr lang="en-IN"/>
          </a:p>
        </p:txBody>
      </p:sp>
      <p:sp>
        <p:nvSpPr>
          <p:cNvPr id="5" name="Footer Placeholder 4"/>
          <p:cNvSpPr>
            <a:spLocks noGrp="1"/>
          </p:cNvSpPr>
          <p:nvPr>
            <p:ph type="ftr" sz="quarter" idx="11"/>
          </p:nvPr>
        </p:nvSpPr>
        <p:spPr/>
        <p:txBody>
          <a:bodyPr/>
          <a:lstStyle/>
          <a:p>
            <a:r>
              <a:rPr lang="en-IN" smtClean="0"/>
              <a:t>Discussion and conclusion</a:t>
            </a:r>
            <a:endParaRPr lang="en-IN"/>
          </a:p>
        </p:txBody>
      </p:sp>
    </p:spTree>
    <p:extLst>
      <p:ext uri="{BB962C8B-B14F-4D97-AF65-F5344CB8AC3E}">
        <p14:creationId xmlns="" xmlns:p14="http://schemas.microsoft.com/office/powerpoint/2010/main" val="12264790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Paragraph 5: Discuss future directions.</a:t>
            </a:r>
            <a:r>
              <a:rPr lang="en-US"/>
              <a:t> </a:t>
            </a:r>
            <a:r>
              <a:rPr lang="en-IN"/>
              <a:t/>
            </a:r>
            <a:br>
              <a:rPr lang="en-IN"/>
            </a:br>
            <a:endParaRPr lang="en-IN"/>
          </a:p>
        </p:txBody>
      </p:sp>
      <p:sp>
        <p:nvSpPr>
          <p:cNvPr id="3" name="Content Placeholder 2"/>
          <p:cNvSpPr>
            <a:spLocks noGrp="1"/>
          </p:cNvSpPr>
          <p:nvPr>
            <p:ph idx="1"/>
          </p:nvPr>
        </p:nvSpPr>
        <p:spPr/>
        <p:txBody>
          <a:bodyPr/>
          <a:lstStyle/>
          <a:p>
            <a:r>
              <a:rPr lang="en-US" i="1"/>
              <a:t>What major follow up studies are indicated based on your results?</a:t>
            </a:r>
            <a:r>
              <a:rPr lang="en-US"/>
              <a:t> </a:t>
            </a:r>
            <a:endParaRPr lang="en-IN"/>
          </a:p>
          <a:p>
            <a:r>
              <a:rPr lang="en-US"/>
              <a:t>Most studies yield new discoveries that prompt additional studies. </a:t>
            </a:r>
            <a:endParaRPr lang="en-IN"/>
          </a:p>
          <a:p>
            <a:r>
              <a:rPr lang="en-US"/>
              <a:t>Consider what new directions are supported by your findings. </a:t>
            </a:r>
            <a:endParaRPr lang="en-IN"/>
          </a:p>
          <a:p>
            <a:r>
              <a:rPr lang="en-US"/>
              <a:t>Making recommendations for follow-up studies is an important part of a discussion.</a:t>
            </a:r>
            <a:endParaRPr lang="en-IN"/>
          </a:p>
          <a:p>
            <a:endParaRPr lang="en-IN"/>
          </a:p>
        </p:txBody>
      </p:sp>
      <p:sp>
        <p:nvSpPr>
          <p:cNvPr id="4" name="Date Placeholder 3"/>
          <p:cNvSpPr>
            <a:spLocks noGrp="1"/>
          </p:cNvSpPr>
          <p:nvPr>
            <p:ph type="dt" sz="half" idx="10"/>
          </p:nvPr>
        </p:nvSpPr>
        <p:spPr/>
        <p:txBody>
          <a:bodyPr/>
          <a:lstStyle/>
          <a:p>
            <a:fld id="{58110A29-3ECD-4E2C-8891-8A158FEA6859}" type="datetime1">
              <a:rPr lang="en-IN" smtClean="0"/>
              <a:pPr/>
              <a:t>15-02-2019</a:t>
            </a:fld>
            <a:endParaRPr lang="en-IN"/>
          </a:p>
        </p:txBody>
      </p:sp>
      <p:sp>
        <p:nvSpPr>
          <p:cNvPr id="5" name="Footer Placeholder 4"/>
          <p:cNvSpPr>
            <a:spLocks noGrp="1"/>
          </p:cNvSpPr>
          <p:nvPr>
            <p:ph type="ftr" sz="quarter" idx="11"/>
          </p:nvPr>
        </p:nvSpPr>
        <p:spPr/>
        <p:txBody>
          <a:bodyPr/>
          <a:lstStyle/>
          <a:p>
            <a:r>
              <a:rPr lang="en-IN" smtClean="0"/>
              <a:t>Discussion and conclusion</a:t>
            </a:r>
            <a:endParaRPr lang="en-IN"/>
          </a:p>
        </p:txBody>
      </p:sp>
    </p:spTree>
    <p:extLst>
      <p:ext uri="{BB962C8B-B14F-4D97-AF65-F5344CB8AC3E}">
        <p14:creationId xmlns="" xmlns:p14="http://schemas.microsoft.com/office/powerpoint/2010/main" val="1413648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a:t>Paragraph 6: Discuss your overall conclusion and the major impact of your study.</a:t>
            </a:r>
            <a:r>
              <a:rPr lang="en-IN"/>
              <a:t/>
            </a:r>
            <a:br>
              <a:rPr lang="en-IN"/>
            </a:br>
            <a:endParaRPr lang="en-IN"/>
          </a:p>
        </p:txBody>
      </p:sp>
      <p:sp>
        <p:nvSpPr>
          <p:cNvPr id="3" name="Content Placeholder 2"/>
          <p:cNvSpPr>
            <a:spLocks noGrp="1"/>
          </p:cNvSpPr>
          <p:nvPr>
            <p:ph idx="1"/>
          </p:nvPr>
        </p:nvSpPr>
        <p:spPr/>
        <p:txBody>
          <a:bodyPr/>
          <a:lstStyle/>
          <a:p>
            <a:r>
              <a:rPr lang="en-US" i="1"/>
              <a:t>What is the main take-home message of your study?</a:t>
            </a:r>
            <a:endParaRPr lang="en-IN"/>
          </a:p>
          <a:p>
            <a:r>
              <a:rPr lang="en-US" i="1"/>
              <a:t>What is the main contribution that your study makes to your field?</a:t>
            </a:r>
            <a:endParaRPr lang="en-IN"/>
          </a:p>
          <a:p>
            <a:r>
              <a:rPr lang="en-US"/>
              <a:t>Relate this section to the first paragraph of the Discussion. How does your study fill “the gap” or address the problem that you presented in the Introduction ?</a:t>
            </a:r>
            <a:endParaRPr lang="en-IN"/>
          </a:p>
          <a:p>
            <a:endParaRPr lang="en-IN"/>
          </a:p>
        </p:txBody>
      </p:sp>
      <p:sp>
        <p:nvSpPr>
          <p:cNvPr id="4" name="Date Placeholder 3"/>
          <p:cNvSpPr>
            <a:spLocks noGrp="1"/>
          </p:cNvSpPr>
          <p:nvPr>
            <p:ph type="dt" sz="half" idx="10"/>
          </p:nvPr>
        </p:nvSpPr>
        <p:spPr/>
        <p:txBody>
          <a:bodyPr/>
          <a:lstStyle/>
          <a:p>
            <a:fld id="{C3E55882-B728-4361-B5C8-1A36BBE36895}" type="datetime1">
              <a:rPr lang="en-IN" smtClean="0"/>
              <a:pPr/>
              <a:t>15-02-2019</a:t>
            </a:fld>
            <a:endParaRPr lang="en-IN"/>
          </a:p>
        </p:txBody>
      </p:sp>
      <p:sp>
        <p:nvSpPr>
          <p:cNvPr id="5" name="Footer Placeholder 4"/>
          <p:cNvSpPr>
            <a:spLocks noGrp="1"/>
          </p:cNvSpPr>
          <p:nvPr>
            <p:ph type="ftr" sz="quarter" idx="11"/>
          </p:nvPr>
        </p:nvSpPr>
        <p:spPr/>
        <p:txBody>
          <a:bodyPr/>
          <a:lstStyle/>
          <a:p>
            <a:r>
              <a:rPr lang="en-IN" smtClean="0"/>
              <a:t>Discussion and conclusion</a:t>
            </a:r>
            <a:endParaRPr lang="en-IN"/>
          </a:p>
        </p:txBody>
      </p:sp>
    </p:spTree>
    <p:extLst>
      <p:ext uri="{BB962C8B-B14F-4D97-AF65-F5344CB8AC3E}">
        <p14:creationId xmlns="" xmlns:p14="http://schemas.microsoft.com/office/powerpoint/2010/main" val="79633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t>In summary, a strong discussion includes a concise summary of the problem you are investigating and a critical discussion of major and minor findings in the context of published literature. The limitations should also be acknowledged, and future directions should be discussed. A strong ending is important; discuss the significance, overall conclusion, and major impact of your study.</a:t>
            </a:r>
            <a:endParaRPr lang="en-IN"/>
          </a:p>
          <a:p>
            <a:endParaRPr lang="en-IN"/>
          </a:p>
        </p:txBody>
      </p:sp>
      <p:sp>
        <p:nvSpPr>
          <p:cNvPr id="4" name="Date Placeholder 3"/>
          <p:cNvSpPr>
            <a:spLocks noGrp="1"/>
          </p:cNvSpPr>
          <p:nvPr>
            <p:ph type="dt" sz="half" idx="10"/>
          </p:nvPr>
        </p:nvSpPr>
        <p:spPr/>
        <p:txBody>
          <a:bodyPr/>
          <a:lstStyle/>
          <a:p>
            <a:fld id="{AFFCEAB6-B5BB-4664-86E5-7129708ACA5E}" type="datetime1">
              <a:rPr lang="en-IN" smtClean="0"/>
              <a:pPr/>
              <a:t>15-02-2019</a:t>
            </a:fld>
            <a:endParaRPr lang="en-IN"/>
          </a:p>
        </p:txBody>
      </p:sp>
      <p:sp>
        <p:nvSpPr>
          <p:cNvPr id="5" name="Footer Placeholder 4"/>
          <p:cNvSpPr>
            <a:spLocks noGrp="1"/>
          </p:cNvSpPr>
          <p:nvPr>
            <p:ph type="ftr" sz="quarter" idx="11"/>
          </p:nvPr>
        </p:nvSpPr>
        <p:spPr/>
        <p:txBody>
          <a:bodyPr/>
          <a:lstStyle/>
          <a:p>
            <a:r>
              <a:rPr lang="en-IN" smtClean="0"/>
              <a:t>Discussion and conclusion</a:t>
            </a:r>
            <a:endParaRPr lang="en-IN"/>
          </a:p>
        </p:txBody>
      </p:sp>
    </p:spTree>
    <p:extLst>
      <p:ext uri="{BB962C8B-B14F-4D97-AF65-F5344CB8AC3E}">
        <p14:creationId xmlns="" xmlns:p14="http://schemas.microsoft.com/office/powerpoint/2010/main" val="111652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b="1"/>
              <a:t>Writing a good conclusion</a:t>
            </a:r>
            <a:r>
              <a:rPr lang="en-IN"/>
              <a:t/>
            </a:r>
            <a:br>
              <a:rPr lang="en-IN"/>
            </a:br>
            <a:endParaRPr lang="en-IN"/>
          </a:p>
        </p:txBody>
      </p:sp>
      <p:sp>
        <p:nvSpPr>
          <p:cNvPr id="4" name="Date Placeholder 3"/>
          <p:cNvSpPr>
            <a:spLocks noGrp="1"/>
          </p:cNvSpPr>
          <p:nvPr>
            <p:ph type="dt" sz="half" idx="10"/>
          </p:nvPr>
        </p:nvSpPr>
        <p:spPr/>
        <p:txBody>
          <a:bodyPr/>
          <a:lstStyle/>
          <a:p>
            <a:fld id="{BEF9FF57-8F74-4325-BD55-ACB593B74C74}" type="datetime1">
              <a:rPr lang="en-IN" smtClean="0"/>
              <a:pPr/>
              <a:t>15-02-2019</a:t>
            </a:fld>
            <a:endParaRPr lang="en-IN"/>
          </a:p>
        </p:txBody>
      </p:sp>
      <p:sp>
        <p:nvSpPr>
          <p:cNvPr id="5" name="Footer Placeholder 4"/>
          <p:cNvSpPr>
            <a:spLocks noGrp="1"/>
          </p:cNvSpPr>
          <p:nvPr>
            <p:ph type="ftr" sz="quarter" idx="11"/>
          </p:nvPr>
        </p:nvSpPr>
        <p:spPr/>
        <p:txBody>
          <a:bodyPr/>
          <a:lstStyle/>
          <a:p>
            <a:r>
              <a:rPr lang="en-IN" smtClean="0"/>
              <a:t>Discussion and conclusion</a:t>
            </a:r>
            <a:endParaRPr lang="en-IN"/>
          </a:p>
        </p:txBody>
      </p:sp>
    </p:spTree>
    <p:extLst>
      <p:ext uri="{BB962C8B-B14F-4D97-AF65-F5344CB8AC3E}">
        <p14:creationId xmlns="" xmlns:p14="http://schemas.microsoft.com/office/powerpoint/2010/main" val="42532719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lstStyle/>
          <a:p>
            <a:r>
              <a:rPr lang="en-US"/>
              <a:t>The conclusion of a research paper needs to summarize the content and purpose of the paper. Here are some writing tips to keep in mind when creating the conclusion for your research.</a:t>
            </a:r>
            <a:endParaRPr lang="en-IN"/>
          </a:p>
          <a:p>
            <a:endParaRPr lang="en-IN"/>
          </a:p>
        </p:txBody>
      </p:sp>
      <p:sp>
        <p:nvSpPr>
          <p:cNvPr id="4" name="Date Placeholder 3"/>
          <p:cNvSpPr>
            <a:spLocks noGrp="1"/>
          </p:cNvSpPr>
          <p:nvPr>
            <p:ph type="dt" sz="half" idx="10"/>
          </p:nvPr>
        </p:nvSpPr>
        <p:spPr/>
        <p:txBody>
          <a:bodyPr/>
          <a:lstStyle/>
          <a:p>
            <a:fld id="{E44D9080-A6BA-4663-83DB-390D47DF9F6A}" type="datetime1">
              <a:rPr lang="en-IN" smtClean="0"/>
              <a:pPr/>
              <a:t>15-02-2019</a:t>
            </a:fld>
            <a:endParaRPr lang="en-IN"/>
          </a:p>
        </p:txBody>
      </p:sp>
      <p:sp>
        <p:nvSpPr>
          <p:cNvPr id="5" name="Footer Placeholder 4"/>
          <p:cNvSpPr>
            <a:spLocks noGrp="1"/>
          </p:cNvSpPr>
          <p:nvPr>
            <p:ph type="ftr" sz="quarter" idx="11"/>
          </p:nvPr>
        </p:nvSpPr>
        <p:spPr/>
        <p:txBody>
          <a:bodyPr/>
          <a:lstStyle/>
          <a:p>
            <a:r>
              <a:rPr lang="en-IN" smtClean="0"/>
              <a:t>Discussion and conclusion</a:t>
            </a:r>
            <a:endParaRPr lang="en-IN"/>
          </a:p>
        </p:txBody>
      </p:sp>
    </p:spTree>
    <p:extLst>
      <p:ext uri="{BB962C8B-B14F-4D97-AF65-F5344CB8AC3E}">
        <p14:creationId xmlns="" xmlns:p14="http://schemas.microsoft.com/office/powerpoint/2010/main" val="1261258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21217"/>
            <a:ext cx="10515600" cy="5455746"/>
          </a:xfrm>
        </p:spPr>
        <p:txBody>
          <a:bodyPr>
            <a:normAutofit/>
          </a:bodyPr>
          <a:lstStyle/>
          <a:p>
            <a:pPr marL="514350" lvl="0" indent="-514350">
              <a:buFont typeface="+mj-lt"/>
              <a:buAutoNum type="arabicPeriod"/>
            </a:pPr>
            <a:r>
              <a:rPr lang="en-US" smtClean="0"/>
              <a:t>Briefly restate the topic as well as explaining why it is important</a:t>
            </a:r>
            <a:endParaRPr lang="en-IN" smtClean="0"/>
          </a:p>
          <a:p>
            <a:pPr marL="514350" indent="-514350">
              <a:buFont typeface="+mj-lt"/>
              <a:buAutoNum type="arabicPeriod"/>
            </a:pPr>
            <a:endParaRPr lang="en-IN"/>
          </a:p>
          <a:p>
            <a:pPr marL="971550" lvl="1" indent="-514350">
              <a:buFont typeface="+mj-lt"/>
              <a:buAutoNum type="arabicPeriod"/>
            </a:pPr>
            <a:r>
              <a:rPr lang="en-US" i="1"/>
              <a:t>Eg: "Tuberculosis is a widespread infectious disease that affects millions of people </a:t>
            </a:r>
            <a:r>
              <a:rPr lang="en-US" i="1" smtClean="0"/>
              <a:t>worldwide </a:t>
            </a:r>
            <a:r>
              <a:rPr lang="en-US" i="1"/>
              <a:t>every year." </a:t>
            </a:r>
            <a:endParaRPr lang="en-IN"/>
          </a:p>
          <a:p>
            <a:pPr marL="514350" indent="-514350">
              <a:buFont typeface="+mj-lt"/>
              <a:buAutoNum type="arabicPeriod"/>
            </a:pPr>
            <a:endParaRPr lang="en-IN"/>
          </a:p>
          <a:p>
            <a:pPr marL="514350" lvl="0" indent="-514350">
              <a:buFont typeface="+mj-lt"/>
              <a:buAutoNum type="arabicPeriod"/>
            </a:pPr>
            <a:r>
              <a:rPr lang="en-US"/>
              <a:t>Restate or rephrase your thesis statement (A thesis is a narrowed, focused view on the topic)</a:t>
            </a:r>
            <a:endParaRPr lang="en-IN"/>
          </a:p>
          <a:p>
            <a:pPr marL="971550" lvl="1" indent="-514350">
              <a:buFont typeface="+mj-lt"/>
              <a:buAutoNum type="arabicPeriod"/>
            </a:pPr>
            <a:r>
              <a:rPr lang="en-US" i="1"/>
              <a:t>Eg: "Tuberculosis is a widespread disease that affects millions of people worldwide every year. Due to the alarming rate of the spread of tuberculosis, particularly in poor countries, medical professionals are implementing new strategies for the diagnosis, treatment, and containment of this disease."</a:t>
            </a:r>
            <a:endParaRPr lang="en-IN"/>
          </a:p>
          <a:p>
            <a:endParaRPr lang="en-IN"/>
          </a:p>
          <a:p>
            <a:endParaRPr lang="en-IN"/>
          </a:p>
        </p:txBody>
      </p:sp>
      <p:sp>
        <p:nvSpPr>
          <p:cNvPr id="4" name="Date Placeholder 3"/>
          <p:cNvSpPr>
            <a:spLocks noGrp="1"/>
          </p:cNvSpPr>
          <p:nvPr>
            <p:ph type="dt" sz="half" idx="10"/>
          </p:nvPr>
        </p:nvSpPr>
        <p:spPr/>
        <p:txBody>
          <a:bodyPr/>
          <a:lstStyle/>
          <a:p>
            <a:fld id="{CA155C1C-BB37-4F58-83E6-0A29FF69D733}" type="datetime1">
              <a:rPr lang="en-IN" smtClean="0"/>
              <a:pPr/>
              <a:t>15-02-2019</a:t>
            </a:fld>
            <a:endParaRPr lang="en-IN"/>
          </a:p>
        </p:txBody>
      </p:sp>
      <p:sp>
        <p:nvSpPr>
          <p:cNvPr id="5" name="Footer Placeholder 4"/>
          <p:cNvSpPr>
            <a:spLocks noGrp="1"/>
          </p:cNvSpPr>
          <p:nvPr>
            <p:ph type="ftr" sz="quarter" idx="11"/>
          </p:nvPr>
        </p:nvSpPr>
        <p:spPr/>
        <p:txBody>
          <a:bodyPr/>
          <a:lstStyle/>
          <a:p>
            <a:r>
              <a:rPr lang="en-IN" smtClean="0"/>
              <a:t>Discussion and conclusion</a:t>
            </a:r>
            <a:endParaRPr lang="en-IN"/>
          </a:p>
        </p:txBody>
      </p:sp>
    </p:spTree>
    <p:extLst>
      <p:ext uri="{BB962C8B-B14F-4D97-AF65-F5344CB8AC3E}">
        <p14:creationId xmlns="" xmlns:p14="http://schemas.microsoft.com/office/powerpoint/2010/main" val="36844143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25003"/>
            <a:ext cx="10515600" cy="5751960"/>
          </a:xfrm>
        </p:spPr>
        <p:txBody>
          <a:bodyPr>
            <a:normAutofit/>
          </a:bodyPr>
          <a:lstStyle/>
          <a:p>
            <a:pPr marL="514350" lvl="0" indent="-514350">
              <a:buFont typeface="+mj-lt"/>
              <a:buAutoNum type="arabicPeriod" startAt="3"/>
            </a:pPr>
            <a:r>
              <a:rPr lang="en-US"/>
              <a:t>Briefly summarize your main </a:t>
            </a:r>
            <a:r>
              <a:rPr lang="en-US" smtClean="0"/>
              <a:t>points</a:t>
            </a:r>
            <a:r>
              <a:rPr lang="en-US"/>
              <a:t> </a:t>
            </a:r>
            <a:endParaRPr lang="en-IN"/>
          </a:p>
          <a:p>
            <a:pPr marL="514350" indent="-514350">
              <a:buFont typeface="+mj-lt"/>
              <a:buAutoNum type="arabicPeriod" startAt="3"/>
            </a:pPr>
            <a:r>
              <a:rPr lang="en-US"/>
              <a:t>Remind your reader what you told them in the body of the paper. </a:t>
            </a:r>
            <a:endParaRPr lang="en-IN"/>
          </a:p>
          <a:p>
            <a:pPr marL="514350" indent="-514350">
              <a:buFont typeface="+mj-lt"/>
              <a:buAutoNum type="arabicPeriod" startAt="3"/>
            </a:pPr>
            <a:r>
              <a:rPr lang="en-US"/>
              <a:t>Re-read the topic sentence of each major paragraph in the body of your paper</a:t>
            </a:r>
            <a:endParaRPr lang="en-IN"/>
          </a:p>
          <a:p>
            <a:pPr marL="514350" indent="-514350">
              <a:buFont typeface="+mj-lt"/>
              <a:buAutoNum type="arabicPeriod" startAt="3"/>
            </a:pPr>
            <a:r>
              <a:rPr lang="en-US"/>
              <a:t>Briefly restate each point mentioned in each topic sentence in your conclusion. </a:t>
            </a:r>
            <a:endParaRPr lang="en-IN"/>
          </a:p>
          <a:p>
            <a:pPr marL="514350" indent="-514350">
              <a:buFont typeface="+mj-lt"/>
              <a:buAutoNum type="arabicPeriod" startAt="3"/>
            </a:pPr>
            <a:r>
              <a:rPr lang="en-US"/>
              <a:t>Do not repeat any of the supporting details used within your body paragraphs.</a:t>
            </a:r>
            <a:endParaRPr lang="en-IN"/>
          </a:p>
          <a:p>
            <a:pPr marL="514350" indent="-514350">
              <a:buFont typeface="+mj-lt"/>
              <a:buAutoNum type="arabicPeriod" startAt="3"/>
            </a:pPr>
            <a:r>
              <a:rPr lang="en-US"/>
              <a:t>Avoid writing new information in your conclusion. </a:t>
            </a:r>
            <a:endParaRPr lang="en-IN"/>
          </a:p>
          <a:p>
            <a:pPr marL="514350" indent="-514350">
              <a:buFont typeface="+mj-lt"/>
              <a:buAutoNum type="arabicPeriod" startAt="3"/>
            </a:pPr>
            <a:endParaRPr lang="en-IN"/>
          </a:p>
        </p:txBody>
      </p:sp>
      <p:sp>
        <p:nvSpPr>
          <p:cNvPr id="4" name="Date Placeholder 3"/>
          <p:cNvSpPr>
            <a:spLocks noGrp="1"/>
          </p:cNvSpPr>
          <p:nvPr>
            <p:ph type="dt" sz="half" idx="10"/>
          </p:nvPr>
        </p:nvSpPr>
        <p:spPr/>
        <p:txBody>
          <a:bodyPr/>
          <a:lstStyle/>
          <a:p>
            <a:fld id="{53D47C09-15A9-4903-98EE-DD923337D5FF}" type="datetime1">
              <a:rPr lang="en-IN" smtClean="0"/>
              <a:pPr/>
              <a:t>15-02-2019</a:t>
            </a:fld>
            <a:endParaRPr lang="en-IN"/>
          </a:p>
        </p:txBody>
      </p:sp>
      <p:sp>
        <p:nvSpPr>
          <p:cNvPr id="5" name="Footer Placeholder 4"/>
          <p:cNvSpPr>
            <a:spLocks noGrp="1"/>
          </p:cNvSpPr>
          <p:nvPr>
            <p:ph type="ftr" sz="quarter" idx="11"/>
          </p:nvPr>
        </p:nvSpPr>
        <p:spPr/>
        <p:txBody>
          <a:bodyPr/>
          <a:lstStyle/>
          <a:p>
            <a:r>
              <a:rPr lang="en-IN" smtClean="0"/>
              <a:t>Discussion and conclusion</a:t>
            </a:r>
            <a:endParaRPr lang="en-IN"/>
          </a:p>
        </p:txBody>
      </p:sp>
    </p:spTree>
    <p:extLst>
      <p:ext uri="{BB962C8B-B14F-4D97-AF65-F5344CB8AC3E}">
        <p14:creationId xmlns="" xmlns:p14="http://schemas.microsoft.com/office/powerpoint/2010/main" val="23228425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a:t>Add the points up </a:t>
            </a:r>
            <a:r>
              <a:rPr lang="en-IN"/>
              <a:t/>
            </a:r>
            <a:br>
              <a:rPr lang="en-IN"/>
            </a:br>
            <a:endParaRPr lang="en-IN"/>
          </a:p>
        </p:txBody>
      </p:sp>
      <p:sp>
        <p:nvSpPr>
          <p:cNvPr id="3" name="Content Placeholder 2"/>
          <p:cNvSpPr>
            <a:spLocks noGrp="1"/>
          </p:cNvSpPr>
          <p:nvPr>
            <p:ph idx="1"/>
          </p:nvPr>
        </p:nvSpPr>
        <p:spPr/>
        <p:txBody>
          <a:bodyPr/>
          <a:lstStyle/>
          <a:p>
            <a:r>
              <a:rPr lang="en-US" smtClean="0"/>
              <a:t>Note </a:t>
            </a:r>
            <a:r>
              <a:rPr lang="en-US"/>
              <a:t>that this is not needed for all research papers.</a:t>
            </a:r>
            <a:endParaRPr lang="en-IN"/>
          </a:p>
          <a:p>
            <a:r>
              <a:rPr lang="en-US"/>
              <a:t>It is always best practice to address important issues and fully explain your points in the body of your paper. The point of a conclusion to a research paper is to summarize your argument for the reader and, perhaps, to call the reader to action if needed.</a:t>
            </a:r>
            <a:endParaRPr lang="en-IN"/>
          </a:p>
          <a:p>
            <a:endParaRPr lang="en-IN"/>
          </a:p>
        </p:txBody>
      </p:sp>
      <p:sp>
        <p:nvSpPr>
          <p:cNvPr id="4" name="Date Placeholder 3"/>
          <p:cNvSpPr>
            <a:spLocks noGrp="1"/>
          </p:cNvSpPr>
          <p:nvPr>
            <p:ph type="dt" sz="half" idx="10"/>
          </p:nvPr>
        </p:nvSpPr>
        <p:spPr/>
        <p:txBody>
          <a:bodyPr/>
          <a:lstStyle/>
          <a:p>
            <a:fld id="{D8AFCE9C-C49E-490A-A9E6-57E304179ACF}" type="datetime1">
              <a:rPr lang="en-IN" smtClean="0"/>
              <a:pPr/>
              <a:t>15-02-2019</a:t>
            </a:fld>
            <a:endParaRPr lang="en-IN"/>
          </a:p>
        </p:txBody>
      </p:sp>
      <p:sp>
        <p:nvSpPr>
          <p:cNvPr id="5" name="Footer Placeholder 4"/>
          <p:cNvSpPr>
            <a:spLocks noGrp="1"/>
          </p:cNvSpPr>
          <p:nvPr>
            <p:ph type="ftr" sz="quarter" idx="11"/>
          </p:nvPr>
        </p:nvSpPr>
        <p:spPr/>
        <p:txBody>
          <a:bodyPr/>
          <a:lstStyle/>
          <a:p>
            <a:r>
              <a:rPr lang="en-IN" smtClean="0"/>
              <a:t>Discussion and conclusion</a:t>
            </a:r>
            <a:endParaRPr lang="en-IN"/>
          </a:p>
        </p:txBody>
      </p:sp>
    </p:spTree>
    <p:extLst>
      <p:ext uri="{BB962C8B-B14F-4D97-AF65-F5344CB8AC3E}">
        <p14:creationId xmlns="" xmlns:p14="http://schemas.microsoft.com/office/powerpoint/2010/main" val="23192600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lvl="0" indent="-514350">
              <a:buFont typeface="+mj-lt"/>
              <a:buAutoNum type="arabicPeriod"/>
            </a:pPr>
            <a:r>
              <a:rPr lang="en-US"/>
              <a:t>Make a call to action, when appropriate</a:t>
            </a:r>
            <a:endParaRPr lang="en-IN"/>
          </a:p>
          <a:p>
            <a:pPr marL="514350" lvl="0" indent="-514350">
              <a:buFont typeface="+mj-lt"/>
              <a:buAutoNum type="arabicPeriod"/>
            </a:pPr>
            <a:r>
              <a:rPr lang="en-US"/>
              <a:t>Answer the “so what” question</a:t>
            </a:r>
            <a:endParaRPr lang="en-IN"/>
          </a:p>
          <a:p>
            <a:pPr marL="514350" lvl="0" indent="-514350">
              <a:buFont typeface="+mj-lt"/>
              <a:buAutoNum type="arabicPeriod"/>
            </a:pPr>
            <a:r>
              <a:rPr lang="en-US"/>
              <a:t>Bring things full circle</a:t>
            </a:r>
            <a:r>
              <a:rPr lang="en-US" b="1"/>
              <a:t> </a:t>
            </a:r>
            <a:endParaRPr lang="en-IN"/>
          </a:p>
          <a:p>
            <a:pPr marL="514350" indent="-514350">
              <a:buFont typeface="+mj-lt"/>
              <a:buAutoNum type="arabicPeriod"/>
            </a:pPr>
            <a:r>
              <a:rPr lang="en-US"/>
              <a:t>Tie your research paper together by directly linking your introduction with your conclusion  </a:t>
            </a:r>
            <a:endParaRPr lang="en-IN"/>
          </a:p>
          <a:p>
            <a:pPr marL="514350" lvl="0" indent="-514350">
              <a:buFont typeface="+mj-lt"/>
              <a:buAutoNum type="arabicPeriod"/>
            </a:pPr>
            <a:r>
              <a:rPr lang="en-US"/>
              <a:t>Avoid saying “in conclusion,  or “inclosing” or “in summary”</a:t>
            </a:r>
            <a:endParaRPr lang="en-IN"/>
          </a:p>
          <a:p>
            <a:pPr marL="514350" lvl="0" indent="-514350">
              <a:buFont typeface="+mj-lt"/>
              <a:buAutoNum type="arabicPeriod"/>
            </a:pPr>
            <a:r>
              <a:rPr lang="en-US"/>
              <a:t>Don’t be apologetic</a:t>
            </a:r>
            <a:endParaRPr lang="en-IN"/>
          </a:p>
          <a:p>
            <a:pPr marL="0" indent="0">
              <a:buNone/>
            </a:pPr>
            <a:endParaRPr lang="en-IN"/>
          </a:p>
          <a:p>
            <a:endParaRPr lang="en-IN"/>
          </a:p>
        </p:txBody>
      </p:sp>
      <p:sp>
        <p:nvSpPr>
          <p:cNvPr id="4" name="Date Placeholder 3"/>
          <p:cNvSpPr>
            <a:spLocks noGrp="1"/>
          </p:cNvSpPr>
          <p:nvPr>
            <p:ph type="dt" sz="half" idx="10"/>
          </p:nvPr>
        </p:nvSpPr>
        <p:spPr/>
        <p:txBody>
          <a:bodyPr/>
          <a:lstStyle/>
          <a:p>
            <a:fld id="{6E8F1D49-1373-453B-B17C-101927DBE04B}" type="datetime1">
              <a:rPr lang="en-IN" smtClean="0"/>
              <a:pPr/>
              <a:t>15-02-2019</a:t>
            </a:fld>
            <a:endParaRPr lang="en-IN"/>
          </a:p>
        </p:txBody>
      </p:sp>
      <p:sp>
        <p:nvSpPr>
          <p:cNvPr id="5" name="Footer Placeholder 4"/>
          <p:cNvSpPr>
            <a:spLocks noGrp="1"/>
          </p:cNvSpPr>
          <p:nvPr>
            <p:ph type="ftr" sz="quarter" idx="11"/>
          </p:nvPr>
        </p:nvSpPr>
        <p:spPr/>
        <p:txBody>
          <a:bodyPr/>
          <a:lstStyle/>
          <a:p>
            <a:r>
              <a:rPr lang="en-IN" smtClean="0"/>
              <a:t>Discussion and conclusion</a:t>
            </a:r>
            <a:endParaRPr lang="en-IN"/>
          </a:p>
        </p:txBody>
      </p:sp>
    </p:spTree>
    <p:extLst>
      <p:ext uri="{BB962C8B-B14F-4D97-AF65-F5344CB8AC3E}">
        <p14:creationId xmlns="" xmlns:p14="http://schemas.microsoft.com/office/powerpoint/2010/main" val="10915444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IN" smtClean="0"/>
              <a:t>Thank You!</a:t>
            </a:r>
            <a:endParaRPr lang="en-IN"/>
          </a:p>
        </p:txBody>
      </p:sp>
      <p:sp>
        <p:nvSpPr>
          <p:cNvPr id="4" name="Date Placeholder 3"/>
          <p:cNvSpPr>
            <a:spLocks noGrp="1"/>
          </p:cNvSpPr>
          <p:nvPr>
            <p:ph type="dt" sz="half" idx="10"/>
          </p:nvPr>
        </p:nvSpPr>
        <p:spPr/>
        <p:txBody>
          <a:bodyPr/>
          <a:lstStyle/>
          <a:p>
            <a:fld id="{90977F74-EE7A-4195-AF07-17D3138C568D}" type="datetime1">
              <a:rPr lang="en-IN" smtClean="0"/>
              <a:pPr/>
              <a:t>15-02-2019</a:t>
            </a:fld>
            <a:endParaRPr lang="en-IN"/>
          </a:p>
        </p:txBody>
      </p:sp>
      <p:sp>
        <p:nvSpPr>
          <p:cNvPr id="5" name="Footer Placeholder 4"/>
          <p:cNvSpPr>
            <a:spLocks noGrp="1"/>
          </p:cNvSpPr>
          <p:nvPr>
            <p:ph type="ftr" sz="quarter" idx="11"/>
          </p:nvPr>
        </p:nvSpPr>
        <p:spPr/>
        <p:txBody>
          <a:bodyPr/>
          <a:lstStyle/>
          <a:p>
            <a:r>
              <a:rPr lang="en-IN" smtClean="0"/>
              <a:t>Discussion and conclusion</a:t>
            </a:r>
            <a:endParaRPr lang="en-IN"/>
          </a:p>
        </p:txBody>
      </p:sp>
    </p:spTree>
    <p:extLst>
      <p:ext uri="{BB962C8B-B14F-4D97-AF65-F5344CB8AC3E}">
        <p14:creationId xmlns="" xmlns:p14="http://schemas.microsoft.com/office/powerpoint/2010/main" val="681423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mtClean="0"/>
              <a:t>Writing a good discussion</a:t>
            </a:r>
            <a:endParaRPr lang="en-IN"/>
          </a:p>
        </p:txBody>
      </p:sp>
      <p:sp>
        <p:nvSpPr>
          <p:cNvPr id="3" name="Content Placeholder 2"/>
          <p:cNvSpPr>
            <a:spLocks noGrp="1"/>
          </p:cNvSpPr>
          <p:nvPr>
            <p:ph idx="1"/>
          </p:nvPr>
        </p:nvSpPr>
        <p:spPr/>
        <p:txBody>
          <a:bodyPr/>
          <a:lstStyle/>
          <a:p>
            <a:r>
              <a:rPr lang="en-US" dirty="0"/>
              <a:t>The discussion entails a critical analysis and interpretation of the findings</a:t>
            </a:r>
            <a:endParaRPr lang="en-IN" dirty="0"/>
          </a:p>
          <a:p>
            <a:r>
              <a:rPr lang="en-US" dirty="0"/>
              <a:t>Place your findings in the context of published literature and how your study contributes to the gap in knowledge. </a:t>
            </a:r>
            <a:endParaRPr lang="en-US" dirty="0" smtClean="0"/>
          </a:p>
          <a:p>
            <a:endParaRPr lang="en-US" dirty="0" smtClean="0"/>
          </a:p>
          <a:p>
            <a:r>
              <a:rPr lang="en-US" dirty="0" smtClean="0"/>
              <a:t>Organize </a:t>
            </a:r>
            <a:r>
              <a:rPr lang="en-US" dirty="0"/>
              <a:t>the key elements of your discussion into paragraphs.</a:t>
            </a:r>
            <a:endParaRPr lang="en-IN" dirty="0"/>
          </a:p>
          <a:p>
            <a:endParaRPr lang="en-IN" dirty="0"/>
          </a:p>
        </p:txBody>
      </p:sp>
      <p:sp>
        <p:nvSpPr>
          <p:cNvPr id="4" name="Date Placeholder 3"/>
          <p:cNvSpPr>
            <a:spLocks noGrp="1"/>
          </p:cNvSpPr>
          <p:nvPr>
            <p:ph type="dt" sz="half" idx="10"/>
          </p:nvPr>
        </p:nvSpPr>
        <p:spPr/>
        <p:txBody>
          <a:bodyPr/>
          <a:lstStyle/>
          <a:p>
            <a:fld id="{0615CB19-6028-4CC0-A5CD-BD8F411BB6EF}" type="datetime1">
              <a:rPr lang="en-IN" smtClean="0"/>
              <a:pPr/>
              <a:t>15-02-2019</a:t>
            </a:fld>
            <a:endParaRPr lang="en-IN"/>
          </a:p>
        </p:txBody>
      </p:sp>
      <p:sp>
        <p:nvSpPr>
          <p:cNvPr id="5" name="Footer Placeholder 4"/>
          <p:cNvSpPr>
            <a:spLocks noGrp="1"/>
          </p:cNvSpPr>
          <p:nvPr>
            <p:ph type="ftr" sz="quarter" idx="11"/>
          </p:nvPr>
        </p:nvSpPr>
        <p:spPr/>
        <p:txBody>
          <a:bodyPr/>
          <a:lstStyle/>
          <a:p>
            <a:r>
              <a:rPr lang="en-IN" smtClean="0"/>
              <a:t>Discussion and conclusion</a:t>
            </a:r>
            <a:endParaRPr lang="en-IN"/>
          </a:p>
        </p:txBody>
      </p:sp>
    </p:spTree>
    <p:extLst>
      <p:ext uri="{BB962C8B-B14F-4D97-AF65-F5344CB8AC3E}">
        <p14:creationId xmlns="" xmlns:p14="http://schemas.microsoft.com/office/powerpoint/2010/main" val="48961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1263" y="430440"/>
            <a:ext cx="10515600" cy="1325563"/>
          </a:xfrm>
        </p:spPr>
        <p:txBody>
          <a:bodyPr>
            <a:normAutofit fontScale="90000"/>
          </a:bodyPr>
          <a:lstStyle/>
          <a:p>
            <a:r>
              <a:rPr lang="en-US" b="1" dirty="0" smtClean="0"/>
              <a:t/>
            </a:r>
            <a:br>
              <a:rPr lang="en-US" b="1" dirty="0" smtClean="0"/>
            </a:br>
            <a:r>
              <a:rPr lang="en-US" b="1" dirty="0" smtClean="0"/>
              <a:t>Paragraph </a:t>
            </a:r>
            <a:r>
              <a:rPr lang="en-US" b="1" dirty="0"/>
              <a:t>1</a:t>
            </a:r>
            <a:r>
              <a:rPr lang="en-US" dirty="0"/>
              <a:t> describes the “big picture” to remind readers of the importance of the study.</a:t>
            </a:r>
            <a:r>
              <a:rPr lang="en-IN" dirty="0"/>
              <a:t/>
            </a:r>
            <a:br>
              <a:rPr lang="en-IN" dirty="0"/>
            </a:br>
            <a:endParaRPr lang="en-IN" dirty="0"/>
          </a:p>
        </p:txBody>
      </p:sp>
      <p:sp>
        <p:nvSpPr>
          <p:cNvPr id="3" name="Content Placeholder 2"/>
          <p:cNvSpPr>
            <a:spLocks noGrp="1"/>
          </p:cNvSpPr>
          <p:nvPr>
            <p:ph idx="1"/>
          </p:nvPr>
        </p:nvSpPr>
        <p:spPr>
          <a:xfrm>
            <a:off x="825137" y="2047693"/>
            <a:ext cx="10515600" cy="4351338"/>
          </a:xfrm>
        </p:spPr>
        <p:txBody>
          <a:bodyPr/>
          <a:lstStyle/>
          <a:p>
            <a:r>
              <a:rPr lang="en-US" dirty="0" smtClean="0"/>
              <a:t>Summarize </a:t>
            </a:r>
            <a:r>
              <a:rPr lang="en-US" dirty="0"/>
              <a:t>the major gap in understanding that your work is attempting to fill</a:t>
            </a:r>
            <a:r>
              <a:rPr lang="en-US" dirty="0" smtClean="0"/>
              <a:t>.</a:t>
            </a:r>
          </a:p>
          <a:p>
            <a:r>
              <a:rPr lang="en-US" dirty="0" smtClean="0"/>
              <a:t>Recap why </a:t>
            </a:r>
            <a:r>
              <a:rPr lang="en-US" dirty="0"/>
              <a:t>it is important to fill this gap.</a:t>
            </a:r>
            <a:endParaRPr lang="en-IN" dirty="0"/>
          </a:p>
          <a:p>
            <a:r>
              <a:rPr lang="en-US" dirty="0"/>
              <a:t>In the following example, we state </a:t>
            </a:r>
            <a:r>
              <a:rPr lang="en-US" b="1" dirty="0"/>
              <a:t>the problem (bold)</a:t>
            </a:r>
            <a:r>
              <a:rPr lang="en-US" dirty="0"/>
              <a:t> as well as the </a:t>
            </a:r>
            <a:r>
              <a:rPr lang="en-US" b="1" u="sng" dirty="0"/>
              <a:t>significance (underline)</a:t>
            </a:r>
            <a:r>
              <a:rPr lang="en-US" dirty="0"/>
              <a:t>, the ultimate “big picture” reason for performing the study.</a:t>
            </a:r>
            <a:endParaRPr lang="en-IN" dirty="0"/>
          </a:p>
          <a:p>
            <a:endParaRPr lang="en-IN" dirty="0"/>
          </a:p>
        </p:txBody>
      </p:sp>
      <p:sp>
        <p:nvSpPr>
          <p:cNvPr id="4" name="Date Placeholder 3"/>
          <p:cNvSpPr>
            <a:spLocks noGrp="1"/>
          </p:cNvSpPr>
          <p:nvPr>
            <p:ph type="dt" sz="half" idx="10"/>
          </p:nvPr>
        </p:nvSpPr>
        <p:spPr/>
        <p:txBody>
          <a:bodyPr/>
          <a:lstStyle/>
          <a:p>
            <a:fld id="{6CAB8128-684A-4C22-940C-84FA71FAEE6B}" type="datetime1">
              <a:rPr lang="en-IN" smtClean="0"/>
              <a:pPr/>
              <a:t>15-02-2019</a:t>
            </a:fld>
            <a:endParaRPr lang="en-IN"/>
          </a:p>
        </p:txBody>
      </p:sp>
      <p:sp>
        <p:nvSpPr>
          <p:cNvPr id="5" name="Footer Placeholder 4"/>
          <p:cNvSpPr>
            <a:spLocks noGrp="1"/>
          </p:cNvSpPr>
          <p:nvPr>
            <p:ph type="ftr" sz="quarter" idx="11"/>
          </p:nvPr>
        </p:nvSpPr>
        <p:spPr/>
        <p:txBody>
          <a:bodyPr/>
          <a:lstStyle/>
          <a:p>
            <a:r>
              <a:rPr lang="en-IN" smtClean="0"/>
              <a:t>Discussion and conclusion</a:t>
            </a:r>
            <a:endParaRPr lang="en-IN"/>
          </a:p>
        </p:txBody>
      </p:sp>
    </p:spTree>
    <p:extLst>
      <p:ext uri="{BB962C8B-B14F-4D97-AF65-F5344CB8AC3E}">
        <p14:creationId xmlns="" xmlns:p14="http://schemas.microsoft.com/office/powerpoint/2010/main" val="854873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Example</a:t>
            </a:r>
            <a:endParaRPr lang="en-IN" dirty="0"/>
          </a:p>
        </p:txBody>
      </p:sp>
      <p:sp>
        <p:nvSpPr>
          <p:cNvPr id="3" name="Content Placeholder 2"/>
          <p:cNvSpPr>
            <a:spLocks noGrp="1"/>
          </p:cNvSpPr>
          <p:nvPr>
            <p:ph idx="1"/>
          </p:nvPr>
        </p:nvSpPr>
        <p:spPr/>
        <p:txBody>
          <a:bodyPr/>
          <a:lstStyle/>
          <a:p>
            <a:r>
              <a:rPr lang="en-US" u="sng"/>
              <a:t>Example:</a:t>
            </a:r>
            <a:r>
              <a:rPr lang="en-US"/>
              <a:t> </a:t>
            </a:r>
            <a:r>
              <a:rPr lang="en-US" i="1"/>
              <a:t>Epidermal growth factor receptor (</a:t>
            </a:r>
            <a:r>
              <a:rPr lang="en-US" b="1" i="1"/>
              <a:t>EGFR</a:t>
            </a:r>
            <a:r>
              <a:rPr lang="en-US" i="1"/>
              <a:t>) over expressing cancers are highly aggressive and have a higher tendency to metastasize. Currently, available drugs specifically target the EGFR and elicit high response rates. However, the majority of patients eventually develop progressive disease. </a:t>
            </a:r>
            <a:r>
              <a:rPr lang="en-US" b="1" i="1"/>
              <a:t>The mechanisms through which cancers escape EGFR-targeted therapies remain unclear. </a:t>
            </a:r>
            <a:r>
              <a:rPr lang="en-US" b="1" i="1" u="sng"/>
              <a:t>Identification of specific molecules that mediate resistance to EGFR-directed treatments will facilitate the development of novel therapies and may improve responses to currently available therapies.</a:t>
            </a:r>
            <a:endParaRPr lang="en-IN"/>
          </a:p>
          <a:p>
            <a:endParaRPr lang="en-IN"/>
          </a:p>
        </p:txBody>
      </p:sp>
      <p:sp>
        <p:nvSpPr>
          <p:cNvPr id="4" name="Date Placeholder 3"/>
          <p:cNvSpPr>
            <a:spLocks noGrp="1"/>
          </p:cNvSpPr>
          <p:nvPr>
            <p:ph type="dt" sz="half" idx="10"/>
          </p:nvPr>
        </p:nvSpPr>
        <p:spPr/>
        <p:txBody>
          <a:bodyPr/>
          <a:lstStyle/>
          <a:p>
            <a:fld id="{12084EE7-0605-4F04-AD5C-17A4D89DDD2A}" type="datetime1">
              <a:rPr lang="en-IN" smtClean="0"/>
              <a:pPr/>
              <a:t>15-02-2019</a:t>
            </a:fld>
            <a:endParaRPr lang="en-IN"/>
          </a:p>
        </p:txBody>
      </p:sp>
      <p:sp>
        <p:nvSpPr>
          <p:cNvPr id="5" name="Footer Placeholder 4"/>
          <p:cNvSpPr>
            <a:spLocks noGrp="1"/>
          </p:cNvSpPr>
          <p:nvPr>
            <p:ph type="ftr" sz="quarter" idx="11"/>
          </p:nvPr>
        </p:nvSpPr>
        <p:spPr/>
        <p:txBody>
          <a:bodyPr/>
          <a:lstStyle/>
          <a:p>
            <a:r>
              <a:rPr lang="en-IN" smtClean="0"/>
              <a:t>Discussion and conclusion</a:t>
            </a:r>
            <a:endParaRPr lang="en-IN"/>
          </a:p>
        </p:txBody>
      </p:sp>
    </p:spTree>
    <p:extLst>
      <p:ext uri="{BB962C8B-B14F-4D97-AF65-F5344CB8AC3E}">
        <p14:creationId xmlns="" xmlns:p14="http://schemas.microsoft.com/office/powerpoint/2010/main" val="3057047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Paragraph </a:t>
            </a:r>
            <a:r>
              <a:rPr lang="en-US" b="1" dirty="0"/>
              <a:t>2: </a:t>
            </a:r>
            <a:r>
              <a:rPr lang="en-US" dirty="0"/>
              <a:t>This paragraph provides a critical analysis of your major finding(s). </a:t>
            </a:r>
            <a:r>
              <a:rPr lang="en-IN" dirty="0"/>
              <a:t/>
            </a:r>
            <a:br>
              <a:rPr lang="en-IN" dirty="0"/>
            </a:br>
            <a:endParaRPr lang="en-IN" dirty="0"/>
          </a:p>
        </p:txBody>
      </p:sp>
      <p:sp>
        <p:nvSpPr>
          <p:cNvPr id="3" name="Content Placeholder 2"/>
          <p:cNvSpPr>
            <a:spLocks noGrp="1"/>
          </p:cNvSpPr>
          <p:nvPr>
            <p:ph idx="1"/>
          </p:nvPr>
        </p:nvSpPr>
        <p:spPr>
          <a:xfrm>
            <a:off x="838200" y="1724297"/>
            <a:ext cx="10515600" cy="4545874"/>
          </a:xfrm>
        </p:spPr>
        <p:txBody>
          <a:bodyPr>
            <a:normAutofit fontScale="85000" lnSpcReduction="20000"/>
          </a:bodyPr>
          <a:lstStyle/>
          <a:p>
            <a:r>
              <a:rPr lang="en-US" b="1" dirty="0"/>
              <a:t>What was your overall approach for studying the gap?</a:t>
            </a:r>
            <a:r>
              <a:rPr lang="en-US" dirty="0"/>
              <a:t> </a:t>
            </a:r>
            <a:endParaRPr lang="en-IN" dirty="0"/>
          </a:p>
          <a:p>
            <a:r>
              <a:rPr lang="en-US" dirty="0"/>
              <a:t>State the main models or strategies that you used to study this specific research question</a:t>
            </a:r>
            <a:endParaRPr lang="en-IN" dirty="0"/>
          </a:p>
          <a:p>
            <a:r>
              <a:rPr lang="en-US" dirty="0"/>
              <a:t>Mention whether the work included animals, cell culture, human subjects, or other novel techniques</a:t>
            </a:r>
            <a:endParaRPr lang="en-IN" dirty="0"/>
          </a:p>
          <a:p>
            <a:endParaRPr lang="en-IN" dirty="0"/>
          </a:p>
          <a:p>
            <a:r>
              <a:rPr lang="en-US" b="1" dirty="0"/>
              <a:t>What was the most important result of your study?</a:t>
            </a:r>
            <a:r>
              <a:rPr lang="en-US" dirty="0"/>
              <a:t> </a:t>
            </a:r>
            <a:endParaRPr lang="en-IN" dirty="0"/>
          </a:p>
          <a:p>
            <a:r>
              <a:rPr lang="en-US" dirty="0"/>
              <a:t>Highlight the most important contribution that your study has made; explicitly state this result. Additional findings (major and minor) can be described in subsequent paragraphs.</a:t>
            </a:r>
            <a:endParaRPr lang="en-IN" dirty="0"/>
          </a:p>
          <a:p>
            <a:r>
              <a:rPr lang="en-US" b="1" dirty="0"/>
              <a:t>Do not repeat detailed results</a:t>
            </a:r>
            <a:r>
              <a:rPr lang="en-US" dirty="0"/>
              <a:t> that can be found in the results section. </a:t>
            </a:r>
            <a:endParaRPr lang="en-IN" dirty="0"/>
          </a:p>
          <a:p>
            <a:r>
              <a:rPr lang="en-US" dirty="0"/>
              <a:t>A schematic of your proposed mechanism or model can often be helpful for summarizing your result(s).</a:t>
            </a:r>
            <a:endParaRPr lang="en-IN" dirty="0"/>
          </a:p>
          <a:p>
            <a:endParaRPr lang="en-IN" dirty="0"/>
          </a:p>
        </p:txBody>
      </p:sp>
      <p:sp>
        <p:nvSpPr>
          <p:cNvPr id="4" name="Date Placeholder 3"/>
          <p:cNvSpPr>
            <a:spLocks noGrp="1"/>
          </p:cNvSpPr>
          <p:nvPr>
            <p:ph type="dt" sz="half" idx="10"/>
          </p:nvPr>
        </p:nvSpPr>
        <p:spPr/>
        <p:txBody>
          <a:bodyPr/>
          <a:lstStyle/>
          <a:p>
            <a:fld id="{391D5D97-A98B-4A5E-B4FA-5C4BF1BFDB52}" type="datetime1">
              <a:rPr lang="en-IN" smtClean="0"/>
              <a:pPr/>
              <a:t>15-02-2019</a:t>
            </a:fld>
            <a:endParaRPr lang="en-IN"/>
          </a:p>
        </p:txBody>
      </p:sp>
      <p:sp>
        <p:nvSpPr>
          <p:cNvPr id="5" name="Footer Placeholder 4"/>
          <p:cNvSpPr>
            <a:spLocks noGrp="1"/>
          </p:cNvSpPr>
          <p:nvPr>
            <p:ph type="ftr" sz="quarter" idx="11"/>
          </p:nvPr>
        </p:nvSpPr>
        <p:spPr/>
        <p:txBody>
          <a:bodyPr/>
          <a:lstStyle/>
          <a:p>
            <a:r>
              <a:rPr lang="en-IN" smtClean="0"/>
              <a:t>Discussion and conclusion</a:t>
            </a:r>
            <a:endParaRPr lang="en-IN"/>
          </a:p>
        </p:txBody>
      </p:sp>
    </p:spTree>
    <p:extLst>
      <p:ext uri="{BB962C8B-B14F-4D97-AF65-F5344CB8AC3E}">
        <p14:creationId xmlns="" xmlns:p14="http://schemas.microsoft.com/office/powerpoint/2010/main" val="2053553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09897"/>
            <a:ext cx="10515600" cy="5367066"/>
          </a:xfrm>
        </p:spPr>
        <p:txBody>
          <a:bodyPr>
            <a:normAutofit/>
          </a:bodyPr>
          <a:lstStyle/>
          <a:p>
            <a:r>
              <a:rPr lang="en-US" b="1" i="1" dirty="0"/>
              <a:t>How does your result(s) fit with existing literature?</a:t>
            </a:r>
            <a:r>
              <a:rPr lang="en-US" dirty="0"/>
              <a:t> </a:t>
            </a:r>
            <a:endParaRPr lang="en-IN" dirty="0"/>
          </a:p>
          <a:p>
            <a:r>
              <a:rPr lang="en-US" dirty="0"/>
              <a:t>This is an important part of the paragraph and may require multiple paragraphs depending on the number of key studies that exist on your </a:t>
            </a:r>
            <a:r>
              <a:rPr lang="en-US" dirty="0" smtClean="0"/>
              <a:t>topic </a:t>
            </a:r>
            <a:endParaRPr lang="en-IN" dirty="0"/>
          </a:p>
          <a:p>
            <a:r>
              <a:rPr lang="en-US" dirty="0"/>
              <a:t>Contrary reports must also be discussed; you should state your interpretation of how and why the results of the two studies </a:t>
            </a:r>
            <a:r>
              <a:rPr lang="en-US" dirty="0" smtClean="0"/>
              <a:t>differed </a:t>
            </a:r>
            <a:endParaRPr lang="en-IN" dirty="0"/>
          </a:p>
          <a:p>
            <a:r>
              <a:rPr lang="en-US" dirty="0"/>
              <a:t>For example, did the approaches differ or were there major differences in sample sizes that may have affected results? </a:t>
            </a:r>
            <a:r>
              <a:rPr lang="en-US" i="1" dirty="0"/>
              <a:t>(Depending on how much information is available in the literature, a critical analysis of your major finding may require multiple paragraphs.)</a:t>
            </a:r>
            <a:endParaRPr lang="en-IN" dirty="0"/>
          </a:p>
        </p:txBody>
      </p:sp>
      <p:sp>
        <p:nvSpPr>
          <p:cNvPr id="4" name="Date Placeholder 3"/>
          <p:cNvSpPr>
            <a:spLocks noGrp="1"/>
          </p:cNvSpPr>
          <p:nvPr>
            <p:ph type="dt" sz="half" idx="10"/>
          </p:nvPr>
        </p:nvSpPr>
        <p:spPr/>
        <p:txBody>
          <a:bodyPr/>
          <a:lstStyle/>
          <a:p>
            <a:fld id="{D1A22E33-2D0A-46DD-982E-C4B0F63F45A5}" type="datetime1">
              <a:rPr lang="en-IN" smtClean="0"/>
              <a:pPr/>
              <a:t>15-02-2019</a:t>
            </a:fld>
            <a:endParaRPr lang="en-IN"/>
          </a:p>
        </p:txBody>
      </p:sp>
      <p:sp>
        <p:nvSpPr>
          <p:cNvPr id="5" name="Footer Placeholder 4"/>
          <p:cNvSpPr>
            <a:spLocks noGrp="1"/>
          </p:cNvSpPr>
          <p:nvPr>
            <p:ph type="ftr" sz="quarter" idx="11"/>
          </p:nvPr>
        </p:nvSpPr>
        <p:spPr/>
        <p:txBody>
          <a:bodyPr/>
          <a:lstStyle/>
          <a:p>
            <a:r>
              <a:rPr lang="en-IN" smtClean="0"/>
              <a:t>Discussion and conclusion</a:t>
            </a:r>
            <a:endParaRPr lang="en-IN"/>
          </a:p>
        </p:txBody>
      </p:sp>
    </p:spTree>
    <p:extLst>
      <p:ext uri="{BB962C8B-B14F-4D97-AF65-F5344CB8AC3E}">
        <p14:creationId xmlns="" xmlns:p14="http://schemas.microsoft.com/office/powerpoint/2010/main" val="3691866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a:t>Example the approach (bold)</a:t>
            </a:r>
            <a:r>
              <a:rPr lang="en-US"/>
              <a:t> </a:t>
            </a:r>
            <a:r>
              <a:rPr lang="en-US" i="1"/>
              <a:t>and</a:t>
            </a:r>
            <a:r>
              <a:rPr lang="en-US"/>
              <a:t> </a:t>
            </a:r>
            <a:r>
              <a:rPr lang="en-US" b="1" u="sng"/>
              <a:t>the main result (underline)</a:t>
            </a:r>
            <a:r>
              <a:rPr lang="en-IN"/>
              <a:t/>
            </a:r>
            <a:br>
              <a:rPr lang="en-IN"/>
            </a:br>
            <a:endParaRPr lang="en-IN"/>
          </a:p>
        </p:txBody>
      </p:sp>
      <p:sp>
        <p:nvSpPr>
          <p:cNvPr id="3" name="Content Placeholder 2"/>
          <p:cNvSpPr>
            <a:spLocks noGrp="1"/>
          </p:cNvSpPr>
          <p:nvPr>
            <p:ph idx="1"/>
          </p:nvPr>
        </p:nvSpPr>
        <p:spPr/>
        <p:txBody>
          <a:bodyPr>
            <a:normAutofit fontScale="92500" lnSpcReduction="20000"/>
          </a:bodyPr>
          <a:lstStyle/>
          <a:p>
            <a:r>
              <a:rPr lang="en-US" b="1"/>
              <a:t>In this study, we measured secreted factors in the media of sensitive and resistant cell lines to identify differentially expressed cytokines that may mediate resistance. Through a combination of ELISAs and mass spectrometry-based assays, </a:t>
            </a:r>
            <a:r>
              <a:rPr lang="en-US" b="1" u="sng"/>
              <a:t>we identified cytokine A as being significantly up-regulated in resistant cells.</a:t>
            </a:r>
            <a:r>
              <a:rPr lang="en-US"/>
              <a:t> Cytokine A is a major activator of the ABCD signaling cascade (</a:t>
            </a:r>
            <a:r>
              <a:rPr lang="en-US" u="sng"/>
              <a:t>literature citations</a:t>
            </a:r>
            <a:r>
              <a:rPr lang="en-US"/>
              <a:t>). The ABCD cascade is a known target of EGFR signaling and is usually blocked in response to EGFR inhibition (</a:t>
            </a:r>
            <a:r>
              <a:rPr lang="en-US" i="1"/>
              <a:t>literature citations</a:t>
            </a:r>
            <a:r>
              <a:rPr lang="en-US"/>
              <a:t>). A previous study demonstrated that exogenous stimulation of ABCD signaling reduces the response to EGFR-targeted drugs (</a:t>
            </a:r>
            <a:r>
              <a:rPr lang="en-US" u="sng"/>
              <a:t>literature citations</a:t>
            </a:r>
            <a:r>
              <a:rPr lang="en-US"/>
              <a:t>). This report is consistent with our finding that a major stimulus of ABCD signaling is overexpressed in resistant cells. Based on these data, we propose that hyperactive ABCD signaling is a major mechanism of resistance to EGFR-targeted therapies (Figure XX, schematic of proposed mechanism of resistance).</a:t>
            </a:r>
            <a:endParaRPr lang="en-IN"/>
          </a:p>
          <a:p>
            <a:endParaRPr lang="en-IN"/>
          </a:p>
        </p:txBody>
      </p:sp>
      <p:sp>
        <p:nvSpPr>
          <p:cNvPr id="4" name="Date Placeholder 3"/>
          <p:cNvSpPr>
            <a:spLocks noGrp="1"/>
          </p:cNvSpPr>
          <p:nvPr>
            <p:ph type="dt" sz="half" idx="10"/>
          </p:nvPr>
        </p:nvSpPr>
        <p:spPr/>
        <p:txBody>
          <a:bodyPr/>
          <a:lstStyle/>
          <a:p>
            <a:fld id="{4352609F-895B-4D55-AD73-FC457CE8C07C}" type="datetime1">
              <a:rPr lang="en-IN" smtClean="0"/>
              <a:pPr/>
              <a:t>15-02-2019</a:t>
            </a:fld>
            <a:endParaRPr lang="en-IN"/>
          </a:p>
        </p:txBody>
      </p:sp>
      <p:sp>
        <p:nvSpPr>
          <p:cNvPr id="5" name="Footer Placeholder 4"/>
          <p:cNvSpPr>
            <a:spLocks noGrp="1"/>
          </p:cNvSpPr>
          <p:nvPr>
            <p:ph type="ftr" sz="quarter" idx="11"/>
          </p:nvPr>
        </p:nvSpPr>
        <p:spPr/>
        <p:txBody>
          <a:bodyPr/>
          <a:lstStyle/>
          <a:p>
            <a:r>
              <a:rPr lang="en-IN" smtClean="0"/>
              <a:t>Discussion and conclusion</a:t>
            </a:r>
            <a:endParaRPr lang="en-IN"/>
          </a:p>
        </p:txBody>
      </p:sp>
    </p:spTree>
    <p:extLst>
      <p:ext uri="{BB962C8B-B14F-4D97-AF65-F5344CB8AC3E}">
        <p14:creationId xmlns="" xmlns:p14="http://schemas.microsoft.com/office/powerpoint/2010/main" val="1266450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a:t>Paragraph 3: Discuss additional findings and how these fit with existing literature.</a:t>
            </a:r>
            <a:r>
              <a:rPr lang="en-IN"/>
              <a:t/>
            </a:r>
            <a:br>
              <a:rPr lang="en-IN"/>
            </a:br>
            <a:endParaRPr lang="en-IN"/>
          </a:p>
        </p:txBody>
      </p:sp>
      <p:sp>
        <p:nvSpPr>
          <p:cNvPr id="3" name="Content Placeholder 2"/>
          <p:cNvSpPr>
            <a:spLocks noGrp="1"/>
          </p:cNvSpPr>
          <p:nvPr>
            <p:ph idx="1"/>
          </p:nvPr>
        </p:nvSpPr>
        <p:spPr/>
        <p:txBody>
          <a:bodyPr>
            <a:normAutofit lnSpcReduction="10000"/>
          </a:bodyPr>
          <a:lstStyle/>
          <a:p>
            <a:r>
              <a:rPr lang="en-US" dirty="0"/>
              <a:t>After you discuss the main result above, discuss additional major or minor findings.</a:t>
            </a:r>
            <a:endParaRPr lang="en-IN" dirty="0"/>
          </a:p>
          <a:p>
            <a:r>
              <a:rPr lang="en-US" dirty="0"/>
              <a:t> Unexpected and intriguing findings may be especially important to convey to readers. </a:t>
            </a:r>
            <a:endParaRPr lang="en-IN" dirty="0"/>
          </a:p>
          <a:p>
            <a:r>
              <a:rPr lang="en-US" dirty="0"/>
              <a:t>If a finding is contrary to what is literature, acknowledge this, and offer explanations. </a:t>
            </a:r>
            <a:endParaRPr lang="en-IN" dirty="0"/>
          </a:p>
          <a:p>
            <a:r>
              <a:rPr lang="en-US" dirty="0"/>
              <a:t>Even if a result was not statistically significant, it can be helpful to discuss a potential trend </a:t>
            </a:r>
            <a:endParaRPr lang="en-IN" dirty="0"/>
          </a:p>
          <a:p>
            <a:r>
              <a:rPr lang="en-US" dirty="0"/>
              <a:t>If these additional findings relate to your main finding, discuss the associations.</a:t>
            </a:r>
            <a:endParaRPr lang="en-IN" dirty="0"/>
          </a:p>
        </p:txBody>
      </p:sp>
      <p:sp>
        <p:nvSpPr>
          <p:cNvPr id="4" name="Date Placeholder 3"/>
          <p:cNvSpPr>
            <a:spLocks noGrp="1"/>
          </p:cNvSpPr>
          <p:nvPr>
            <p:ph type="dt" sz="half" idx="10"/>
          </p:nvPr>
        </p:nvSpPr>
        <p:spPr/>
        <p:txBody>
          <a:bodyPr/>
          <a:lstStyle/>
          <a:p>
            <a:fld id="{2AB97379-D51B-4990-8C60-E71851C7D671}" type="datetime1">
              <a:rPr lang="en-IN" smtClean="0"/>
              <a:pPr/>
              <a:t>15-02-2019</a:t>
            </a:fld>
            <a:endParaRPr lang="en-IN"/>
          </a:p>
        </p:txBody>
      </p:sp>
      <p:sp>
        <p:nvSpPr>
          <p:cNvPr id="5" name="Footer Placeholder 4"/>
          <p:cNvSpPr>
            <a:spLocks noGrp="1"/>
          </p:cNvSpPr>
          <p:nvPr>
            <p:ph type="ftr" sz="quarter" idx="11"/>
          </p:nvPr>
        </p:nvSpPr>
        <p:spPr/>
        <p:txBody>
          <a:bodyPr/>
          <a:lstStyle/>
          <a:p>
            <a:r>
              <a:rPr lang="en-IN" smtClean="0"/>
              <a:t>Discussion and conclusion</a:t>
            </a:r>
            <a:endParaRPr lang="en-IN"/>
          </a:p>
        </p:txBody>
      </p:sp>
    </p:spTree>
    <p:extLst>
      <p:ext uri="{BB962C8B-B14F-4D97-AF65-F5344CB8AC3E}">
        <p14:creationId xmlns="" xmlns:p14="http://schemas.microsoft.com/office/powerpoint/2010/main" val="169993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Paragraph 4: Discuss the limitations of the study.</a:t>
            </a:r>
            <a:r>
              <a:rPr lang="en-IN"/>
              <a:t/>
            </a:r>
            <a:br>
              <a:rPr lang="en-IN"/>
            </a:br>
            <a:endParaRPr lang="en-IN"/>
          </a:p>
        </p:txBody>
      </p:sp>
      <p:sp>
        <p:nvSpPr>
          <p:cNvPr id="3" name="Content Placeholder 2"/>
          <p:cNvSpPr>
            <a:spLocks noGrp="1"/>
          </p:cNvSpPr>
          <p:nvPr>
            <p:ph idx="1"/>
          </p:nvPr>
        </p:nvSpPr>
        <p:spPr/>
        <p:txBody>
          <a:bodyPr/>
          <a:lstStyle/>
          <a:p>
            <a:r>
              <a:rPr lang="en-US"/>
              <a:t>Discuss potential limitations in study design. For example, how representative was your model? Did sample size affect your conclusions? </a:t>
            </a:r>
            <a:endParaRPr lang="en-IN"/>
          </a:p>
          <a:p>
            <a:r>
              <a:rPr lang="en-US"/>
              <a:t>Consider how these limitations affect the interpretation or quality of data. </a:t>
            </a:r>
            <a:endParaRPr lang="en-IN"/>
          </a:p>
          <a:p>
            <a:r>
              <a:rPr lang="en-US"/>
              <a:t>Do they affect the ability to generalize your findings?</a:t>
            </a:r>
            <a:endParaRPr lang="en-IN"/>
          </a:p>
        </p:txBody>
      </p:sp>
      <p:sp>
        <p:nvSpPr>
          <p:cNvPr id="4" name="Date Placeholder 3"/>
          <p:cNvSpPr>
            <a:spLocks noGrp="1"/>
          </p:cNvSpPr>
          <p:nvPr>
            <p:ph type="dt" sz="half" idx="10"/>
          </p:nvPr>
        </p:nvSpPr>
        <p:spPr/>
        <p:txBody>
          <a:bodyPr/>
          <a:lstStyle/>
          <a:p>
            <a:fld id="{E619D69B-D109-438E-9E4B-3DBCEF747F32}" type="datetime1">
              <a:rPr lang="en-IN" smtClean="0"/>
              <a:pPr/>
              <a:t>15-02-2019</a:t>
            </a:fld>
            <a:endParaRPr lang="en-IN"/>
          </a:p>
        </p:txBody>
      </p:sp>
      <p:sp>
        <p:nvSpPr>
          <p:cNvPr id="5" name="Footer Placeholder 4"/>
          <p:cNvSpPr>
            <a:spLocks noGrp="1"/>
          </p:cNvSpPr>
          <p:nvPr>
            <p:ph type="ftr" sz="quarter" idx="11"/>
          </p:nvPr>
        </p:nvSpPr>
        <p:spPr/>
        <p:txBody>
          <a:bodyPr/>
          <a:lstStyle/>
          <a:p>
            <a:r>
              <a:rPr lang="en-IN" smtClean="0"/>
              <a:t>Discussion and conclusion</a:t>
            </a:r>
            <a:endParaRPr lang="en-IN"/>
          </a:p>
        </p:txBody>
      </p:sp>
    </p:spTree>
    <p:extLst>
      <p:ext uri="{BB962C8B-B14F-4D97-AF65-F5344CB8AC3E}">
        <p14:creationId xmlns="" xmlns:p14="http://schemas.microsoft.com/office/powerpoint/2010/main" val="28611651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8925</TotalTime>
  <Words>704</Words>
  <Application>Microsoft Office PowerPoint</Application>
  <PresentationFormat>Custom</PresentationFormat>
  <Paragraphs>111</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Writing a good discussion &amp; conclusion </vt:lpstr>
      <vt:lpstr>Writing a good discussion</vt:lpstr>
      <vt:lpstr> Paragraph 1 describes the “big picture” to remind readers of the importance of the study. </vt:lpstr>
      <vt:lpstr>Example</vt:lpstr>
      <vt:lpstr> Paragraph 2: This paragraph provides a critical analysis of your major finding(s).  </vt:lpstr>
      <vt:lpstr>Slide 6</vt:lpstr>
      <vt:lpstr>Example the approach (bold) and the main result (underline) </vt:lpstr>
      <vt:lpstr>Paragraph 3: Discuss additional findings and how these fit with existing literature. </vt:lpstr>
      <vt:lpstr>Paragraph 4: Discuss the limitations of the study. </vt:lpstr>
      <vt:lpstr>Paragraph 5: Discuss future directions.  </vt:lpstr>
      <vt:lpstr>Paragraph 6: Discuss your overall conclusion and the major impact of your study. </vt:lpstr>
      <vt:lpstr>Slide 12</vt:lpstr>
      <vt:lpstr>Writing a good conclusion </vt:lpstr>
      <vt:lpstr>Slide 14</vt:lpstr>
      <vt:lpstr>Slide 15</vt:lpstr>
      <vt:lpstr>Slide 16</vt:lpstr>
      <vt:lpstr>Add the points up  </vt:lpstr>
      <vt:lpstr>Slide 18</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dc:creator>
  <cp:lastModifiedBy>Dr gift</cp:lastModifiedBy>
  <cp:revision>149</cp:revision>
  <cp:lastPrinted>2016-04-28T09:51:33Z</cp:lastPrinted>
  <dcterms:created xsi:type="dcterms:W3CDTF">2016-04-08T10:23:32Z</dcterms:created>
  <dcterms:modified xsi:type="dcterms:W3CDTF">2019-02-15T08:40:42Z</dcterms:modified>
</cp:coreProperties>
</file>