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97" r:id="rId2"/>
    <p:sldId id="319" r:id="rId3"/>
    <p:sldId id="304" r:id="rId4"/>
    <p:sldId id="325" r:id="rId5"/>
    <p:sldId id="305" r:id="rId6"/>
    <p:sldId id="320" r:id="rId7"/>
    <p:sldId id="308" r:id="rId8"/>
    <p:sldId id="321" r:id="rId9"/>
    <p:sldId id="307" r:id="rId10"/>
    <p:sldId id="324" r:id="rId11"/>
    <p:sldId id="310" r:id="rId12"/>
    <p:sldId id="323" r:id="rId13"/>
    <p:sldId id="306" r:id="rId14"/>
    <p:sldId id="322" r:id="rId15"/>
    <p:sldId id="311" r:id="rId16"/>
    <p:sldId id="309" r:id="rId17"/>
    <p:sldId id="326" r:id="rId18"/>
    <p:sldId id="330" r:id="rId19"/>
    <p:sldId id="312" r:id="rId20"/>
    <p:sldId id="313" r:id="rId21"/>
    <p:sldId id="314" r:id="rId22"/>
    <p:sldId id="316" r:id="rId23"/>
    <p:sldId id="331" r:id="rId24"/>
    <p:sldId id="299" r:id="rId25"/>
    <p:sldId id="300" r:id="rId26"/>
    <p:sldId id="259" r:id="rId27"/>
    <p:sldId id="328" r:id="rId28"/>
    <p:sldId id="294" r:id="rId29"/>
    <p:sldId id="267" r:id="rId30"/>
    <p:sldId id="295" r:id="rId31"/>
    <p:sldId id="296" r:id="rId32"/>
    <p:sldId id="268" r:id="rId33"/>
    <p:sldId id="271" r:id="rId34"/>
    <p:sldId id="272" r:id="rId35"/>
    <p:sldId id="303" r:id="rId3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1733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447801"/>
            <a:ext cx="6619244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777380"/>
            <a:ext cx="6619244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800587"/>
            <a:ext cx="661924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685800"/>
            <a:ext cx="6619244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5367325"/>
            <a:ext cx="6619242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447800"/>
            <a:ext cx="6619244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6619244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447800"/>
            <a:ext cx="5999486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7800" y="3771174"/>
            <a:ext cx="5459737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4350657"/>
            <a:ext cx="6619244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73721" y="971253"/>
            <a:ext cx="60143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7868" y="2613787"/>
            <a:ext cx="601434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3124201"/>
            <a:ext cx="6619245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98120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66700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981200"/>
            <a:ext cx="220218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66700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981200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66700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4250949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2209800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4827212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4250949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2209800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4827211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4250949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2209800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4827209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430214"/>
            <a:ext cx="131445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887414"/>
            <a:ext cx="5567362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861734"/>
            <a:ext cx="6619243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4777381"/>
            <a:ext cx="6619244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2060576"/>
            <a:ext cx="329725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2056093"/>
            <a:ext cx="3297256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514600"/>
            <a:ext cx="329725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905000"/>
            <a:ext cx="32972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514600"/>
            <a:ext cx="329725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447800"/>
            <a:ext cx="2550798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447800"/>
            <a:ext cx="3896998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129281"/>
            <a:ext cx="2550797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854192"/>
            <a:ext cx="3819680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1143000"/>
            <a:ext cx="24003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3813734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302775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141809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6759" y="6096000"/>
            <a:ext cx="745301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7053542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2052919"/>
            <a:ext cx="6709906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2905" y="1828801"/>
            <a:ext cx="9905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1206" y="3263398"/>
            <a:ext cx="3859795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4406" y="295730"/>
            <a:ext cx="62864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900" spc="-375" dirty="0" smtClean="0">
                <a:solidFill>
                  <a:schemeClr val="tx1"/>
                </a:solidFill>
                <a:cs typeface="Georgia"/>
              </a:rPr>
              <a:t>Patient information sheet &amp; </a:t>
            </a:r>
            <a:r>
              <a:rPr lang="en-GB" sz="4900" spc="-375" dirty="0" smtClean="0">
                <a:solidFill>
                  <a:schemeClr val="tx1"/>
                </a:solidFill>
                <a:cs typeface="Georgia"/>
              </a:rPr>
              <a:t>Principles </a:t>
            </a:r>
            <a:r>
              <a:rPr lang="en-GB" sz="4900" spc="-445" dirty="0">
                <a:solidFill>
                  <a:schemeClr val="tx1"/>
                </a:solidFill>
                <a:cs typeface="Georgia"/>
              </a:rPr>
              <a:t>of </a:t>
            </a:r>
            <a:r>
              <a:rPr lang="en-GB" sz="4900" spc="-605" dirty="0">
                <a:solidFill>
                  <a:schemeClr val="tx1"/>
                </a:solidFill>
                <a:cs typeface="Georgia"/>
              </a:rPr>
              <a:t>Good  </a:t>
            </a:r>
            <a:r>
              <a:rPr lang="en-GB" sz="4900" spc="-420" dirty="0">
                <a:solidFill>
                  <a:schemeClr val="tx1"/>
                </a:solidFill>
                <a:cs typeface="Georgia"/>
              </a:rPr>
              <a:t>Clinical</a:t>
            </a:r>
            <a:r>
              <a:rPr lang="en-GB" sz="4900" spc="-245" dirty="0">
                <a:solidFill>
                  <a:schemeClr val="tx1"/>
                </a:solidFill>
                <a:cs typeface="Georgia"/>
              </a:rPr>
              <a:t> </a:t>
            </a:r>
            <a:r>
              <a:rPr lang="en-GB" sz="4900" spc="-385" dirty="0">
                <a:solidFill>
                  <a:schemeClr val="tx1"/>
                </a:solidFill>
                <a:cs typeface="Georgia"/>
              </a:rPr>
              <a:t>Practice</a:t>
            </a:r>
            <a:r>
              <a:rPr lang="en-GB" dirty="0">
                <a:solidFill>
                  <a:schemeClr val="tx1"/>
                </a:solidFill>
                <a:latin typeface="Georgia" pitchFamily="18" charset="0"/>
                <a:cs typeface="Georgia"/>
              </a:rPr>
              <a:t/>
            </a:r>
            <a:br>
              <a:rPr lang="en-GB" dirty="0">
                <a:solidFill>
                  <a:schemeClr val="tx1"/>
                </a:solidFill>
                <a:latin typeface="Georgia" pitchFamily="18" charset="0"/>
                <a:cs typeface="Georgia"/>
              </a:rPr>
            </a:br>
            <a:endParaRPr lang="en-GB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12700" marR="5080">
              <a:lnSpc>
                <a:spcPct val="90000"/>
              </a:lnSpc>
              <a:spcBef>
                <a:spcPts val="430"/>
              </a:spcBef>
            </a:pPr>
            <a:r>
              <a:rPr lang="en-GB" sz="2800" spc="-195" dirty="0">
                <a:solidFill>
                  <a:srgbClr val="FFC000"/>
                </a:solidFill>
                <a:cs typeface="Georgia"/>
              </a:rPr>
              <a:t>Dr </a:t>
            </a:r>
            <a:r>
              <a:rPr lang="en-GB" sz="2800" spc="-195" dirty="0" err="1">
                <a:solidFill>
                  <a:srgbClr val="FFC000"/>
                </a:solidFill>
                <a:cs typeface="Georgia"/>
              </a:rPr>
              <a:t>Priya</a:t>
            </a:r>
            <a:r>
              <a:rPr lang="en-GB" sz="2800" spc="-195" dirty="0">
                <a:solidFill>
                  <a:srgbClr val="FFC000"/>
                </a:solidFill>
                <a:cs typeface="Georgia"/>
              </a:rPr>
              <a:t> </a:t>
            </a:r>
            <a:r>
              <a:rPr lang="en-GB" sz="2800" spc="-195" dirty="0" err="1">
                <a:solidFill>
                  <a:srgbClr val="FFC000"/>
                </a:solidFill>
                <a:cs typeface="Georgia"/>
              </a:rPr>
              <a:t>Gangadharan</a:t>
            </a:r>
            <a:endParaRPr lang="en-GB" sz="2800" spc="-195" dirty="0">
              <a:solidFill>
                <a:srgbClr val="FFC000"/>
              </a:solidFill>
              <a:cs typeface="Georgia"/>
            </a:endParaRPr>
          </a:p>
          <a:p>
            <a:pPr marL="12700" marR="5080">
              <a:lnSpc>
                <a:spcPct val="90000"/>
              </a:lnSpc>
              <a:spcBef>
                <a:spcPts val="430"/>
              </a:spcBef>
            </a:pPr>
            <a:r>
              <a:rPr lang="en-GB" sz="2800" spc="-195" dirty="0">
                <a:solidFill>
                  <a:srgbClr val="FFC000"/>
                </a:solidFill>
                <a:cs typeface="Georgia"/>
              </a:rPr>
              <a:t>Department </a:t>
            </a:r>
            <a:r>
              <a:rPr lang="en-GB" sz="2800" spc="-120" dirty="0">
                <a:solidFill>
                  <a:srgbClr val="FFC000"/>
                </a:solidFill>
                <a:cs typeface="Georgia"/>
              </a:rPr>
              <a:t>of </a:t>
            </a:r>
            <a:r>
              <a:rPr lang="en-GB" sz="2800" spc="-215" dirty="0">
                <a:solidFill>
                  <a:srgbClr val="FFC000"/>
                </a:solidFill>
                <a:cs typeface="Georgia"/>
              </a:rPr>
              <a:t>Community </a:t>
            </a:r>
            <a:r>
              <a:rPr lang="en-GB" sz="2800" spc="-200" dirty="0">
                <a:solidFill>
                  <a:srgbClr val="FFC000"/>
                </a:solidFill>
                <a:cs typeface="Georgia"/>
              </a:rPr>
              <a:t>Medicine</a:t>
            </a:r>
          </a:p>
          <a:p>
            <a:pPr marL="12700" marR="5080">
              <a:lnSpc>
                <a:spcPct val="90000"/>
              </a:lnSpc>
              <a:spcBef>
                <a:spcPts val="430"/>
              </a:spcBef>
            </a:pPr>
            <a:r>
              <a:rPr lang="en-GB" sz="2800" spc="-200" dirty="0">
                <a:solidFill>
                  <a:srgbClr val="FFC000"/>
                </a:solidFill>
                <a:cs typeface="Georgia"/>
              </a:rPr>
              <a:t>Bangalore Baptist Hospital</a:t>
            </a:r>
            <a:endParaRPr lang="en-GB" sz="2800" dirty="0">
              <a:solidFill>
                <a:srgbClr val="FFC000"/>
              </a:solidFill>
              <a:cs typeface="Georgia"/>
            </a:endParaRPr>
          </a:p>
          <a:p>
            <a:endParaRPr lang="en-GB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89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What are the possible risks and discomforts of taking part in the study?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52919"/>
            <a:ext cx="9067800" cy="4195481"/>
          </a:xfrm>
        </p:spPr>
        <p:txBody>
          <a:bodyPr/>
          <a:lstStyle/>
          <a:p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GB" sz="2800" dirty="0" smtClean="0">
                <a:solidFill>
                  <a:srgbClr val="FFFF00"/>
                </a:solidFill>
              </a:rPr>
              <a:t>There is no risk anticipated, since this study does not involve any invasive procedures and </a:t>
            </a:r>
            <a:r>
              <a:rPr lang="en-GB" sz="2800" dirty="0">
                <a:solidFill>
                  <a:srgbClr val="FFFF00"/>
                </a:solidFill>
              </a:rPr>
              <a:t>as standard line </a:t>
            </a:r>
            <a:r>
              <a:rPr lang="en-GB" sz="2800" dirty="0" smtClean="0">
                <a:solidFill>
                  <a:srgbClr val="FFFF00"/>
                </a:solidFill>
              </a:rPr>
              <a:t>of treatment </a:t>
            </a:r>
            <a:r>
              <a:rPr lang="en-GB" sz="2800" dirty="0">
                <a:solidFill>
                  <a:srgbClr val="FFFF00"/>
                </a:solidFill>
              </a:rPr>
              <a:t>and care will be adhered </a:t>
            </a:r>
            <a:r>
              <a:rPr lang="en-GB" sz="2800" dirty="0" smtClean="0">
                <a:solidFill>
                  <a:srgbClr val="FFFF00"/>
                </a:solidFill>
              </a:rPr>
              <a:t>for </a:t>
            </a:r>
            <a:r>
              <a:rPr lang="en-GB" sz="2800" dirty="0">
                <a:solidFill>
                  <a:srgbClr val="FFFF00"/>
                </a:solidFill>
              </a:rPr>
              <a:t>all.</a:t>
            </a:r>
          </a:p>
        </p:txBody>
      </p:sp>
    </p:spTree>
    <p:extLst>
      <p:ext uri="{BB962C8B-B14F-4D97-AF65-F5344CB8AC3E}">
        <p14:creationId xmlns:p14="http://schemas.microsoft.com/office/powerpoint/2010/main" val="204174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What are the possible benefits to you or other?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2919"/>
            <a:ext cx="8763000" cy="4195481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This </a:t>
            </a:r>
            <a:r>
              <a:rPr lang="en-US" sz="2800" dirty="0"/>
              <a:t>study helps to identify the incidence, risk </a:t>
            </a:r>
            <a:r>
              <a:rPr lang="en-US" sz="2800" dirty="0" smtClean="0"/>
              <a:t>factors, etiological factors, </a:t>
            </a:r>
            <a:r>
              <a:rPr lang="en-US" sz="2800" dirty="0"/>
              <a:t>common organism, clinical presentation. Hence relevant diagnostic tests will be done at appropriate time.</a:t>
            </a: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1398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are the possible benefits to you or other?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52919"/>
            <a:ext cx="8763000" cy="4195481"/>
          </a:xfrm>
        </p:spPr>
        <p:txBody>
          <a:bodyPr/>
          <a:lstStyle/>
          <a:p>
            <a:pPr algn="just"/>
            <a:r>
              <a:rPr lang="en-GB" sz="2800" dirty="0" smtClean="0">
                <a:solidFill>
                  <a:srgbClr val="FFFF00"/>
                </a:solidFill>
              </a:rPr>
              <a:t>The study may not benefit your child directly, however it </a:t>
            </a:r>
            <a:r>
              <a:rPr lang="en-GB" sz="2800" dirty="0">
                <a:solidFill>
                  <a:srgbClr val="FFFF00"/>
                </a:solidFill>
              </a:rPr>
              <a:t>will help us </a:t>
            </a:r>
            <a:r>
              <a:rPr lang="en-GB" sz="2800" dirty="0" smtClean="0">
                <a:solidFill>
                  <a:srgbClr val="FFFF00"/>
                </a:solidFill>
              </a:rPr>
              <a:t>to understand </a:t>
            </a:r>
            <a:r>
              <a:rPr lang="en-GB" sz="2800" dirty="0">
                <a:solidFill>
                  <a:srgbClr val="FFFF00"/>
                </a:solidFill>
              </a:rPr>
              <a:t>why urinary infection occurs </a:t>
            </a:r>
            <a:r>
              <a:rPr lang="en-GB" sz="2800" dirty="0" smtClean="0">
                <a:solidFill>
                  <a:srgbClr val="FFFF00"/>
                </a:solidFill>
              </a:rPr>
              <a:t>in children. This study will </a:t>
            </a:r>
            <a:r>
              <a:rPr lang="en-GB" sz="2800" dirty="0">
                <a:solidFill>
                  <a:srgbClr val="FFFF00"/>
                </a:solidFill>
              </a:rPr>
              <a:t>help us to identify and treat </a:t>
            </a:r>
            <a:r>
              <a:rPr lang="en-GB" sz="2800" dirty="0" smtClean="0">
                <a:solidFill>
                  <a:srgbClr val="FFFF00"/>
                </a:solidFill>
              </a:rPr>
              <a:t>children with urinary </a:t>
            </a:r>
            <a:r>
              <a:rPr lang="en-GB" sz="2800" dirty="0">
                <a:solidFill>
                  <a:srgbClr val="FFFF00"/>
                </a:solidFill>
              </a:rPr>
              <a:t>infection.</a:t>
            </a:r>
          </a:p>
        </p:txBody>
      </p:sp>
    </p:spTree>
    <p:extLst>
      <p:ext uri="{BB962C8B-B14F-4D97-AF65-F5344CB8AC3E}">
        <p14:creationId xmlns:p14="http://schemas.microsoft.com/office/powerpoint/2010/main" val="2474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8153400" cy="704088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Does my child have to take part?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GB" dirty="0"/>
              <a:t/>
            </a:r>
            <a:br>
              <a:rPr lang="en-GB" dirty="0"/>
            </a:br>
            <a:r>
              <a:rPr lang="en-GB" sz="4400" dirty="0"/>
              <a:t/>
            </a:r>
            <a:br>
              <a:rPr lang="en-GB" sz="4400" dirty="0"/>
            </a:b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133600"/>
            <a:ext cx="8697516" cy="419548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  <a:p>
            <a:pPr marL="0" indent="0" algn="just">
              <a:buNone/>
            </a:pPr>
            <a:r>
              <a:rPr lang="en-US" sz="2800" dirty="0" smtClean="0"/>
              <a:t>It </a:t>
            </a:r>
            <a:r>
              <a:rPr lang="en-US" sz="2800" dirty="0"/>
              <a:t>is your wish and baby’s whether to decide your baby can participate in the study or not. And irrespective you and  your child will both receive </a:t>
            </a:r>
            <a:r>
              <a:rPr lang="en-US" sz="2800" dirty="0" smtClean="0"/>
              <a:t>standard treatment and line of care as per your needs</a:t>
            </a:r>
            <a:r>
              <a:rPr lang="en-US" sz="2800" dirty="0"/>
              <a:t>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894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Does my child have to take part?</a:t>
            </a:r>
            <a:r>
              <a:rPr lang="en-GB" sz="5400" dirty="0"/>
              <a:t/>
            </a:r>
            <a:br>
              <a:rPr lang="en-GB" sz="5400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2919"/>
            <a:ext cx="8458200" cy="4195481"/>
          </a:xfrm>
        </p:spPr>
        <p:txBody>
          <a:bodyPr/>
          <a:lstStyle/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It </a:t>
            </a:r>
            <a:r>
              <a:rPr lang="en-US" sz="2800" dirty="0">
                <a:solidFill>
                  <a:srgbClr val="FFFF00"/>
                </a:solidFill>
              </a:rPr>
              <a:t>is entirely your decision whether you want your baby to participate in the study or </a:t>
            </a:r>
            <a:r>
              <a:rPr lang="en-US" sz="2800" dirty="0" smtClean="0">
                <a:solidFill>
                  <a:srgbClr val="FFFF00"/>
                </a:solidFill>
              </a:rPr>
              <a:t>not.</a:t>
            </a:r>
            <a:r>
              <a:rPr lang="en-GB" sz="2800" dirty="0">
                <a:solidFill>
                  <a:srgbClr val="FFFF00"/>
                </a:solidFill>
              </a:rPr>
              <a:t> </a:t>
            </a:r>
            <a:r>
              <a:rPr lang="en-GB" sz="2800" dirty="0" smtClean="0">
                <a:solidFill>
                  <a:srgbClr val="FFFF00"/>
                </a:solidFill>
              </a:rPr>
              <a:t>Irrespective </a:t>
            </a:r>
            <a:r>
              <a:rPr lang="en-GB" sz="2800" dirty="0">
                <a:solidFill>
                  <a:srgbClr val="FFFF00"/>
                </a:solidFill>
              </a:rPr>
              <a:t>of your decision your </a:t>
            </a:r>
            <a:r>
              <a:rPr lang="en-GB" sz="2800" dirty="0" smtClean="0">
                <a:solidFill>
                  <a:srgbClr val="FFFF00"/>
                </a:solidFill>
              </a:rPr>
              <a:t>child will </a:t>
            </a:r>
            <a:r>
              <a:rPr lang="en-GB" sz="2800" dirty="0">
                <a:solidFill>
                  <a:srgbClr val="FFFF00"/>
                </a:solidFill>
              </a:rPr>
              <a:t>receive standard treatment</a:t>
            </a:r>
            <a:r>
              <a:rPr lang="en-GB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884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How will be my child’s personal data will be used?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52919"/>
            <a:ext cx="9067800" cy="4195481"/>
          </a:xfrm>
        </p:spPr>
        <p:txBody>
          <a:bodyPr/>
          <a:lstStyle/>
          <a:p>
            <a:r>
              <a:rPr lang="en-US" sz="2800" dirty="0" smtClean="0"/>
              <a:t>Your </a:t>
            </a:r>
            <a:r>
              <a:rPr lang="en-US" sz="2800" dirty="0"/>
              <a:t>child’s personal data will be kept </a:t>
            </a:r>
            <a:r>
              <a:rPr lang="en-US" sz="2800" dirty="0" smtClean="0"/>
              <a:t>confidential, </a:t>
            </a:r>
            <a:r>
              <a:rPr lang="en-US" sz="2800" dirty="0"/>
              <a:t>the information from the study, if published in scientific journals or presented at scientific meetings, will not reveal your </a:t>
            </a:r>
            <a:r>
              <a:rPr lang="en-US" sz="2800" dirty="0" smtClean="0"/>
              <a:t>identity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43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are the costs to participate in the study?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2919"/>
            <a:ext cx="8534400" cy="4195481"/>
          </a:xfrm>
        </p:spPr>
        <p:txBody>
          <a:bodyPr/>
          <a:lstStyle/>
          <a:p>
            <a:r>
              <a:rPr lang="en-US" sz="2800" dirty="0"/>
              <a:t>Your child will get free treatment for this study. No additional charges to take part in the </a:t>
            </a:r>
            <a:r>
              <a:rPr lang="en-US" sz="2800" dirty="0" smtClean="0"/>
              <a:t>study.</a:t>
            </a:r>
            <a:r>
              <a:rPr lang="en-US" dirty="0"/>
              <a:t> </a:t>
            </a:r>
            <a:r>
              <a:rPr lang="en-GB" dirty="0"/>
              <a:t> </a:t>
            </a:r>
            <a:r>
              <a:rPr lang="en-US" dirty="0"/>
              <a:t>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12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What are the costs to participate in the study?</a:t>
            </a:r>
            <a:r>
              <a:rPr lang="en-GB" sz="5400" dirty="0"/>
              <a:t/>
            </a:r>
            <a:br>
              <a:rPr lang="en-GB" sz="5400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2052919"/>
            <a:ext cx="7630716" cy="4195481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FFFF00"/>
                </a:solidFill>
              </a:rPr>
              <a:t>There is no additional </a:t>
            </a:r>
            <a:r>
              <a:rPr lang="en-GB" sz="2800" dirty="0" smtClean="0">
                <a:solidFill>
                  <a:srgbClr val="FFFF00"/>
                </a:solidFill>
              </a:rPr>
              <a:t>cost </a:t>
            </a:r>
            <a:r>
              <a:rPr lang="en-GB" sz="2800" dirty="0">
                <a:solidFill>
                  <a:srgbClr val="FFFF00"/>
                </a:solidFill>
              </a:rPr>
              <a:t>for taking part in the study.</a:t>
            </a:r>
          </a:p>
        </p:txBody>
      </p:sp>
    </p:spTree>
    <p:extLst>
      <p:ext uri="{BB962C8B-B14F-4D97-AF65-F5344CB8AC3E}">
        <p14:creationId xmlns:p14="http://schemas.microsoft.com/office/powerpoint/2010/main" val="88037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752600"/>
            <a:ext cx="617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C000"/>
                </a:solidFill>
              </a:rPr>
              <a:t>Informed consent</a:t>
            </a:r>
            <a:endParaRPr lang="en-GB" sz="4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99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Informed consent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4" y="2052919"/>
            <a:ext cx="8164116" cy="4195481"/>
          </a:xfrm>
        </p:spPr>
        <p:txBody>
          <a:bodyPr>
            <a:normAutofit/>
          </a:bodyPr>
          <a:lstStyle/>
          <a:p>
            <a:r>
              <a:rPr lang="en-GB" sz="2800" dirty="0"/>
              <a:t>Informed consent is a process for getting permission before conducting a healthcare intervention on a person, or for disclosing personal information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3653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098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Patient information sheet</a:t>
            </a:r>
            <a:endParaRPr lang="en-GB" sz="48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44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1"/>
            <a:ext cx="87630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27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Its an </a:t>
            </a:r>
            <a:r>
              <a:rPr lang="en-GB" dirty="0" err="1" smtClean="0"/>
              <a:t>ongoing</a:t>
            </a:r>
            <a:r>
              <a:rPr lang="en-GB" dirty="0" smtClean="0"/>
              <a:t> process…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2919"/>
            <a:ext cx="8839200" cy="4195481"/>
          </a:xfrm>
        </p:spPr>
        <p:txBody>
          <a:bodyPr>
            <a:normAutofit/>
          </a:bodyPr>
          <a:lstStyle/>
          <a:p>
            <a:r>
              <a:rPr lang="en-GB" sz="2800" dirty="0"/>
              <a:t>After initial consent to treatment </a:t>
            </a:r>
            <a:r>
              <a:rPr lang="en-GB" sz="2800" dirty="0" smtClean="0"/>
              <a:t>has occurred</a:t>
            </a:r>
            <a:r>
              <a:rPr lang="en-GB" sz="2800" dirty="0"/>
              <a:t>, an </a:t>
            </a:r>
            <a:r>
              <a:rPr lang="en-GB" sz="2800" dirty="0" err="1"/>
              <a:t>ongoing</a:t>
            </a:r>
            <a:r>
              <a:rPr lang="en-GB" sz="2800" dirty="0"/>
              <a:t> dialogue </a:t>
            </a:r>
            <a:r>
              <a:rPr lang="en-GB" sz="2800" dirty="0" smtClean="0"/>
              <a:t>between patient </a:t>
            </a:r>
            <a:r>
              <a:rPr lang="en-GB" sz="2800" dirty="0"/>
              <a:t>and physician concerning </a:t>
            </a:r>
            <a:r>
              <a:rPr lang="en-GB" sz="2800" dirty="0" smtClean="0"/>
              <a:t>the patient’s  continuing </a:t>
            </a:r>
            <a:r>
              <a:rPr lang="en-GB" sz="2800" dirty="0"/>
              <a:t>medical </a:t>
            </a:r>
            <a:r>
              <a:rPr lang="en-GB" sz="2800" dirty="0" smtClean="0"/>
              <a:t>need  reinforces </a:t>
            </a:r>
            <a:r>
              <a:rPr lang="en-GB" sz="2800" dirty="0"/>
              <a:t>the original </a:t>
            </a:r>
            <a:r>
              <a:rPr lang="en-GB" sz="2800" dirty="0" smtClean="0"/>
              <a:t>consent.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76313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In carrying this information, physician should: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2919"/>
            <a:ext cx="8458200" cy="4195481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>
              <a:buFont typeface="Wingdings" pitchFamily="2" charset="2"/>
              <a:buChar char="§"/>
            </a:pPr>
            <a:r>
              <a:rPr lang="en-GB" sz="2800" dirty="0" smtClean="0"/>
              <a:t>Avoid technical terms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/>
              <a:t>Attempt to translate statistical data into everyday probabilities 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/>
              <a:t>Enquire whether patient understand the information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/>
              <a:t>In carrying this information, physician should invite questions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0416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5146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FFC000"/>
                </a:solidFill>
              </a:rPr>
              <a:t>Good clinical practise</a:t>
            </a:r>
            <a:endParaRPr lang="en-GB" sz="4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31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</a:t>
            </a:r>
            <a:r>
              <a:rPr lang="en-GB" dirty="0" smtClean="0"/>
              <a:t>Good Clinical Practise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2919"/>
            <a:ext cx="8534400" cy="4195481"/>
          </a:xfrm>
        </p:spPr>
        <p:txBody>
          <a:bodyPr/>
          <a:lstStyle/>
          <a:p>
            <a:pPr marL="413384" marR="62230" indent="-400685">
              <a:lnSpc>
                <a:spcPct val="80000"/>
              </a:lnSpc>
              <a:spcBef>
                <a:spcPts val="890"/>
              </a:spcBef>
              <a:buSzPct val="84848"/>
              <a:buFont typeface="Arial"/>
              <a:buChar char=""/>
              <a:tabLst>
                <a:tab pos="414020" algn="l"/>
              </a:tabLst>
            </a:pPr>
            <a:endParaRPr lang="en-GB" spc="-160" dirty="0" smtClean="0">
              <a:solidFill>
                <a:srgbClr val="FFFFFF"/>
              </a:solidFill>
              <a:latin typeface="Georgia"/>
              <a:cs typeface="Georgia"/>
            </a:endParaRPr>
          </a:p>
          <a:p>
            <a:pPr marL="469899" marR="62230" indent="-457200">
              <a:lnSpc>
                <a:spcPct val="80000"/>
              </a:lnSpc>
              <a:spcBef>
                <a:spcPts val="890"/>
              </a:spcBef>
              <a:buSzPct val="84848"/>
              <a:tabLst>
                <a:tab pos="414020" algn="l"/>
              </a:tabLst>
            </a:pPr>
            <a:r>
              <a:rPr lang="en-GB" sz="2800" spc="-160" dirty="0" smtClean="0">
                <a:latin typeface="+mn-lt"/>
                <a:cs typeface="Arial" pitchFamily="34" charset="0"/>
              </a:rPr>
              <a:t>A </a:t>
            </a:r>
            <a:r>
              <a:rPr lang="en-GB" sz="2800" spc="-55" dirty="0">
                <a:latin typeface="+mn-lt"/>
                <a:cs typeface="Arial" pitchFamily="34" charset="0"/>
              </a:rPr>
              <a:t>standard </a:t>
            </a:r>
            <a:r>
              <a:rPr lang="en-GB" sz="2800" spc="-45" dirty="0">
                <a:latin typeface="+mn-lt"/>
                <a:cs typeface="Arial" pitchFamily="34" charset="0"/>
              </a:rPr>
              <a:t>for  </a:t>
            </a:r>
            <a:r>
              <a:rPr lang="en-GB" sz="2800" spc="-75" dirty="0">
                <a:latin typeface="+mn-lt"/>
                <a:cs typeface="Arial" pitchFamily="34" charset="0"/>
              </a:rPr>
              <a:t>designing,</a:t>
            </a:r>
            <a:r>
              <a:rPr lang="en-GB" sz="2800" spc="-135" dirty="0">
                <a:latin typeface="+mn-lt"/>
                <a:cs typeface="Arial" pitchFamily="34" charset="0"/>
              </a:rPr>
              <a:t> </a:t>
            </a:r>
            <a:r>
              <a:rPr lang="en-GB" sz="2800" spc="-80" dirty="0">
                <a:latin typeface="+mn-lt"/>
                <a:cs typeface="Arial" pitchFamily="34" charset="0"/>
              </a:rPr>
              <a:t>conducting,  </a:t>
            </a:r>
            <a:r>
              <a:rPr lang="en-GB" sz="2800" spc="-45" dirty="0">
                <a:latin typeface="+mn-lt"/>
                <a:cs typeface="Arial" pitchFamily="34" charset="0"/>
              </a:rPr>
              <a:t>recording </a:t>
            </a:r>
            <a:r>
              <a:rPr lang="en-GB" sz="2800" spc="-80" dirty="0">
                <a:latin typeface="+mn-lt"/>
                <a:cs typeface="Arial" pitchFamily="34" charset="0"/>
              </a:rPr>
              <a:t>and  </a:t>
            </a:r>
            <a:r>
              <a:rPr lang="en-GB" sz="2800" spc="-40" dirty="0">
                <a:latin typeface="+mn-lt"/>
                <a:cs typeface="Arial" pitchFamily="34" charset="0"/>
              </a:rPr>
              <a:t>reporting </a:t>
            </a:r>
            <a:r>
              <a:rPr lang="en-GB" sz="2800" spc="-55" dirty="0">
                <a:latin typeface="+mn-lt"/>
                <a:cs typeface="Arial" pitchFamily="34" charset="0"/>
              </a:rPr>
              <a:t>of </a:t>
            </a:r>
            <a:r>
              <a:rPr lang="en-GB" sz="2800" spc="-35" dirty="0">
                <a:latin typeface="+mn-lt"/>
                <a:cs typeface="Arial" pitchFamily="34" charset="0"/>
              </a:rPr>
              <a:t>studies  </a:t>
            </a:r>
            <a:r>
              <a:rPr lang="en-GB" sz="2800" spc="-65" dirty="0">
                <a:latin typeface="+mn-lt"/>
                <a:cs typeface="Arial" pitchFamily="34" charset="0"/>
              </a:rPr>
              <a:t>involving </a:t>
            </a:r>
            <a:r>
              <a:rPr lang="en-GB" sz="2800" spc="-100" dirty="0">
                <a:latin typeface="+mn-lt"/>
                <a:cs typeface="Arial" pitchFamily="34" charset="0"/>
              </a:rPr>
              <a:t>human  </a:t>
            </a:r>
            <a:r>
              <a:rPr lang="en-GB" sz="2800" spc="-55" dirty="0">
                <a:latin typeface="+mn-lt"/>
                <a:cs typeface="Arial" pitchFamily="34" charset="0"/>
              </a:rPr>
              <a:t>subjects</a:t>
            </a:r>
            <a:r>
              <a:rPr lang="en-GB" sz="2800" spc="-55" dirty="0" smtClean="0">
                <a:latin typeface="+mn-lt"/>
                <a:cs typeface="Arial" pitchFamily="34" charset="0"/>
              </a:rPr>
              <a:t>.</a:t>
            </a:r>
          </a:p>
          <a:p>
            <a:pPr marL="469899" marR="62230" indent="-457200">
              <a:lnSpc>
                <a:spcPct val="80000"/>
              </a:lnSpc>
              <a:spcBef>
                <a:spcPts val="890"/>
              </a:spcBef>
              <a:buSzPct val="84848"/>
              <a:tabLst>
                <a:tab pos="414020" algn="l"/>
              </a:tabLst>
            </a:pPr>
            <a:endParaRPr lang="en-GB" sz="2800" dirty="0">
              <a:latin typeface="+mn-lt"/>
              <a:cs typeface="Arial" pitchFamily="34" charset="0"/>
            </a:endParaRPr>
          </a:p>
          <a:p>
            <a:pPr marL="469899" marR="5080" indent="-457200">
              <a:lnSpc>
                <a:spcPct val="80000"/>
              </a:lnSpc>
              <a:spcBef>
                <a:spcPts val="1200"/>
              </a:spcBef>
              <a:buSzPct val="84848"/>
              <a:tabLst>
                <a:tab pos="414020" algn="l"/>
              </a:tabLst>
            </a:pPr>
            <a:r>
              <a:rPr lang="en-GB" sz="2800" spc="-65" dirty="0">
                <a:latin typeface="+mn-lt"/>
                <a:cs typeface="Arial" pitchFamily="34" charset="0"/>
              </a:rPr>
              <a:t>Public </a:t>
            </a:r>
            <a:r>
              <a:rPr lang="en-GB" sz="2800" spc="-50" dirty="0">
                <a:latin typeface="+mn-lt"/>
                <a:cs typeface="Arial" pitchFamily="34" charset="0"/>
              </a:rPr>
              <a:t>assurance </a:t>
            </a:r>
            <a:r>
              <a:rPr lang="en-GB" sz="2800" spc="-55" dirty="0">
                <a:latin typeface="+mn-lt"/>
                <a:cs typeface="Arial" pitchFamily="34" charset="0"/>
              </a:rPr>
              <a:t>that  </a:t>
            </a:r>
            <a:r>
              <a:rPr lang="en-GB" sz="2800" spc="-40" dirty="0">
                <a:latin typeface="+mn-lt"/>
                <a:cs typeface="Arial" pitchFamily="34" charset="0"/>
              </a:rPr>
              <a:t>the </a:t>
            </a:r>
            <a:r>
              <a:rPr lang="en-GB" sz="2800" spc="-40" dirty="0" smtClean="0">
                <a:latin typeface="+mn-lt"/>
                <a:cs typeface="Arial" pitchFamily="34" charset="0"/>
              </a:rPr>
              <a:t>rights, safety and well-being</a:t>
            </a:r>
            <a:r>
              <a:rPr lang="en-GB" sz="2800" b="1" spc="-175" dirty="0" smtClean="0">
                <a:latin typeface="+mn-lt"/>
                <a:cs typeface="Arial" pitchFamily="34" charset="0"/>
              </a:rPr>
              <a:t> </a:t>
            </a:r>
            <a:r>
              <a:rPr lang="en-GB" sz="2800" spc="-50" dirty="0">
                <a:latin typeface="+mn-lt"/>
                <a:cs typeface="Arial" pitchFamily="34" charset="0"/>
              </a:rPr>
              <a:t>of </a:t>
            </a:r>
            <a:r>
              <a:rPr lang="en-GB" sz="2800" spc="-40" dirty="0">
                <a:latin typeface="+mn-lt"/>
                <a:cs typeface="Arial" pitchFamily="34" charset="0"/>
              </a:rPr>
              <a:t>trial  </a:t>
            </a:r>
            <a:r>
              <a:rPr lang="en-GB" sz="2800" spc="-35" dirty="0">
                <a:latin typeface="+mn-lt"/>
                <a:cs typeface="Arial" pitchFamily="34" charset="0"/>
              </a:rPr>
              <a:t>subjects </a:t>
            </a:r>
            <a:r>
              <a:rPr lang="en-GB" sz="2800" spc="-30" dirty="0">
                <a:latin typeface="+mn-lt"/>
                <a:cs typeface="Arial" pitchFamily="34" charset="0"/>
              </a:rPr>
              <a:t>are</a:t>
            </a:r>
            <a:r>
              <a:rPr lang="en-GB" sz="2800" spc="-180" dirty="0">
                <a:latin typeface="+mn-lt"/>
                <a:cs typeface="Arial" pitchFamily="34" charset="0"/>
              </a:rPr>
              <a:t> </a:t>
            </a:r>
            <a:r>
              <a:rPr lang="en-GB" sz="2800" spc="-55" dirty="0">
                <a:latin typeface="+mn-lt"/>
                <a:cs typeface="Arial" pitchFamily="34" charset="0"/>
              </a:rPr>
              <a:t>protected.</a:t>
            </a:r>
            <a:endParaRPr lang="en-GB" sz="2800" dirty="0">
              <a:latin typeface="+mn-lt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69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8049816" cy="1400530"/>
          </a:xfrm>
        </p:spPr>
        <p:txBody>
          <a:bodyPr>
            <a:normAutofit fontScale="90000"/>
          </a:bodyPr>
          <a:lstStyle/>
          <a:p>
            <a:pPr lvl="0"/>
            <a:r>
              <a:rPr lang="en-GB" sz="4400" kern="0" dirty="0" smtClean="0">
                <a:effectLst/>
                <a:latin typeface="Arial"/>
                <a:cs typeface="Arial"/>
              </a:rPr>
              <a:t/>
            </a:r>
            <a:br>
              <a:rPr lang="en-GB" sz="4400" kern="0" dirty="0" smtClean="0">
                <a:effectLst/>
                <a:latin typeface="Arial"/>
                <a:cs typeface="Arial"/>
              </a:rPr>
            </a:br>
            <a:r>
              <a:rPr lang="en-GB" sz="4400" kern="0" dirty="0">
                <a:cs typeface="Arial"/>
              </a:rPr>
              <a:t>International agencies </a:t>
            </a:r>
            <a:r>
              <a:rPr lang="en-GB" sz="4400" kern="0" dirty="0" smtClean="0">
                <a:cs typeface="Arial"/>
              </a:rPr>
              <a:t>involved</a:t>
            </a:r>
            <a:r>
              <a:rPr lang="en-GB" sz="4400" kern="0" dirty="0">
                <a:latin typeface="Arial"/>
                <a:cs typeface="Arial"/>
              </a:rPr>
              <a:t/>
            </a:r>
            <a:br>
              <a:rPr lang="en-GB" sz="4400" kern="0" dirty="0">
                <a:latin typeface="Arial"/>
                <a:cs typeface="Arial"/>
              </a:rPr>
            </a:br>
            <a:r>
              <a:rPr lang="en-GB" sz="4400" kern="0" dirty="0">
                <a:latin typeface="Arial"/>
                <a:cs typeface="Arial"/>
              </a:rPr>
              <a:t/>
            </a:r>
            <a:br>
              <a:rPr lang="en-GB" sz="4400" kern="0" dirty="0">
                <a:latin typeface="Arial"/>
                <a:cs typeface="Arial"/>
              </a:rPr>
            </a:br>
            <a:r>
              <a:rPr lang="en-GB" sz="4400" kern="0" dirty="0" smtClean="0">
                <a:latin typeface="Arial"/>
                <a:cs typeface="Arial"/>
              </a:rPr>
              <a:t/>
            </a:r>
            <a:br>
              <a:rPr lang="en-GB" sz="4400" kern="0" dirty="0" smtClean="0">
                <a:latin typeface="Arial"/>
                <a:cs typeface="Arial"/>
              </a:rPr>
            </a:br>
            <a:r>
              <a:rPr lang="en-GB" sz="4400" kern="0" dirty="0" smtClean="0">
                <a:latin typeface="Arial"/>
                <a:cs typeface="Arial"/>
              </a:rPr>
              <a:t/>
            </a:r>
            <a:br>
              <a:rPr lang="en-GB" sz="4400" kern="0" dirty="0" smtClean="0">
                <a:latin typeface="Arial"/>
                <a:cs typeface="Arial"/>
              </a:rPr>
            </a:br>
            <a:r>
              <a:rPr lang="en-GB" sz="4400" kern="0" dirty="0">
                <a:latin typeface="Arial"/>
                <a:cs typeface="Arial"/>
              </a:rPr>
              <a:t/>
            </a:r>
            <a:br>
              <a:rPr lang="en-GB" sz="4400" kern="0" dirty="0">
                <a:latin typeface="Arial"/>
                <a:cs typeface="Arial"/>
              </a:rPr>
            </a:br>
            <a:r>
              <a:rPr lang="en-GB" sz="4400" kern="0" dirty="0">
                <a:latin typeface="Arial"/>
                <a:cs typeface="Arial"/>
              </a:rPr>
              <a:t/>
            </a:r>
            <a:br>
              <a:rPr lang="en-GB" sz="4400" kern="0" dirty="0">
                <a:latin typeface="Arial"/>
                <a:cs typeface="Arial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2919"/>
            <a:ext cx="8686800" cy="4195481"/>
          </a:xfrm>
        </p:spPr>
        <p:txBody>
          <a:bodyPr/>
          <a:lstStyle/>
          <a:p>
            <a:pPr marL="469900" lvl="0" indent="-457200" fontAlgn="base">
              <a:spcBef>
                <a:spcPts val="2014"/>
              </a:spcBef>
              <a:spcAft>
                <a:spcPct val="0"/>
              </a:spcAft>
              <a:buClr>
                <a:srgbClr val="858156"/>
              </a:buClr>
              <a:buSzPct val="95833"/>
              <a:buFont typeface="Wingdings" pitchFamily="2" charset="2"/>
              <a:buChar char="v"/>
              <a:tabLst>
                <a:tab pos="253365" algn="l"/>
              </a:tabLst>
            </a:pPr>
            <a:endParaRPr lang="en-GB" kern="0" dirty="0" smtClean="0">
              <a:latin typeface="Arial"/>
              <a:cs typeface="Arial"/>
            </a:endParaRPr>
          </a:p>
          <a:p>
            <a:pPr marL="469900" marR="1062990" lvl="0" indent="-457200" fontAlgn="base">
              <a:spcBef>
                <a:spcPts val="580"/>
              </a:spcBef>
              <a:spcAft>
                <a:spcPct val="0"/>
              </a:spcAft>
              <a:buClr>
                <a:srgbClr val="A9A47B"/>
              </a:buClr>
              <a:buSzPct val="95833"/>
              <a:buFont typeface="Wingdings" pitchFamily="2" charset="2"/>
              <a:buChar char="v"/>
              <a:tabLst>
                <a:tab pos="253365" algn="l"/>
              </a:tabLst>
            </a:pPr>
            <a:r>
              <a:rPr lang="en-GB" sz="2800" dirty="0" smtClean="0">
                <a:latin typeface="+mn-lt"/>
              </a:rPr>
              <a:t>Council </a:t>
            </a:r>
            <a:r>
              <a:rPr lang="en-GB" sz="2800" dirty="0">
                <a:latin typeface="+mn-lt"/>
              </a:rPr>
              <a:t>for International Organizations of Medical Sciences </a:t>
            </a:r>
            <a:r>
              <a:rPr lang="en-GB" sz="2800" dirty="0" smtClean="0">
                <a:latin typeface="+mn-lt"/>
              </a:rPr>
              <a:t>(</a:t>
            </a:r>
            <a:r>
              <a:rPr lang="en-GB" sz="2800" kern="0" dirty="0" smtClean="0">
                <a:latin typeface="+mn-lt"/>
                <a:cs typeface="Arial"/>
              </a:rPr>
              <a:t>CIOMS)-</a:t>
            </a:r>
          </a:p>
          <a:p>
            <a:pPr marL="469900" marR="1062990" lvl="0" indent="-457200" fontAlgn="base">
              <a:spcBef>
                <a:spcPts val="580"/>
              </a:spcBef>
              <a:spcAft>
                <a:spcPct val="0"/>
              </a:spcAft>
              <a:buClr>
                <a:srgbClr val="A9A47B"/>
              </a:buClr>
              <a:buSzPct val="95833"/>
              <a:buFont typeface="Wingdings" pitchFamily="2" charset="2"/>
              <a:buChar char="v"/>
              <a:tabLst>
                <a:tab pos="253365" algn="l"/>
              </a:tabLst>
            </a:pPr>
            <a:r>
              <a:rPr lang="en-GB" sz="2800" kern="0" spc="-10" dirty="0" smtClean="0">
                <a:latin typeface="+mn-lt"/>
                <a:cs typeface="Arial"/>
              </a:rPr>
              <a:t>WHO </a:t>
            </a:r>
            <a:r>
              <a:rPr lang="en-GB" sz="2800" kern="0" dirty="0">
                <a:latin typeface="+mn-lt"/>
                <a:cs typeface="Arial"/>
              </a:rPr>
              <a:t>and </a:t>
            </a:r>
            <a:r>
              <a:rPr lang="en-GB" sz="2800" dirty="0">
                <a:latin typeface="+mn-lt"/>
              </a:rPr>
              <a:t>International Conference on Harmonisation </a:t>
            </a:r>
            <a:r>
              <a:rPr lang="en-GB" sz="2800" dirty="0" smtClean="0">
                <a:latin typeface="+mn-lt"/>
              </a:rPr>
              <a:t>(</a:t>
            </a:r>
            <a:r>
              <a:rPr lang="en-GB" sz="2800" kern="0" spc="-5" dirty="0" smtClean="0">
                <a:latin typeface="+mn-lt"/>
                <a:cs typeface="Arial"/>
              </a:rPr>
              <a:t>ICH) </a:t>
            </a:r>
            <a:r>
              <a:rPr lang="en-GB" sz="2800" kern="0" dirty="0">
                <a:latin typeface="+mn-lt"/>
                <a:cs typeface="Arial"/>
              </a:rPr>
              <a:t>Guidelines for </a:t>
            </a:r>
            <a:r>
              <a:rPr lang="en-GB" sz="2800" kern="0" spc="-5" dirty="0">
                <a:latin typeface="+mn-lt"/>
                <a:cs typeface="Arial"/>
              </a:rPr>
              <a:t>Good </a:t>
            </a:r>
            <a:r>
              <a:rPr lang="en-GB" sz="2800" kern="0" dirty="0">
                <a:latin typeface="+mn-lt"/>
                <a:cs typeface="Arial"/>
              </a:rPr>
              <a:t>Clinical</a:t>
            </a:r>
            <a:r>
              <a:rPr lang="en-GB" sz="2800" kern="0" spc="-40" dirty="0">
                <a:latin typeface="+mn-lt"/>
                <a:cs typeface="Arial"/>
              </a:rPr>
              <a:t> </a:t>
            </a:r>
            <a:r>
              <a:rPr lang="en-GB" sz="2800" kern="0" dirty="0">
                <a:latin typeface="+mn-lt"/>
                <a:cs typeface="Arial"/>
              </a:rPr>
              <a:t>Practice</a:t>
            </a:r>
            <a:endParaRPr lang="en-GB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088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00" y="1066546"/>
            <a:ext cx="8915400" cy="3308598"/>
          </a:xfrm>
          <a:prstGeom prst="rect">
            <a:avLst/>
          </a:prstGeom>
          <a:ln>
            <a:noFill/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GB" sz="2800" dirty="0" smtClean="0">
              <a:solidFill>
                <a:srgbClr val="2E2B1F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dirty="0" smtClean="0">
                <a:latin typeface="+mj-lt"/>
                <a:cs typeface="Times New Roman"/>
              </a:rPr>
              <a:t>National</a:t>
            </a:r>
            <a:r>
              <a:rPr sz="4000" spc="-35" dirty="0" smtClean="0">
                <a:latin typeface="+mj-lt"/>
                <a:cs typeface="Times New Roman"/>
              </a:rPr>
              <a:t> </a:t>
            </a:r>
            <a:r>
              <a:rPr sz="4000" dirty="0">
                <a:latin typeface="+mj-lt"/>
                <a:cs typeface="Times New Roman"/>
              </a:rPr>
              <a:t>Guidelines</a:t>
            </a:r>
          </a:p>
          <a:p>
            <a:pPr marL="252729" indent="-240029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lang="en-GB" sz="2800" dirty="0" smtClean="0">
                <a:latin typeface="+mj-lt"/>
                <a:cs typeface="Times New Roman"/>
              </a:rPr>
              <a:t>Indian Council For Medical Research (I</a:t>
            </a:r>
            <a:r>
              <a:rPr sz="2800" dirty="0" smtClean="0">
                <a:latin typeface="+mj-lt"/>
                <a:cs typeface="Times New Roman"/>
              </a:rPr>
              <a:t>CMR</a:t>
            </a:r>
            <a:r>
              <a:rPr lang="en-GB" sz="2800" dirty="0" smtClean="0">
                <a:latin typeface="+mj-lt"/>
                <a:cs typeface="Times New Roman"/>
              </a:rPr>
              <a:t>)</a:t>
            </a:r>
            <a:r>
              <a:rPr sz="2800" dirty="0" smtClean="0">
                <a:latin typeface="+mj-lt"/>
                <a:cs typeface="Times New Roman"/>
              </a:rPr>
              <a:t> </a:t>
            </a:r>
            <a:r>
              <a:rPr sz="2800" dirty="0">
                <a:latin typeface="+mj-lt"/>
                <a:cs typeface="Times New Roman"/>
              </a:rPr>
              <a:t>– Ethical guidelines </a:t>
            </a:r>
            <a:r>
              <a:rPr sz="2800" spc="-5" dirty="0">
                <a:latin typeface="+mj-lt"/>
                <a:cs typeface="Times New Roman"/>
              </a:rPr>
              <a:t>for biomedical </a:t>
            </a:r>
            <a:r>
              <a:rPr sz="2800" dirty="0">
                <a:latin typeface="+mj-lt"/>
                <a:cs typeface="Times New Roman"/>
              </a:rPr>
              <a:t>research</a:t>
            </a:r>
            <a:r>
              <a:rPr sz="2800" spc="-135" dirty="0">
                <a:latin typeface="+mj-lt"/>
                <a:cs typeface="Times New Roman"/>
              </a:rPr>
              <a:t> </a:t>
            </a:r>
            <a:r>
              <a:rPr sz="2800" dirty="0" smtClean="0">
                <a:latin typeface="+mj-lt"/>
                <a:cs typeface="Times New Roman"/>
              </a:rPr>
              <a:t>on</a:t>
            </a:r>
            <a:r>
              <a:rPr lang="en-GB" sz="2800" dirty="0" smtClean="0">
                <a:latin typeface="+mj-lt"/>
                <a:cs typeface="Times New Roman"/>
              </a:rPr>
              <a:t> </a:t>
            </a:r>
            <a:r>
              <a:rPr sz="2800" spc="-5" dirty="0" smtClean="0">
                <a:latin typeface="+mj-lt"/>
                <a:cs typeface="Times New Roman"/>
              </a:rPr>
              <a:t>human</a:t>
            </a:r>
            <a:r>
              <a:rPr sz="2800" spc="5" dirty="0" smtClean="0">
                <a:latin typeface="+mj-lt"/>
                <a:cs typeface="Times New Roman"/>
              </a:rPr>
              <a:t> </a:t>
            </a:r>
            <a:r>
              <a:rPr sz="2800" spc="-5" dirty="0">
                <a:latin typeface="+mj-lt"/>
                <a:cs typeface="Times New Roman"/>
              </a:rPr>
              <a:t>participants.</a:t>
            </a:r>
            <a:endParaRPr sz="2800" dirty="0">
              <a:latin typeface="+mj-lt"/>
              <a:cs typeface="Times New Roman"/>
            </a:endParaRPr>
          </a:p>
          <a:p>
            <a:pPr marL="252729" indent="-240029">
              <a:lnSpc>
                <a:spcPct val="100000"/>
              </a:lnSpc>
              <a:spcBef>
                <a:spcPts val="2015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800" dirty="0" smtClean="0">
                <a:latin typeface="+mj-lt"/>
                <a:cs typeface="Times New Roman"/>
              </a:rPr>
              <a:t>Indian </a:t>
            </a:r>
            <a:r>
              <a:rPr sz="2800" spc="-5" dirty="0" smtClean="0">
                <a:latin typeface="+mj-lt"/>
                <a:cs typeface="Times New Roman"/>
              </a:rPr>
              <a:t>G</a:t>
            </a:r>
            <a:r>
              <a:rPr lang="en-GB" sz="2800" spc="-5" dirty="0" err="1" smtClean="0">
                <a:latin typeface="+mj-lt"/>
                <a:cs typeface="Times New Roman"/>
              </a:rPr>
              <a:t>ood</a:t>
            </a:r>
            <a:r>
              <a:rPr lang="en-GB" sz="2800" spc="-5" dirty="0" smtClean="0">
                <a:latin typeface="+mj-lt"/>
                <a:cs typeface="Times New Roman"/>
              </a:rPr>
              <a:t> </a:t>
            </a:r>
            <a:r>
              <a:rPr sz="2800" spc="-5" dirty="0" smtClean="0">
                <a:latin typeface="+mj-lt"/>
                <a:cs typeface="Times New Roman"/>
              </a:rPr>
              <a:t>C</a:t>
            </a:r>
            <a:r>
              <a:rPr lang="en-GB" sz="2800" spc="-5" dirty="0" err="1" smtClean="0">
                <a:latin typeface="+mj-lt"/>
                <a:cs typeface="Times New Roman"/>
              </a:rPr>
              <a:t>linical</a:t>
            </a:r>
            <a:r>
              <a:rPr lang="en-GB" sz="2800" spc="-5" dirty="0" smtClean="0">
                <a:latin typeface="+mj-lt"/>
                <a:cs typeface="Times New Roman"/>
              </a:rPr>
              <a:t> </a:t>
            </a:r>
            <a:r>
              <a:rPr sz="2800" spc="-5" dirty="0" smtClean="0">
                <a:latin typeface="+mj-lt"/>
                <a:cs typeface="Times New Roman"/>
              </a:rPr>
              <a:t>P</a:t>
            </a:r>
            <a:r>
              <a:rPr lang="en-GB" sz="2800" spc="-5" dirty="0" err="1" smtClean="0">
                <a:latin typeface="+mj-lt"/>
                <a:cs typeface="Times New Roman"/>
              </a:rPr>
              <a:t>ractise</a:t>
            </a:r>
            <a:r>
              <a:rPr lang="en-GB" sz="2800" spc="-5" dirty="0" smtClean="0">
                <a:latin typeface="+mj-lt"/>
                <a:cs typeface="Times New Roman"/>
              </a:rPr>
              <a:t> </a:t>
            </a:r>
            <a:r>
              <a:rPr sz="2800" spc="-95" dirty="0" smtClean="0">
                <a:latin typeface="+mj-lt"/>
                <a:cs typeface="Times New Roman"/>
              </a:rPr>
              <a:t> </a:t>
            </a:r>
            <a:r>
              <a:rPr sz="2800" dirty="0" smtClean="0">
                <a:latin typeface="+mj-lt"/>
                <a:cs typeface="Times New Roman"/>
              </a:rPr>
              <a:t>Guidelines</a:t>
            </a:r>
            <a:endParaRPr lang="en-GB" sz="2800" dirty="0" smtClean="0">
              <a:latin typeface="+mj-lt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spc="-250" dirty="0">
                <a:solidFill>
                  <a:schemeClr val="tx1"/>
                </a:solidFill>
              </a:rPr>
              <a:t>The </a:t>
            </a:r>
            <a:r>
              <a:rPr lang="en-GB" sz="4000" spc="-335" dirty="0">
                <a:solidFill>
                  <a:schemeClr val="tx1"/>
                </a:solidFill>
              </a:rPr>
              <a:t>summary </a:t>
            </a:r>
            <a:r>
              <a:rPr lang="en-GB" sz="4000" spc="-295" dirty="0">
                <a:solidFill>
                  <a:schemeClr val="tx1"/>
                </a:solidFill>
              </a:rPr>
              <a:t>of </a:t>
            </a:r>
            <a:r>
              <a:rPr lang="en-GB" sz="4000" spc="-235" dirty="0">
                <a:solidFill>
                  <a:schemeClr val="tx1"/>
                </a:solidFill>
              </a:rPr>
              <a:t>the</a:t>
            </a:r>
            <a:r>
              <a:rPr lang="en-GB" sz="4000" spc="190" dirty="0">
                <a:solidFill>
                  <a:schemeClr val="tx1"/>
                </a:solidFill>
              </a:rPr>
              <a:t> </a:t>
            </a:r>
            <a:r>
              <a:rPr lang="en-GB" sz="4000" spc="-240" dirty="0">
                <a:solidFill>
                  <a:schemeClr val="tx1"/>
                </a:solidFill>
              </a:rPr>
              <a:t>principles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/>
          <a:lstStyle/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28600" y="1600200"/>
            <a:ext cx="3896139" cy="4656138"/>
          </a:xfrm>
        </p:spPr>
        <p:txBody>
          <a:bodyPr>
            <a:normAutofit/>
          </a:bodyPr>
          <a:lstStyle/>
          <a:p>
            <a:pPr marL="527685" indent="-514984">
              <a:lnSpc>
                <a:spcPct val="100000"/>
              </a:lnSpc>
              <a:spcBef>
                <a:spcPts val="650"/>
              </a:spcBef>
              <a:buSzPct val="83333"/>
              <a:buAutoNum type="arabicPeriod"/>
              <a:tabLst>
                <a:tab pos="527685" algn="l"/>
                <a:tab pos="528320" algn="l"/>
              </a:tabLst>
            </a:pPr>
            <a:r>
              <a:rPr lang="en-GB" sz="2000" spc="-50" dirty="0">
                <a:latin typeface="+mn-lt"/>
                <a:cs typeface="Georgia"/>
              </a:rPr>
              <a:t>Conduct </a:t>
            </a:r>
            <a:r>
              <a:rPr lang="en-GB" sz="2000" spc="-20" dirty="0">
                <a:latin typeface="+mn-lt"/>
                <a:cs typeface="Georgia"/>
              </a:rPr>
              <a:t>trials </a:t>
            </a:r>
            <a:r>
              <a:rPr lang="en-GB" sz="2000" spc="-35" dirty="0">
                <a:latin typeface="+mn-lt"/>
                <a:cs typeface="Georgia"/>
              </a:rPr>
              <a:t>according </a:t>
            </a:r>
            <a:r>
              <a:rPr lang="en-GB" sz="2000" spc="-20" dirty="0">
                <a:latin typeface="+mn-lt"/>
                <a:cs typeface="Georgia"/>
              </a:rPr>
              <a:t>to</a:t>
            </a:r>
            <a:r>
              <a:rPr lang="en-GB" sz="2000" spc="-95" dirty="0">
                <a:latin typeface="+mn-lt"/>
                <a:cs typeface="Georgia"/>
              </a:rPr>
              <a:t> </a:t>
            </a:r>
            <a:r>
              <a:rPr lang="en-GB" sz="2000" spc="-145" dirty="0">
                <a:latin typeface="+mn-lt"/>
                <a:cs typeface="Georgia"/>
              </a:rPr>
              <a:t>GCP</a:t>
            </a:r>
            <a:endParaRPr lang="en-GB" sz="2000" dirty="0">
              <a:latin typeface="+mn-lt"/>
              <a:cs typeface="Georgia"/>
            </a:endParaRPr>
          </a:p>
          <a:p>
            <a:pPr marL="527685" indent="-514984">
              <a:lnSpc>
                <a:spcPct val="100000"/>
              </a:lnSpc>
              <a:spcBef>
                <a:spcPts val="550"/>
              </a:spcBef>
              <a:buSzPct val="83333"/>
              <a:buAutoNum type="arabicPeriod"/>
              <a:tabLst>
                <a:tab pos="527685" algn="l"/>
                <a:tab pos="528320" algn="l"/>
              </a:tabLst>
            </a:pPr>
            <a:r>
              <a:rPr lang="en-GB" sz="2000" spc="-70" dirty="0">
                <a:latin typeface="+mn-lt"/>
                <a:cs typeface="Georgia"/>
              </a:rPr>
              <a:t>Weigh </a:t>
            </a:r>
            <a:r>
              <a:rPr lang="en-GB" sz="2000" spc="-15" dirty="0">
                <a:latin typeface="+mn-lt"/>
                <a:cs typeface="Georgia"/>
              </a:rPr>
              <a:t>risks </a:t>
            </a:r>
            <a:r>
              <a:rPr lang="en-GB" sz="2000" spc="-45" dirty="0">
                <a:latin typeface="+mn-lt"/>
                <a:cs typeface="Georgia"/>
              </a:rPr>
              <a:t>vs.</a:t>
            </a:r>
            <a:r>
              <a:rPr lang="en-GB" sz="2000" spc="-20" dirty="0">
                <a:latin typeface="+mn-lt"/>
                <a:cs typeface="Georgia"/>
              </a:rPr>
              <a:t> </a:t>
            </a:r>
            <a:r>
              <a:rPr lang="en-GB" sz="2000" spc="-25" dirty="0">
                <a:latin typeface="+mn-lt"/>
                <a:cs typeface="Georgia"/>
              </a:rPr>
              <a:t>benefits</a:t>
            </a:r>
            <a:endParaRPr lang="en-GB" sz="2000" dirty="0">
              <a:latin typeface="+mn-lt"/>
              <a:cs typeface="Georgia"/>
            </a:endParaRPr>
          </a:p>
          <a:p>
            <a:pPr marL="527685" indent="-514984">
              <a:lnSpc>
                <a:spcPct val="100000"/>
              </a:lnSpc>
              <a:spcBef>
                <a:spcPts val="555"/>
              </a:spcBef>
              <a:buSzPct val="83333"/>
              <a:buAutoNum type="arabicPeriod"/>
              <a:tabLst>
                <a:tab pos="527685" algn="l"/>
                <a:tab pos="528320" algn="l"/>
              </a:tabLst>
            </a:pPr>
            <a:r>
              <a:rPr lang="en-GB" sz="2000" spc="-40" dirty="0">
                <a:latin typeface="+mn-lt"/>
                <a:cs typeface="Georgia"/>
              </a:rPr>
              <a:t>Subjects </a:t>
            </a:r>
            <a:r>
              <a:rPr lang="en-GB" sz="2000" spc="-20" dirty="0">
                <a:latin typeface="+mn-lt"/>
                <a:cs typeface="Georgia"/>
              </a:rPr>
              <a:t>wellbeing </a:t>
            </a:r>
            <a:r>
              <a:rPr lang="en-GB" sz="2000" spc="-25" dirty="0">
                <a:latin typeface="+mn-lt"/>
                <a:cs typeface="Georgia"/>
              </a:rPr>
              <a:t>exceed the</a:t>
            </a:r>
            <a:r>
              <a:rPr lang="en-GB" sz="2000" spc="-95" dirty="0">
                <a:latin typeface="+mn-lt"/>
                <a:cs typeface="Georgia"/>
              </a:rPr>
              <a:t> </a:t>
            </a:r>
            <a:r>
              <a:rPr lang="en-GB" sz="2000" spc="-20" dirty="0">
                <a:latin typeface="+mn-lt"/>
                <a:cs typeface="Georgia"/>
              </a:rPr>
              <a:t>science</a:t>
            </a:r>
            <a:endParaRPr lang="en-GB" sz="2000" dirty="0">
              <a:latin typeface="+mn-lt"/>
              <a:cs typeface="Georgia"/>
            </a:endParaRPr>
          </a:p>
          <a:p>
            <a:pPr marL="527685" indent="-514984">
              <a:lnSpc>
                <a:spcPct val="100000"/>
              </a:lnSpc>
              <a:spcBef>
                <a:spcPts val="555"/>
              </a:spcBef>
              <a:buSzPct val="83333"/>
              <a:buAutoNum type="arabicPeriod"/>
              <a:tabLst>
                <a:tab pos="527685" algn="l"/>
                <a:tab pos="528320" algn="l"/>
              </a:tabLst>
            </a:pPr>
            <a:r>
              <a:rPr lang="en-GB" sz="2000" spc="-80" dirty="0">
                <a:latin typeface="+mn-lt"/>
                <a:cs typeface="Georgia"/>
              </a:rPr>
              <a:t>Have </a:t>
            </a:r>
            <a:r>
              <a:rPr lang="en-GB" sz="2000" spc="-25" dirty="0">
                <a:latin typeface="+mn-lt"/>
                <a:cs typeface="Georgia"/>
              </a:rPr>
              <a:t>adequate </a:t>
            </a:r>
            <a:r>
              <a:rPr lang="en-GB" sz="2000" spc="-35" dirty="0">
                <a:latin typeface="+mn-lt"/>
                <a:cs typeface="Georgia"/>
              </a:rPr>
              <a:t>information </a:t>
            </a:r>
            <a:r>
              <a:rPr lang="en-GB" sz="2000" spc="-20" dirty="0">
                <a:latin typeface="+mn-lt"/>
                <a:cs typeface="Georgia"/>
              </a:rPr>
              <a:t>to </a:t>
            </a:r>
            <a:r>
              <a:rPr lang="en-GB" sz="2000" spc="-25" dirty="0">
                <a:latin typeface="+mn-lt"/>
                <a:cs typeface="Georgia"/>
              </a:rPr>
              <a:t>justify</a:t>
            </a:r>
            <a:r>
              <a:rPr lang="en-GB" sz="2000" spc="-85" dirty="0">
                <a:latin typeface="+mn-lt"/>
                <a:cs typeface="Georgia"/>
              </a:rPr>
              <a:t> </a:t>
            </a:r>
            <a:r>
              <a:rPr lang="en-GB" sz="2000" spc="-25" dirty="0">
                <a:latin typeface="+mn-lt"/>
                <a:cs typeface="Georgia"/>
              </a:rPr>
              <a:t>trial</a:t>
            </a:r>
            <a:endParaRPr lang="en-GB" sz="2000" dirty="0">
              <a:latin typeface="+mn-lt"/>
              <a:cs typeface="Georgia"/>
            </a:endParaRPr>
          </a:p>
          <a:p>
            <a:pPr marL="527685" indent="-514984">
              <a:lnSpc>
                <a:spcPct val="100000"/>
              </a:lnSpc>
              <a:spcBef>
                <a:spcPts val="550"/>
              </a:spcBef>
              <a:buSzPct val="83333"/>
              <a:buAutoNum type="arabicPeriod"/>
              <a:tabLst>
                <a:tab pos="527685" algn="l"/>
                <a:tab pos="528320" algn="l"/>
              </a:tabLst>
            </a:pPr>
            <a:r>
              <a:rPr lang="en-GB" sz="2000" spc="-40" dirty="0">
                <a:latin typeface="+mn-lt"/>
                <a:cs typeface="Georgia"/>
              </a:rPr>
              <a:t>Write </a:t>
            </a:r>
            <a:r>
              <a:rPr lang="en-GB" sz="2000" spc="-30" dirty="0">
                <a:latin typeface="+mn-lt"/>
                <a:cs typeface="Georgia"/>
              </a:rPr>
              <a:t>a </a:t>
            </a:r>
            <a:r>
              <a:rPr lang="en-GB" sz="2000" spc="-35" dirty="0">
                <a:latin typeface="+mn-lt"/>
                <a:cs typeface="Georgia"/>
              </a:rPr>
              <a:t>sound</a:t>
            </a:r>
            <a:r>
              <a:rPr lang="en-GB" sz="2000" spc="-60" dirty="0">
                <a:latin typeface="+mn-lt"/>
                <a:cs typeface="Georgia"/>
              </a:rPr>
              <a:t> </a:t>
            </a:r>
            <a:r>
              <a:rPr lang="en-GB" sz="2000" spc="-25" dirty="0">
                <a:latin typeface="+mn-lt"/>
                <a:cs typeface="Georgia"/>
              </a:rPr>
              <a:t>protocol</a:t>
            </a:r>
            <a:endParaRPr lang="en-GB" sz="2000" dirty="0">
              <a:latin typeface="+mn-lt"/>
              <a:cs typeface="Georgia"/>
            </a:endParaRPr>
          </a:p>
          <a:p>
            <a:pPr marL="527685" indent="-514984">
              <a:lnSpc>
                <a:spcPct val="100000"/>
              </a:lnSpc>
              <a:spcBef>
                <a:spcPts val="550"/>
              </a:spcBef>
              <a:buSzPct val="83333"/>
              <a:buAutoNum type="arabicPeriod"/>
              <a:tabLst>
                <a:tab pos="527685" algn="l"/>
                <a:tab pos="528320" algn="l"/>
              </a:tabLst>
            </a:pPr>
            <a:r>
              <a:rPr lang="en-GB" sz="2000" spc="-40" dirty="0">
                <a:latin typeface="+mn-lt"/>
                <a:cs typeface="Georgia"/>
              </a:rPr>
              <a:t>Receive </a:t>
            </a:r>
            <a:r>
              <a:rPr lang="en-GB" sz="2000" spc="-105" dirty="0">
                <a:latin typeface="+mn-lt"/>
                <a:cs typeface="Georgia"/>
              </a:rPr>
              <a:t>IRB/IEC</a:t>
            </a:r>
            <a:r>
              <a:rPr lang="en-GB" sz="2000" spc="-65" dirty="0">
                <a:latin typeface="+mn-lt"/>
                <a:cs typeface="Georgia"/>
              </a:rPr>
              <a:t> </a:t>
            </a:r>
            <a:r>
              <a:rPr lang="en-GB" sz="2000" spc="-35" dirty="0">
                <a:latin typeface="+mn-lt"/>
                <a:cs typeface="Georgia"/>
              </a:rPr>
              <a:t>approval</a:t>
            </a:r>
          </a:p>
          <a:p>
            <a:pPr marL="527685" indent="-514984">
              <a:lnSpc>
                <a:spcPct val="100000"/>
              </a:lnSpc>
              <a:spcBef>
                <a:spcPts val="555"/>
              </a:spcBef>
              <a:buSzPct val="83333"/>
              <a:buAutoNum type="arabicPeriod"/>
              <a:tabLst>
                <a:tab pos="527685" algn="l"/>
                <a:tab pos="528320" algn="l"/>
              </a:tabLst>
            </a:pPr>
            <a:r>
              <a:rPr lang="en-GB" sz="2000" spc="-70" dirty="0">
                <a:latin typeface="+mn-lt"/>
                <a:cs typeface="Georgia"/>
              </a:rPr>
              <a:t>Use </a:t>
            </a:r>
            <a:r>
              <a:rPr lang="en-GB" sz="2000" spc="-30" dirty="0">
                <a:latin typeface="+mn-lt"/>
                <a:cs typeface="Georgia"/>
              </a:rPr>
              <a:t>qualified</a:t>
            </a:r>
            <a:r>
              <a:rPr lang="en-GB" sz="2000" spc="-10" dirty="0">
                <a:latin typeface="+mn-lt"/>
                <a:cs typeface="Georgia"/>
              </a:rPr>
              <a:t> </a:t>
            </a:r>
            <a:r>
              <a:rPr lang="en-GB" sz="2000" spc="-35" dirty="0">
                <a:latin typeface="+mn-lt"/>
                <a:cs typeface="Georgia"/>
              </a:rPr>
              <a:t>physicians</a:t>
            </a:r>
            <a:endParaRPr lang="en-GB" sz="2000" dirty="0">
              <a:latin typeface="+mn-lt"/>
              <a:cs typeface="Georgia"/>
            </a:endParaRPr>
          </a:p>
          <a:p>
            <a:endParaRPr lang="en-GB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noFill/>
          <a:ln>
            <a:noFill/>
          </a:ln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600200"/>
            <a:ext cx="4522128" cy="4656138"/>
          </a:xfrm>
        </p:spPr>
        <p:txBody>
          <a:bodyPr>
            <a:normAutofit/>
          </a:bodyPr>
          <a:lstStyle/>
          <a:p>
            <a:pPr marL="527051" indent="-514350">
              <a:lnSpc>
                <a:spcPct val="100000"/>
              </a:lnSpc>
              <a:spcBef>
                <a:spcPts val="555"/>
              </a:spcBef>
              <a:buSzPct val="83333"/>
              <a:buFont typeface="+mj-lt"/>
              <a:buAutoNum type="arabicPeriod" startAt="8"/>
              <a:tabLst>
                <a:tab pos="527685" algn="l"/>
                <a:tab pos="528320" algn="l"/>
              </a:tabLst>
            </a:pPr>
            <a:r>
              <a:rPr lang="en-GB" sz="2000" spc="-70" dirty="0">
                <a:latin typeface="+mn-lt"/>
                <a:cs typeface="Georgia"/>
              </a:rPr>
              <a:t>Use </a:t>
            </a:r>
            <a:r>
              <a:rPr lang="en-GB" sz="2000" spc="-30" dirty="0">
                <a:latin typeface="+mn-lt"/>
                <a:cs typeface="Georgia"/>
              </a:rPr>
              <a:t>qualified</a:t>
            </a:r>
            <a:r>
              <a:rPr lang="en-GB" sz="2000" spc="-10" dirty="0">
                <a:latin typeface="+mn-lt"/>
                <a:cs typeface="Georgia"/>
              </a:rPr>
              <a:t> </a:t>
            </a:r>
            <a:r>
              <a:rPr lang="en-GB" sz="2000" spc="-35" dirty="0">
                <a:latin typeface="+mn-lt"/>
                <a:cs typeface="Georgia"/>
              </a:rPr>
              <a:t>physicians</a:t>
            </a:r>
            <a:endParaRPr lang="en-GB" sz="2000" dirty="0">
              <a:latin typeface="+mn-lt"/>
              <a:cs typeface="Georgia"/>
            </a:endParaRPr>
          </a:p>
          <a:p>
            <a:pPr marL="527051" indent="-514350">
              <a:lnSpc>
                <a:spcPct val="100000"/>
              </a:lnSpc>
              <a:spcBef>
                <a:spcPts val="555"/>
              </a:spcBef>
              <a:buSzPct val="83333"/>
              <a:buFont typeface="+mj-lt"/>
              <a:buAutoNum type="arabicPeriod" startAt="8"/>
              <a:tabLst>
                <a:tab pos="527685" algn="l"/>
                <a:tab pos="528320" algn="l"/>
              </a:tabLst>
            </a:pPr>
            <a:r>
              <a:rPr lang="en-GB" sz="2000" spc="-70" dirty="0">
                <a:latin typeface="+mn-lt"/>
                <a:cs typeface="Georgia"/>
              </a:rPr>
              <a:t>Use </a:t>
            </a:r>
            <a:r>
              <a:rPr lang="en-GB" sz="2000" spc="-30" dirty="0">
                <a:latin typeface="+mn-lt"/>
                <a:cs typeface="Georgia"/>
              </a:rPr>
              <a:t>qualified </a:t>
            </a:r>
            <a:r>
              <a:rPr lang="en-GB" sz="2000" spc="-45" dirty="0">
                <a:latin typeface="+mn-lt"/>
                <a:cs typeface="Georgia"/>
              </a:rPr>
              <a:t>&amp; </a:t>
            </a:r>
            <a:r>
              <a:rPr lang="en-GB" sz="2000" spc="-35" dirty="0">
                <a:latin typeface="+mn-lt"/>
                <a:cs typeface="Georgia"/>
              </a:rPr>
              <a:t>trained </a:t>
            </a:r>
            <a:r>
              <a:rPr lang="en-GB" sz="2000" spc="-25" dirty="0">
                <a:latin typeface="+mn-lt"/>
                <a:cs typeface="Georgia"/>
              </a:rPr>
              <a:t>support</a:t>
            </a:r>
            <a:r>
              <a:rPr lang="en-GB" sz="2000" spc="25" dirty="0">
                <a:latin typeface="+mn-lt"/>
                <a:cs typeface="Georgia"/>
              </a:rPr>
              <a:t> </a:t>
            </a:r>
            <a:r>
              <a:rPr lang="en-GB" sz="2000" spc="-35" dirty="0">
                <a:latin typeface="+mn-lt"/>
                <a:cs typeface="Georgia"/>
              </a:rPr>
              <a:t>staff</a:t>
            </a:r>
            <a:endParaRPr lang="en-GB" sz="2000" dirty="0">
              <a:latin typeface="+mn-lt"/>
              <a:cs typeface="Georgia"/>
            </a:endParaRPr>
          </a:p>
          <a:p>
            <a:pPr marL="527051" indent="-514350">
              <a:lnSpc>
                <a:spcPct val="100000"/>
              </a:lnSpc>
              <a:spcBef>
                <a:spcPts val="550"/>
              </a:spcBef>
              <a:buSzPct val="83333"/>
              <a:buFont typeface="+mj-lt"/>
              <a:buAutoNum type="arabicPeriod" startAt="8"/>
              <a:tabLst>
                <a:tab pos="527685" algn="l"/>
                <a:tab pos="528320" algn="l"/>
              </a:tabLst>
            </a:pPr>
            <a:r>
              <a:rPr lang="en-GB" sz="2000" spc="-60" dirty="0">
                <a:latin typeface="+mn-lt"/>
                <a:cs typeface="Georgia"/>
              </a:rPr>
              <a:t>Obtain </a:t>
            </a:r>
            <a:r>
              <a:rPr lang="en-GB" sz="2000" spc="-35" dirty="0">
                <a:latin typeface="+mn-lt"/>
                <a:cs typeface="Georgia"/>
              </a:rPr>
              <a:t>informed </a:t>
            </a:r>
            <a:r>
              <a:rPr lang="en-GB" sz="2000" spc="-25" dirty="0">
                <a:latin typeface="+mn-lt"/>
                <a:cs typeface="Georgia"/>
              </a:rPr>
              <a:t>consent</a:t>
            </a:r>
            <a:endParaRPr lang="en-GB" sz="2000" dirty="0">
              <a:latin typeface="+mn-lt"/>
              <a:cs typeface="Georgia"/>
            </a:endParaRPr>
          </a:p>
          <a:p>
            <a:pPr marL="527051" indent="-514350">
              <a:lnSpc>
                <a:spcPct val="100000"/>
              </a:lnSpc>
              <a:spcBef>
                <a:spcPts val="555"/>
              </a:spcBef>
              <a:buSzPct val="83333"/>
              <a:buFont typeface="+mj-lt"/>
              <a:buAutoNum type="arabicPeriod" startAt="8"/>
              <a:tabLst>
                <a:tab pos="527685" algn="l"/>
                <a:tab pos="528320" algn="l"/>
              </a:tabLst>
            </a:pPr>
            <a:r>
              <a:rPr lang="en-GB" sz="2000" spc="-45" dirty="0">
                <a:latin typeface="+mn-lt"/>
                <a:cs typeface="Georgia"/>
              </a:rPr>
              <a:t>Record </a:t>
            </a:r>
            <a:r>
              <a:rPr lang="en-GB" sz="2000" spc="-40" dirty="0">
                <a:latin typeface="+mn-lt"/>
                <a:cs typeface="Georgia"/>
              </a:rPr>
              <a:t>information</a:t>
            </a:r>
            <a:r>
              <a:rPr lang="en-GB" sz="2000" spc="-75" dirty="0">
                <a:latin typeface="+mn-lt"/>
                <a:cs typeface="Georgia"/>
              </a:rPr>
              <a:t> </a:t>
            </a:r>
            <a:r>
              <a:rPr lang="en-GB" sz="2000" spc="-25" dirty="0">
                <a:latin typeface="+mn-lt"/>
                <a:cs typeface="Georgia"/>
              </a:rPr>
              <a:t>appropriately</a:t>
            </a:r>
            <a:endParaRPr lang="en-GB" sz="2000" dirty="0">
              <a:latin typeface="+mn-lt"/>
              <a:cs typeface="Georgia"/>
            </a:endParaRPr>
          </a:p>
          <a:p>
            <a:pPr marL="527051" indent="-514350">
              <a:lnSpc>
                <a:spcPct val="100000"/>
              </a:lnSpc>
              <a:spcBef>
                <a:spcPts val="550"/>
              </a:spcBef>
              <a:buSzPct val="83333"/>
              <a:buFont typeface="+mj-lt"/>
              <a:buAutoNum type="arabicPeriod" startAt="8"/>
              <a:tabLst>
                <a:tab pos="527685" algn="l"/>
                <a:tab pos="528320" algn="l"/>
              </a:tabLst>
            </a:pPr>
            <a:r>
              <a:rPr lang="en-GB" sz="2000" spc="-35" dirty="0">
                <a:latin typeface="+mn-lt"/>
                <a:cs typeface="Georgia"/>
              </a:rPr>
              <a:t>Confidentiality </a:t>
            </a:r>
            <a:r>
              <a:rPr lang="en-GB" sz="2000" spc="-45" dirty="0">
                <a:latin typeface="+mn-lt"/>
                <a:cs typeface="Georgia"/>
              </a:rPr>
              <a:t>&amp; </a:t>
            </a:r>
            <a:r>
              <a:rPr lang="en-GB" sz="2000" spc="-30" dirty="0">
                <a:latin typeface="+mn-lt"/>
                <a:cs typeface="Georgia"/>
              </a:rPr>
              <a:t>data</a:t>
            </a:r>
            <a:r>
              <a:rPr lang="en-GB" sz="2000" spc="-65" dirty="0">
                <a:latin typeface="+mn-lt"/>
                <a:cs typeface="Georgia"/>
              </a:rPr>
              <a:t> </a:t>
            </a:r>
            <a:r>
              <a:rPr lang="en-GB" sz="2000" spc="-25" dirty="0">
                <a:latin typeface="+mn-lt"/>
                <a:cs typeface="Georgia"/>
              </a:rPr>
              <a:t>protection</a:t>
            </a:r>
            <a:endParaRPr lang="en-GB" sz="2000" dirty="0">
              <a:latin typeface="+mn-lt"/>
              <a:cs typeface="Georgia"/>
            </a:endParaRPr>
          </a:p>
          <a:p>
            <a:pPr marL="527051" indent="-514350">
              <a:lnSpc>
                <a:spcPct val="100000"/>
              </a:lnSpc>
              <a:spcBef>
                <a:spcPts val="550"/>
              </a:spcBef>
              <a:buSzPct val="83333"/>
              <a:buFont typeface="+mj-lt"/>
              <a:buAutoNum type="arabicPeriod" startAt="8"/>
              <a:tabLst>
                <a:tab pos="527685" algn="l"/>
                <a:tab pos="528320" algn="l"/>
              </a:tabLst>
            </a:pPr>
            <a:r>
              <a:rPr lang="en-GB" sz="2000" spc="-65" dirty="0">
                <a:latin typeface="+mn-lt"/>
                <a:cs typeface="Georgia"/>
              </a:rPr>
              <a:t>Handle </a:t>
            </a:r>
            <a:r>
              <a:rPr lang="en-GB" sz="2000" spc="-30" dirty="0">
                <a:latin typeface="+mn-lt"/>
                <a:cs typeface="Georgia"/>
              </a:rPr>
              <a:t>investigational </a:t>
            </a:r>
            <a:r>
              <a:rPr lang="en-GB" sz="2000" spc="-25" dirty="0">
                <a:latin typeface="+mn-lt"/>
                <a:cs typeface="Georgia"/>
              </a:rPr>
              <a:t>products</a:t>
            </a:r>
            <a:r>
              <a:rPr lang="en-GB" sz="2000" spc="-85" dirty="0">
                <a:latin typeface="+mn-lt"/>
                <a:cs typeface="Georgia"/>
              </a:rPr>
              <a:t> </a:t>
            </a:r>
            <a:r>
              <a:rPr lang="en-GB" sz="2000" spc="-25" dirty="0">
                <a:latin typeface="+mn-lt"/>
                <a:cs typeface="Georgia"/>
              </a:rPr>
              <a:t>appropriately</a:t>
            </a:r>
            <a:endParaRPr lang="en-GB" sz="2000" dirty="0">
              <a:latin typeface="+mn-lt"/>
              <a:cs typeface="Georgia"/>
            </a:endParaRPr>
          </a:p>
          <a:p>
            <a:pPr marL="527051" indent="-514350">
              <a:lnSpc>
                <a:spcPct val="100000"/>
              </a:lnSpc>
              <a:spcBef>
                <a:spcPts val="555"/>
              </a:spcBef>
              <a:buSzPct val="83333"/>
              <a:buFont typeface="+mj-lt"/>
              <a:buAutoNum type="arabicPeriod" startAt="8"/>
              <a:tabLst>
                <a:tab pos="527685" algn="l"/>
                <a:tab pos="528320" algn="l"/>
              </a:tabLst>
            </a:pPr>
            <a:r>
              <a:rPr lang="en-GB" sz="2000" spc="-45" dirty="0">
                <a:latin typeface="+mn-lt"/>
                <a:cs typeface="Georgia"/>
              </a:rPr>
              <a:t>Quality</a:t>
            </a:r>
            <a:r>
              <a:rPr lang="en-GB" sz="2000" spc="-55" dirty="0">
                <a:latin typeface="+mn-lt"/>
                <a:cs typeface="Georgia"/>
              </a:rPr>
              <a:t> </a:t>
            </a:r>
            <a:r>
              <a:rPr lang="en-GB" sz="2000" spc="-30" dirty="0">
                <a:latin typeface="+mn-lt"/>
                <a:cs typeface="Georgia"/>
              </a:rPr>
              <a:t>assurance</a:t>
            </a:r>
            <a:endParaRPr lang="en-GB" sz="2000" dirty="0">
              <a:latin typeface="+mn-lt"/>
              <a:cs typeface="Georgia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44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487031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dirty="0" smtClean="0"/>
              <a:t>Due  care and caution must be taken at all stages of research to  ensure that research participant and those affected by it  including community are put to </a:t>
            </a:r>
            <a:r>
              <a:rPr lang="en-GB" sz="2800" b="1" dirty="0" smtClean="0"/>
              <a:t>minimum risk</a:t>
            </a:r>
            <a:r>
              <a:rPr lang="en-GB" sz="2800" dirty="0" smtClean="0"/>
              <a:t>, suffer from no  known irreversible adverse effects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0706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757868"/>
            <a:ext cx="90678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88110" marR="5080" indent="-629920">
              <a:lnSpc>
                <a:spcPct val="100000"/>
              </a:lnSpc>
              <a:spcBef>
                <a:spcPts val="100"/>
              </a:spcBef>
            </a:pPr>
            <a:r>
              <a:rPr lang="en-GB" sz="4000" spc="-95" dirty="0" smtClean="0">
                <a:solidFill>
                  <a:schemeClr val="tx1"/>
                </a:solidFill>
                <a:cs typeface="Times New Roman"/>
              </a:rPr>
              <a:t>Institutional</a:t>
            </a:r>
            <a:r>
              <a:rPr lang="en-GB" sz="4000" spc="-484" dirty="0" smtClean="0">
                <a:solidFill>
                  <a:schemeClr val="tx1"/>
                </a:solidFill>
                <a:cs typeface="Times New Roman"/>
              </a:rPr>
              <a:t> </a:t>
            </a:r>
            <a:r>
              <a:rPr lang="en-GB" sz="4000" spc="-85" dirty="0" smtClean="0">
                <a:solidFill>
                  <a:schemeClr val="tx1"/>
                </a:solidFill>
                <a:cs typeface="Times New Roman"/>
              </a:rPr>
              <a:t>Ethics  </a:t>
            </a:r>
            <a:r>
              <a:rPr lang="en-GB" sz="4000" spc="-90" dirty="0" smtClean="0">
                <a:solidFill>
                  <a:schemeClr val="tx1"/>
                </a:solidFill>
                <a:cs typeface="Times New Roman"/>
              </a:rPr>
              <a:t>Committee</a:t>
            </a:r>
            <a:r>
              <a:rPr lang="en-GB" sz="4000" spc="-245" dirty="0" smtClean="0">
                <a:solidFill>
                  <a:schemeClr val="tx1"/>
                </a:solidFill>
                <a:cs typeface="Times New Roman"/>
              </a:rPr>
              <a:t> </a:t>
            </a:r>
            <a:r>
              <a:rPr lang="en-GB" sz="4000" spc="-80" dirty="0" smtClean="0">
                <a:solidFill>
                  <a:schemeClr val="tx1"/>
                </a:solidFill>
                <a:cs typeface="Times New Roman"/>
              </a:rPr>
              <a:t>(</a:t>
            </a:r>
            <a:r>
              <a:rPr sz="4000" spc="-80" dirty="0" smtClean="0">
                <a:solidFill>
                  <a:schemeClr val="tx1"/>
                </a:solidFill>
                <a:cs typeface="Times New Roman"/>
              </a:rPr>
              <a:t>IEC)</a:t>
            </a:r>
            <a:endParaRPr sz="4000" spc="-80" dirty="0">
              <a:solidFill>
                <a:schemeClr val="tx1"/>
              </a:solidFill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1" y="1710054"/>
            <a:ext cx="8458200" cy="43601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spcBef>
                <a:spcPts val="100"/>
              </a:spcBef>
              <a:buClr>
                <a:srgbClr val="A9A47B"/>
              </a:buClr>
              <a:buFont typeface="Wingdings"/>
              <a:buChar char=""/>
              <a:tabLst>
                <a:tab pos="241300" algn="l"/>
              </a:tabLst>
            </a:pPr>
            <a:endParaRPr lang="en-GB" sz="2800" dirty="0" smtClean="0"/>
          </a:p>
          <a:p>
            <a:pPr marL="241300" marR="5080" indent="-228600">
              <a:spcBef>
                <a:spcPts val="100"/>
              </a:spcBef>
              <a:buClr>
                <a:srgbClr val="A9A47B"/>
              </a:buClr>
              <a:buFont typeface="Wingdings"/>
              <a:buChar char=""/>
              <a:tabLst>
                <a:tab pos="241300" algn="l"/>
              </a:tabLst>
            </a:pPr>
            <a:r>
              <a:rPr lang="en-GB" sz="2800" dirty="0" smtClean="0"/>
              <a:t>It </a:t>
            </a:r>
            <a:r>
              <a:rPr lang="en-GB" sz="2800" dirty="0" smtClean="0"/>
              <a:t>is an </a:t>
            </a:r>
            <a:r>
              <a:rPr lang="en-GB" sz="2800" dirty="0"/>
              <a:t>independent, competent </a:t>
            </a:r>
            <a:r>
              <a:rPr lang="en-GB" sz="2800" dirty="0" smtClean="0"/>
              <a:t>and  multidisciplinary </a:t>
            </a:r>
            <a:r>
              <a:rPr lang="en-GB" sz="2800" dirty="0"/>
              <a:t>unit. </a:t>
            </a:r>
            <a:endParaRPr lang="en-GB" sz="2800" dirty="0" smtClean="0"/>
          </a:p>
          <a:p>
            <a:pPr marL="241300" marR="5080" indent="-228600">
              <a:spcBef>
                <a:spcPts val="100"/>
              </a:spcBef>
              <a:buClr>
                <a:srgbClr val="A9A47B"/>
              </a:buClr>
              <a:buFont typeface="Wingdings"/>
              <a:buChar char=""/>
              <a:tabLst>
                <a:tab pos="241300" algn="l"/>
              </a:tabLst>
            </a:pPr>
            <a:endParaRPr lang="en-GB" sz="2800" dirty="0" smtClean="0"/>
          </a:p>
          <a:p>
            <a:pPr marL="241300" marR="5080" indent="-228600">
              <a:spcBef>
                <a:spcPts val="100"/>
              </a:spcBef>
              <a:buClr>
                <a:srgbClr val="A9A47B"/>
              </a:buClr>
              <a:buFont typeface="Wingdings"/>
              <a:buChar char=""/>
              <a:tabLst>
                <a:tab pos="241300" algn="l"/>
              </a:tabLst>
            </a:pPr>
            <a:r>
              <a:rPr lang="en-GB" sz="2800" dirty="0" smtClean="0"/>
              <a:t>The </a:t>
            </a:r>
            <a:r>
              <a:rPr lang="en-GB" sz="2800" dirty="0"/>
              <a:t>members work to </a:t>
            </a:r>
            <a:r>
              <a:rPr lang="en-GB" sz="2800" dirty="0" smtClean="0"/>
              <a:t>ensure the protection of the rights, safety and well-being of human subjects involved in the trial by, among other things, reviewing, approving &amp; providing continuing review of trial protocol &amp; amendments.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 to participants and consent 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2919"/>
            <a:ext cx="8991600" cy="4195481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Scientific title:  </a:t>
            </a:r>
            <a:r>
              <a:rPr lang="en-US" sz="2800" dirty="0" err="1"/>
              <a:t>Clinico</a:t>
            </a:r>
            <a:r>
              <a:rPr lang="en-US" sz="2800" dirty="0"/>
              <a:t> – Etiological profile of Urinary tract infection in children less than 2 years – an Observational </a:t>
            </a:r>
            <a:r>
              <a:rPr lang="en-US" sz="2800" dirty="0" smtClean="0"/>
              <a:t>study</a:t>
            </a:r>
          </a:p>
          <a:p>
            <a:endParaRPr lang="en-US" sz="2800" dirty="0" smtClean="0"/>
          </a:p>
          <a:p>
            <a:r>
              <a:rPr lang="en-US" sz="2800" dirty="0" smtClean="0"/>
              <a:t>Public </a:t>
            </a:r>
            <a:r>
              <a:rPr lang="en-US" sz="2800" dirty="0"/>
              <a:t>title: </a:t>
            </a:r>
            <a:r>
              <a:rPr lang="en-US" sz="2800" dirty="0" smtClean="0"/>
              <a:t> Observational study on </a:t>
            </a:r>
            <a:r>
              <a:rPr lang="en-US" sz="2800" dirty="0" err="1" smtClean="0"/>
              <a:t>clinico</a:t>
            </a:r>
            <a:r>
              <a:rPr lang="en-US" sz="2800" dirty="0" smtClean="0"/>
              <a:t>- etiological profile of UTI in children </a:t>
            </a:r>
            <a:r>
              <a:rPr lang="en-US" sz="2800" dirty="0"/>
              <a:t>less than 2 years of </a:t>
            </a:r>
            <a:r>
              <a:rPr lang="en-US" sz="2800" dirty="0" smtClean="0"/>
              <a:t>age. </a:t>
            </a:r>
          </a:p>
          <a:p>
            <a:endParaRPr lang="en-US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8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+mn-lt"/>
              </a:rPr>
              <a:t/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Composition of IEC</a:t>
            </a:r>
            <a:r>
              <a:rPr lang="en-GB" dirty="0">
                <a:latin typeface="+mn-lt"/>
              </a:rPr>
              <a:t> 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4582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</a:t>
            </a:r>
            <a:r>
              <a:rPr lang="en-GB" sz="2800" dirty="0"/>
              <a:t>. Chairperson.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>2. </a:t>
            </a:r>
            <a:r>
              <a:rPr lang="en-GB" sz="2800" dirty="0" smtClean="0"/>
              <a:t>1-2 persons </a:t>
            </a:r>
            <a:r>
              <a:rPr lang="en-GB" sz="2800" dirty="0"/>
              <a:t>from basic medical science.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>3. </a:t>
            </a:r>
            <a:r>
              <a:rPr lang="en-GB" sz="2800" dirty="0" smtClean="0"/>
              <a:t>1-2 clinicians </a:t>
            </a:r>
            <a:r>
              <a:rPr lang="en-GB" sz="2800" dirty="0"/>
              <a:t>from various Institutes.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>4. </a:t>
            </a:r>
            <a:r>
              <a:rPr lang="en-GB" sz="2800" dirty="0" smtClean="0"/>
              <a:t>1 legal </a:t>
            </a:r>
            <a:r>
              <a:rPr lang="en-GB" sz="2800" dirty="0"/>
              <a:t>expert or retired judge.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>5. </a:t>
            </a:r>
            <a:r>
              <a:rPr lang="en-GB" sz="2800" dirty="0" smtClean="0"/>
              <a:t>1 Social </a:t>
            </a:r>
            <a:r>
              <a:rPr lang="en-GB" sz="2800" dirty="0"/>
              <a:t>scientist/ representative of non-governmental voluntary agency.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>6. </a:t>
            </a:r>
            <a:r>
              <a:rPr lang="en-GB" sz="2800" dirty="0" smtClean="0"/>
              <a:t>1 </a:t>
            </a:r>
            <a:r>
              <a:rPr lang="en-GB" sz="2800" dirty="0"/>
              <a:t>philosopher/ ethicist/ theologian.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>7. </a:t>
            </a:r>
            <a:r>
              <a:rPr lang="en-GB" sz="2800" dirty="0" smtClean="0"/>
              <a:t>1 </a:t>
            </a:r>
            <a:r>
              <a:rPr lang="en-GB" sz="2800" dirty="0"/>
              <a:t>lay person from the community.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>8. Member Secretary.</a:t>
            </a:r>
          </a:p>
        </p:txBody>
      </p:sp>
    </p:spTree>
    <p:extLst>
      <p:ext uri="{BB962C8B-B14F-4D97-AF65-F5344CB8AC3E}">
        <p14:creationId xmlns:p14="http://schemas.microsoft.com/office/powerpoint/2010/main" val="36557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8600" y="5105400"/>
            <a:ext cx="472440" cy="68580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800600"/>
          </a:xfrm>
        </p:spPr>
        <p:txBody>
          <a:bodyPr/>
          <a:lstStyle/>
          <a:p>
            <a:r>
              <a:rPr lang="en-GB" sz="2800" dirty="0"/>
              <a:t>T</a:t>
            </a:r>
            <a:r>
              <a:rPr lang="en-GB" sz="2800" dirty="0" smtClean="0"/>
              <a:t>he </a:t>
            </a:r>
            <a:r>
              <a:rPr lang="en-GB" sz="2800" dirty="0"/>
              <a:t>minimum number of people required to conduct a </a:t>
            </a:r>
            <a:r>
              <a:rPr lang="en-GB" sz="2800" dirty="0" smtClean="0"/>
              <a:t>meeting; </a:t>
            </a:r>
            <a:r>
              <a:rPr lang="en-GB" sz="2800" dirty="0"/>
              <a:t>has 5 </a:t>
            </a:r>
            <a:r>
              <a:rPr lang="en-GB" sz="2800" dirty="0" smtClean="0"/>
              <a:t>persons-</a:t>
            </a:r>
            <a:br>
              <a:rPr lang="en-GB" sz="2800" dirty="0" smtClean="0"/>
            </a:br>
            <a:endParaRPr lang="en-GB" sz="2800" dirty="0" smtClean="0"/>
          </a:p>
          <a:p>
            <a:r>
              <a:rPr lang="en-GB" sz="2800" dirty="0" smtClean="0"/>
              <a:t>1</a:t>
            </a:r>
            <a:r>
              <a:rPr lang="en-GB" sz="2800" dirty="0"/>
              <a:t>. </a:t>
            </a:r>
            <a:r>
              <a:rPr lang="en-GB" sz="2800" dirty="0" smtClean="0"/>
              <a:t>One medical </a:t>
            </a:r>
            <a:r>
              <a:rPr lang="en-GB" sz="2800" dirty="0"/>
              <a:t>scientist (pharmacologist).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>2. One clinician.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>3. One legal </a:t>
            </a:r>
            <a:r>
              <a:rPr lang="en-GB" sz="2800" dirty="0" smtClean="0"/>
              <a:t>expert/retired </a:t>
            </a:r>
            <a:r>
              <a:rPr lang="en-GB" sz="2800" dirty="0"/>
              <a:t>judge.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>4. One social scientist/ representative of </a:t>
            </a:r>
            <a:r>
              <a:rPr lang="en-GB" sz="2800" dirty="0" smtClean="0"/>
              <a:t>NGO/Philosopher</a:t>
            </a:r>
            <a:r>
              <a:rPr lang="en-GB" sz="2800" dirty="0"/>
              <a:t>/ ethicist/ </a:t>
            </a:r>
            <a:r>
              <a:rPr lang="en-GB" sz="2800" dirty="0" smtClean="0"/>
              <a:t>theologian.</a:t>
            </a:r>
            <a:br>
              <a:rPr lang="en-GB" sz="2800" dirty="0" smtClean="0"/>
            </a:br>
            <a:r>
              <a:rPr lang="en-GB" sz="2800" dirty="0"/>
              <a:t>5. One lay person from the community</a:t>
            </a:r>
            <a:r>
              <a:rPr lang="en-GB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7620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The Quorum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4502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409304"/>
            <a:ext cx="4973573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4400" spc="-85" dirty="0" smtClean="0">
                <a:solidFill>
                  <a:schemeClr val="tx1"/>
                </a:solidFill>
              </a:rPr>
              <a:t>Structure </a:t>
            </a:r>
            <a:r>
              <a:rPr lang="en-GB" sz="4400" spc="-50" dirty="0" smtClean="0">
                <a:solidFill>
                  <a:schemeClr val="tx1"/>
                </a:solidFill>
              </a:rPr>
              <a:t>of</a:t>
            </a:r>
            <a:r>
              <a:rPr lang="en-GB" sz="4400" spc="-440" dirty="0" smtClean="0">
                <a:solidFill>
                  <a:schemeClr val="tx1"/>
                </a:solidFill>
              </a:rPr>
              <a:t> </a:t>
            </a:r>
            <a:r>
              <a:rPr lang="en-GB" sz="4400" spc="-65" dirty="0" smtClean="0">
                <a:solidFill>
                  <a:schemeClr val="tx1"/>
                </a:solidFill>
              </a:rPr>
              <a:t>IEC</a:t>
            </a:r>
            <a:endParaRPr lang="en-GB" sz="4400" spc="-65" dirty="0">
              <a:solidFill>
                <a:schemeClr val="tx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359153"/>
            <a:ext cx="9296400" cy="3947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2729" indent="-240029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endParaRPr lang="en-GB" sz="2800" b="1" dirty="0" smtClean="0">
              <a:solidFill>
                <a:srgbClr val="FFC000"/>
              </a:solidFill>
              <a:latin typeface="Century Gothic" pitchFamily="34" charset="0"/>
              <a:cs typeface="Times New Roman"/>
            </a:endParaRPr>
          </a:p>
          <a:p>
            <a:pPr marL="252729" indent="-240029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800" b="1" dirty="0" smtClean="0">
                <a:solidFill>
                  <a:srgbClr val="FFC000"/>
                </a:solidFill>
                <a:latin typeface="Century Gothic" pitchFamily="34" charset="0"/>
                <a:cs typeface="Times New Roman"/>
              </a:rPr>
              <a:t>Specific </a:t>
            </a:r>
            <a:r>
              <a:rPr sz="2800" b="1" dirty="0">
                <a:solidFill>
                  <a:srgbClr val="FFC000"/>
                </a:solidFill>
                <a:latin typeface="Century Gothic" pitchFamily="34" charset="0"/>
                <a:cs typeface="Times New Roman"/>
              </a:rPr>
              <a:t>members of</a:t>
            </a:r>
            <a:r>
              <a:rPr sz="2800" b="1" spc="-35" dirty="0">
                <a:solidFill>
                  <a:srgbClr val="FFC000"/>
                </a:solidFill>
                <a:latin typeface="Century Gothic" pitchFamily="34" charset="0"/>
                <a:cs typeface="Times New Roman"/>
              </a:rPr>
              <a:t> </a:t>
            </a:r>
            <a:r>
              <a:rPr sz="2800" b="1" spc="-5" dirty="0">
                <a:solidFill>
                  <a:srgbClr val="FFC000"/>
                </a:solidFill>
                <a:latin typeface="Century Gothic" pitchFamily="34" charset="0"/>
                <a:cs typeface="Times New Roman"/>
              </a:rPr>
              <a:t>IECs</a:t>
            </a:r>
            <a:r>
              <a:rPr sz="2800" spc="-5" dirty="0">
                <a:solidFill>
                  <a:srgbClr val="FFC000"/>
                </a:solidFill>
                <a:latin typeface="Century Gothic" pitchFamily="34" charset="0"/>
                <a:cs typeface="Times New Roman"/>
              </a:rPr>
              <a:t>:</a:t>
            </a:r>
            <a:endParaRPr sz="2800" dirty="0">
              <a:solidFill>
                <a:srgbClr val="FFC000"/>
              </a:solidFill>
              <a:latin typeface="Century Gothic" pitchFamily="34" charset="0"/>
              <a:cs typeface="Times New Roman"/>
            </a:endParaRPr>
          </a:p>
          <a:p>
            <a:pPr marL="241300" marR="662305" indent="-228600">
              <a:spcBef>
                <a:spcPts val="5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dirty="0">
                <a:latin typeface="Century Gothic" pitchFamily="34" charset="0"/>
                <a:cs typeface="Times New Roman"/>
              </a:rPr>
              <a:t>Chair person should preferably be from outside</a:t>
            </a:r>
            <a:r>
              <a:rPr sz="2800" spc="-165" dirty="0">
                <a:latin typeface="Century Gothic" pitchFamily="34" charset="0"/>
                <a:cs typeface="Times New Roman"/>
              </a:rPr>
              <a:t> </a:t>
            </a:r>
            <a:r>
              <a:rPr sz="2800" dirty="0">
                <a:latin typeface="Century Gothic" pitchFamily="34" charset="0"/>
                <a:cs typeface="Times New Roman"/>
              </a:rPr>
              <a:t>the  Institution to </a:t>
            </a:r>
            <a:r>
              <a:rPr sz="2800" spc="-5" dirty="0">
                <a:latin typeface="Century Gothic" pitchFamily="34" charset="0"/>
                <a:cs typeface="Times New Roman"/>
              </a:rPr>
              <a:t>maintain </a:t>
            </a:r>
            <a:r>
              <a:rPr sz="2800" dirty="0">
                <a:latin typeface="Century Gothic" pitchFamily="34" charset="0"/>
                <a:cs typeface="Times New Roman"/>
              </a:rPr>
              <a:t>the independence of the  </a:t>
            </a:r>
            <a:r>
              <a:rPr sz="2800" spc="-5" dirty="0">
                <a:latin typeface="Century Gothic" pitchFamily="34" charset="0"/>
                <a:cs typeface="Times New Roman"/>
              </a:rPr>
              <a:t>Committee</a:t>
            </a:r>
            <a:r>
              <a:rPr sz="2800" spc="-5" dirty="0" smtClean="0">
                <a:latin typeface="Century Gothic" pitchFamily="34" charset="0"/>
                <a:cs typeface="Times New Roman"/>
              </a:rPr>
              <a:t>.</a:t>
            </a:r>
            <a:endParaRPr lang="en-GB" sz="2800" spc="-5" dirty="0" smtClean="0">
              <a:latin typeface="Century Gothic" pitchFamily="34" charset="0"/>
              <a:cs typeface="Times New Roman"/>
            </a:endParaRPr>
          </a:p>
          <a:p>
            <a:pPr marL="241300" marR="662305" indent="-228600">
              <a:spcBef>
                <a:spcPts val="5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endParaRPr sz="2800" dirty="0">
              <a:latin typeface="Century Gothic" pitchFamily="34" charset="0"/>
              <a:cs typeface="Times New Roman"/>
            </a:endParaRPr>
          </a:p>
          <a:p>
            <a:pPr marL="241300" marR="5080" indent="-228600">
              <a:spcBef>
                <a:spcPts val="575"/>
              </a:spcBef>
              <a:buClr>
                <a:srgbClr val="A9A47B"/>
              </a:buClr>
              <a:buFont typeface="Arial"/>
              <a:buChar char="•"/>
              <a:tabLst>
                <a:tab pos="241935" algn="l"/>
              </a:tabLst>
            </a:pPr>
            <a:r>
              <a:rPr sz="2800" spc="-5" dirty="0">
                <a:latin typeface="Century Gothic" pitchFamily="34" charset="0"/>
                <a:cs typeface="Times New Roman"/>
              </a:rPr>
              <a:t>Member </a:t>
            </a:r>
            <a:r>
              <a:rPr sz="2800" spc="-15" dirty="0">
                <a:latin typeface="Century Gothic" pitchFamily="34" charset="0"/>
                <a:cs typeface="Times New Roman"/>
              </a:rPr>
              <a:t>secretary, </a:t>
            </a:r>
            <a:r>
              <a:rPr sz="2800" dirty="0">
                <a:latin typeface="Century Gothic" pitchFamily="34" charset="0"/>
                <a:cs typeface="Times New Roman"/>
              </a:rPr>
              <a:t>from </a:t>
            </a:r>
            <a:r>
              <a:rPr sz="2800" spc="-5" dirty="0">
                <a:latin typeface="Century Gothic" pitchFamily="34" charset="0"/>
                <a:cs typeface="Times New Roman"/>
              </a:rPr>
              <a:t>same institution </a:t>
            </a:r>
            <a:r>
              <a:rPr sz="2800" dirty="0">
                <a:latin typeface="Century Gothic" pitchFamily="34" charset="0"/>
                <a:cs typeface="Times New Roman"/>
              </a:rPr>
              <a:t>should conduct  the business </a:t>
            </a:r>
            <a:r>
              <a:rPr sz="2800" spc="-5" dirty="0">
                <a:latin typeface="Century Gothic" pitchFamily="34" charset="0"/>
                <a:cs typeface="Times New Roman"/>
              </a:rPr>
              <a:t>of </a:t>
            </a:r>
            <a:r>
              <a:rPr sz="2800" dirty="0">
                <a:latin typeface="Century Gothic" pitchFamily="34" charset="0"/>
                <a:cs typeface="Times New Roman"/>
              </a:rPr>
              <a:t>the</a:t>
            </a:r>
            <a:r>
              <a:rPr sz="2800" spc="-30" dirty="0">
                <a:latin typeface="Century Gothic" pitchFamily="34" charset="0"/>
                <a:cs typeface="Times New Roman"/>
              </a:rPr>
              <a:t> </a:t>
            </a:r>
            <a:r>
              <a:rPr sz="2800" spc="-5" dirty="0">
                <a:latin typeface="Century Gothic" pitchFamily="34" charset="0"/>
                <a:cs typeface="Times New Roman"/>
              </a:rPr>
              <a:t>Committee</a:t>
            </a:r>
            <a:endParaRPr sz="2800" dirty="0">
              <a:latin typeface="Century Gothic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400" y="409304"/>
            <a:ext cx="5023104" cy="7668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pc="-85" dirty="0" smtClean="0">
                <a:solidFill>
                  <a:schemeClr val="tx1"/>
                </a:solidFill>
              </a:rPr>
              <a:t>Functions </a:t>
            </a:r>
            <a:r>
              <a:rPr lang="en-GB" spc="-50" dirty="0" smtClean="0">
                <a:solidFill>
                  <a:schemeClr val="tx1"/>
                </a:solidFill>
              </a:rPr>
              <a:t>of</a:t>
            </a:r>
            <a:r>
              <a:rPr lang="en-GB" spc="-445" dirty="0" smtClean="0">
                <a:solidFill>
                  <a:schemeClr val="tx1"/>
                </a:solidFill>
              </a:rPr>
              <a:t> </a:t>
            </a:r>
            <a:r>
              <a:rPr spc="-65" dirty="0" smtClean="0">
                <a:solidFill>
                  <a:schemeClr val="tx1"/>
                </a:solidFill>
              </a:rPr>
              <a:t>IEC</a:t>
            </a:r>
            <a:endParaRPr spc="-65" dirty="0">
              <a:solidFill>
                <a:schemeClr val="tx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" y="1175892"/>
            <a:ext cx="8686800" cy="45704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676275" indent="-228600">
              <a:spcBef>
                <a:spcPts val="100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endParaRPr lang="en-GB" sz="2800" spc="-85" dirty="0" smtClean="0">
              <a:solidFill>
                <a:srgbClr val="2E2B1F"/>
              </a:solidFill>
              <a:latin typeface="Times New Roman"/>
              <a:cs typeface="Times New Roman"/>
            </a:endParaRPr>
          </a:p>
          <a:p>
            <a:pPr marL="241300" marR="676275" indent="-228600">
              <a:spcBef>
                <a:spcPts val="100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800" spc="-85" dirty="0" smtClean="0">
                <a:latin typeface="Century Gothic" pitchFamily="34" charset="0"/>
                <a:cs typeface="Times New Roman"/>
              </a:rPr>
              <a:t>To </a:t>
            </a:r>
            <a:r>
              <a:rPr sz="2800" dirty="0">
                <a:latin typeface="Century Gothic" pitchFamily="34" charset="0"/>
                <a:cs typeface="Times New Roman"/>
              </a:rPr>
              <a:t>provide </a:t>
            </a:r>
            <a:r>
              <a:rPr sz="2800" spc="-5" dirty="0">
                <a:latin typeface="Century Gothic" pitchFamily="34" charset="0"/>
                <a:cs typeface="Times New Roman"/>
              </a:rPr>
              <a:t>competent review </a:t>
            </a:r>
            <a:r>
              <a:rPr sz="2800" dirty="0">
                <a:latin typeface="Century Gothic" pitchFamily="34" charset="0"/>
                <a:cs typeface="Times New Roman"/>
              </a:rPr>
              <a:t>of all ethical aspects of the  project</a:t>
            </a:r>
          </a:p>
          <a:p>
            <a:pPr marL="241300" indent="-228600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800" dirty="0">
                <a:latin typeface="Century Gothic" pitchFamily="34" charset="0"/>
                <a:cs typeface="Times New Roman"/>
              </a:rPr>
              <a:t>Undertake </a:t>
            </a:r>
            <a:r>
              <a:rPr sz="2800" spc="-5" dirty="0">
                <a:latin typeface="Century Gothic" pitchFamily="34" charset="0"/>
                <a:cs typeface="Times New Roman"/>
              </a:rPr>
              <a:t>review </a:t>
            </a:r>
            <a:r>
              <a:rPr sz="2800" dirty="0">
                <a:latin typeface="Century Gothic" pitchFamily="34" charset="0"/>
                <a:cs typeface="Times New Roman"/>
              </a:rPr>
              <a:t>free from bias and</a:t>
            </a:r>
            <a:r>
              <a:rPr sz="2800" spc="-75" dirty="0">
                <a:latin typeface="Century Gothic" pitchFamily="34" charset="0"/>
                <a:cs typeface="Times New Roman"/>
              </a:rPr>
              <a:t> </a:t>
            </a:r>
            <a:r>
              <a:rPr sz="2800" dirty="0">
                <a:latin typeface="Century Gothic" pitchFamily="34" charset="0"/>
                <a:cs typeface="Times New Roman"/>
              </a:rPr>
              <a:t>influence</a:t>
            </a:r>
          </a:p>
          <a:p>
            <a:pPr marL="252729" indent="-240029">
              <a:lnSpc>
                <a:spcPct val="100000"/>
              </a:lnSpc>
              <a:spcBef>
                <a:spcPts val="2014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800" dirty="0">
                <a:latin typeface="Century Gothic" pitchFamily="34" charset="0"/>
                <a:cs typeface="Times New Roman"/>
              </a:rPr>
              <a:t>Provide advice to the researchers </a:t>
            </a:r>
            <a:r>
              <a:rPr sz="2800" spc="-5" dirty="0">
                <a:latin typeface="Century Gothic" pitchFamily="34" charset="0"/>
                <a:cs typeface="Times New Roman"/>
              </a:rPr>
              <a:t>on </a:t>
            </a:r>
            <a:r>
              <a:rPr sz="2800" dirty="0">
                <a:latin typeface="Century Gothic" pitchFamily="34" charset="0"/>
                <a:cs typeface="Times New Roman"/>
              </a:rPr>
              <a:t>all aspects of </a:t>
            </a:r>
            <a:r>
              <a:rPr sz="2800" spc="-5" dirty="0">
                <a:latin typeface="Century Gothic" pitchFamily="34" charset="0"/>
                <a:cs typeface="Times New Roman"/>
              </a:rPr>
              <a:t>welfare</a:t>
            </a:r>
            <a:r>
              <a:rPr sz="2800" spc="-145" dirty="0">
                <a:latin typeface="Century Gothic" pitchFamily="34" charset="0"/>
                <a:cs typeface="Times New Roman"/>
              </a:rPr>
              <a:t> </a:t>
            </a:r>
            <a:r>
              <a:rPr sz="2800" dirty="0" smtClean="0">
                <a:latin typeface="Century Gothic" pitchFamily="34" charset="0"/>
                <a:cs typeface="Times New Roman"/>
              </a:rPr>
              <a:t>and</a:t>
            </a:r>
            <a:r>
              <a:rPr lang="en-GB" sz="2800" dirty="0" smtClean="0">
                <a:latin typeface="Century Gothic" pitchFamily="34" charset="0"/>
                <a:cs typeface="Times New Roman"/>
              </a:rPr>
              <a:t> </a:t>
            </a:r>
            <a:r>
              <a:rPr sz="2800" dirty="0" smtClean="0">
                <a:latin typeface="Century Gothic" pitchFamily="34" charset="0"/>
                <a:cs typeface="Times New Roman"/>
              </a:rPr>
              <a:t>safety </a:t>
            </a:r>
            <a:r>
              <a:rPr sz="2800" dirty="0">
                <a:latin typeface="Century Gothic" pitchFamily="34" charset="0"/>
                <a:cs typeface="Times New Roman"/>
              </a:rPr>
              <a:t>of research</a:t>
            </a:r>
            <a:r>
              <a:rPr sz="2800" spc="-45" dirty="0">
                <a:latin typeface="Century Gothic" pitchFamily="34" charset="0"/>
                <a:cs typeface="Times New Roman"/>
              </a:rPr>
              <a:t> </a:t>
            </a:r>
            <a:r>
              <a:rPr sz="2800" dirty="0">
                <a:latin typeface="Century Gothic" pitchFamily="34" charset="0"/>
                <a:cs typeface="Times New Roman"/>
              </a:rPr>
              <a:t>participants</a:t>
            </a:r>
          </a:p>
          <a:p>
            <a:pPr marL="241300" marR="762635" indent="-228600">
              <a:spcBef>
                <a:spcPts val="570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endParaRPr lang="en-GB" sz="2800" spc="-85" dirty="0" smtClean="0">
              <a:latin typeface="Century Gothic" pitchFamily="34" charset="0"/>
              <a:cs typeface="Times New Roman"/>
            </a:endParaRPr>
          </a:p>
          <a:p>
            <a:pPr marL="241300" marR="762635" indent="-228600">
              <a:spcBef>
                <a:spcPts val="570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sz="2800" spc="-85" dirty="0" smtClean="0">
                <a:latin typeface="Century Gothic" pitchFamily="34" charset="0"/>
                <a:cs typeface="Times New Roman"/>
              </a:rPr>
              <a:t>To </a:t>
            </a:r>
            <a:r>
              <a:rPr sz="2800" dirty="0">
                <a:latin typeface="Century Gothic" pitchFamily="34" charset="0"/>
                <a:cs typeface="Times New Roman"/>
              </a:rPr>
              <a:t>protect </a:t>
            </a:r>
            <a:r>
              <a:rPr sz="2800" spc="-20" dirty="0">
                <a:latin typeface="Century Gothic" pitchFamily="34" charset="0"/>
                <a:cs typeface="Times New Roman"/>
              </a:rPr>
              <a:t>dignity, </a:t>
            </a:r>
            <a:r>
              <a:rPr sz="2800" dirty="0">
                <a:latin typeface="Century Gothic" pitchFamily="34" charset="0"/>
                <a:cs typeface="Times New Roman"/>
              </a:rPr>
              <a:t>rights and </a:t>
            </a:r>
            <a:r>
              <a:rPr sz="2800" spc="-5" dirty="0">
                <a:latin typeface="Century Gothic" pitchFamily="34" charset="0"/>
                <a:cs typeface="Times New Roman"/>
              </a:rPr>
              <a:t>well-being </a:t>
            </a:r>
            <a:r>
              <a:rPr sz="2800" dirty="0">
                <a:latin typeface="Century Gothic" pitchFamily="34" charset="0"/>
                <a:cs typeface="Times New Roman"/>
              </a:rPr>
              <a:t>of the </a:t>
            </a:r>
            <a:r>
              <a:rPr lang="en-GB" sz="2800" dirty="0">
                <a:latin typeface="Century Gothic" pitchFamily="34" charset="0"/>
                <a:cs typeface="Times New Roman"/>
              </a:rPr>
              <a:t>p</a:t>
            </a:r>
            <a:r>
              <a:rPr sz="2800" dirty="0" err="1" smtClean="0">
                <a:latin typeface="Century Gothic" pitchFamily="34" charset="0"/>
                <a:cs typeface="Times New Roman"/>
              </a:rPr>
              <a:t>otential</a:t>
            </a:r>
            <a:r>
              <a:rPr sz="2800" dirty="0" smtClean="0">
                <a:latin typeface="Century Gothic" pitchFamily="34" charset="0"/>
                <a:cs typeface="Times New Roman"/>
              </a:rPr>
              <a:t>  </a:t>
            </a:r>
            <a:r>
              <a:rPr sz="2800" dirty="0">
                <a:latin typeface="Century Gothic" pitchFamily="34" charset="0"/>
                <a:cs typeface="Times New Roman"/>
              </a:rPr>
              <a:t>research</a:t>
            </a:r>
            <a:r>
              <a:rPr sz="2800" spc="-20" dirty="0">
                <a:latin typeface="Century Gothic" pitchFamily="34" charset="0"/>
                <a:cs typeface="Times New Roman"/>
              </a:rPr>
              <a:t> </a:t>
            </a:r>
            <a:r>
              <a:rPr sz="2800" spc="-5" dirty="0">
                <a:latin typeface="Century Gothic" pitchFamily="34" charset="0"/>
                <a:cs typeface="Times New Roman"/>
              </a:rPr>
              <a:t>participants.</a:t>
            </a:r>
            <a:endParaRPr sz="2800" dirty="0">
              <a:latin typeface="Century Gothic" pitchFamily="34" charset="0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1556464"/>
            <a:ext cx="8686800" cy="36266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spcBef>
                <a:spcPts val="100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endParaRPr lang="en-GB" sz="2800" spc="-90" dirty="0" smtClean="0">
              <a:solidFill>
                <a:srgbClr val="2E2B1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41300" marR="5080" indent="-228600">
              <a:spcBef>
                <a:spcPts val="100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lang="en-GB" sz="2800" dirty="0" smtClean="0">
                <a:latin typeface="Century Gothic" pitchFamily="34" charset="0"/>
                <a:cs typeface="Times New Roman" pitchFamily="18" charset="0"/>
              </a:rPr>
              <a:t>E</a:t>
            </a:r>
            <a:r>
              <a:rPr sz="2800" dirty="0" err="1" smtClean="0">
                <a:latin typeface="Century Gothic" pitchFamily="34" charset="0"/>
                <a:cs typeface="Times New Roman" pitchFamily="18" charset="0"/>
              </a:rPr>
              <a:t>nsure</a:t>
            </a:r>
            <a:r>
              <a:rPr lang="en-GB" sz="2800" dirty="0" smtClean="0">
                <a:latin typeface="Century Gothic" pitchFamily="34" charset="0"/>
                <a:cs typeface="Times New Roman" pitchFamily="18" charset="0"/>
              </a:rPr>
              <a:t>s</a:t>
            </a:r>
            <a:r>
              <a:rPr sz="2800" dirty="0" smtClean="0">
                <a:latin typeface="Century Gothic" pitchFamily="34" charset="0"/>
                <a:cs typeface="Times New Roman" pitchFamily="18" charset="0"/>
              </a:rPr>
              <a:t> </a:t>
            </a:r>
            <a:r>
              <a:rPr sz="2800" dirty="0">
                <a:latin typeface="Century Gothic" pitchFamily="34" charset="0"/>
                <a:cs typeface="Times New Roman" pitchFamily="18" charset="0"/>
              </a:rPr>
              <a:t>universal ethical values and </a:t>
            </a:r>
            <a:r>
              <a:rPr sz="2800" spc="-5" dirty="0">
                <a:latin typeface="Century Gothic" pitchFamily="34" charset="0"/>
                <a:cs typeface="Times New Roman" pitchFamily="18" charset="0"/>
              </a:rPr>
              <a:t>international  </a:t>
            </a:r>
            <a:r>
              <a:rPr sz="2800" dirty="0">
                <a:latin typeface="Century Gothic" pitchFamily="34" charset="0"/>
                <a:cs typeface="Times New Roman" pitchFamily="18" charset="0"/>
              </a:rPr>
              <a:t>scientific standards in </a:t>
            </a:r>
            <a:r>
              <a:rPr sz="2800" spc="-5" dirty="0">
                <a:latin typeface="Century Gothic" pitchFamily="34" charset="0"/>
                <a:cs typeface="Times New Roman" pitchFamily="18" charset="0"/>
              </a:rPr>
              <a:t>terms </a:t>
            </a:r>
            <a:r>
              <a:rPr sz="2800" dirty="0">
                <a:latin typeface="Century Gothic" pitchFamily="34" charset="0"/>
                <a:cs typeface="Times New Roman" pitchFamily="18" charset="0"/>
              </a:rPr>
              <a:t>of local </a:t>
            </a:r>
            <a:r>
              <a:rPr sz="2800" spc="-5" dirty="0">
                <a:latin typeface="Century Gothic" pitchFamily="34" charset="0"/>
                <a:cs typeface="Times New Roman" pitchFamily="18" charset="0"/>
              </a:rPr>
              <a:t>community</a:t>
            </a:r>
            <a:r>
              <a:rPr sz="2800" spc="-155" dirty="0">
                <a:latin typeface="Century Gothic" pitchFamily="34" charset="0"/>
                <a:cs typeface="Times New Roman" pitchFamily="18" charset="0"/>
              </a:rPr>
              <a:t> </a:t>
            </a:r>
            <a:r>
              <a:rPr sz="2800" dirty="0">
                <a:latin typeface="Century Gothic" pitchFamily="34" charset="0"/>
                <a:cs typeface="Times New Roman" pitchFamily="18" charset="0"/>
              </a:rPr>
              <a:t>values  and</a:t>
            </a:r>
            <a:r>
              <a:rPr sz="2800" spc="-5" dirty="0">
                <a:latin typeface="Century Gothic" pitchFamily="34" charset="0"/>
                <a:cs typeface="Times New Roman" pitchFamily="18" charset="0"/>
              </a:rPr>
              <a:t> customs.</a:t>
            </a:r>
            <a:endParaRPr sz="2800" dirty="0">
              <a:latin typeface="Century Gothic" pitchFamily="34" charset="0"/>
              <a:cs typeface="Times New Roman" pitchFamily="18" charset="0"/>
            </a:endParaRPr>
          </a:p>
          <a:p>
            <a:pPr marL="241300" marR="487045" indent="-228600">
              <a:spcBef>
                <a:spcPts val="580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endParaRPr lang="en-GB" sz="2800" spc="-90" dirty="0" smtClean="0">
              <a:latin typeface="Century Gothic" pitchFamily="34" charset="0"/>
              <a:cs typeface="Times New Roman" pitchFamily="18" charset="0"/>
            </a:endParaRPr>
          </a:p>
          <a:p>
            <a:pPr marL="241300" marR="487045" indent="-228600">
              <a:spcBef>
                <a:spcPts val="580"/>
              </a:spcBef>
              <a:buClr>
                <a:srgbClr val="A9A47B"/>
              </a:buClr>
              <a:buSzPct val="95833"/>
              <a:buFont typeface="Wingdings"/>
              <a:buChar char=""/>
              <a:tabLst>
                <a:tab pos="253365" algn="l"/>
              </a:tabLst>
            </a:pPr>
            <a:r>
              <a:rPr lang="en-GB" sz="2800" spc="-90" dirty="0" smtClean="0">
                <a:latin typeface="Century Gothic" pitchFamily="34" charset="0"/>
                <a:cs typeface="Times New Roman" pitchFamily="18" charset="0"/>
              </a:rPr>
              <a:t>A</a:t>
            </a:r>
            <a:r>
              <a:rPr sz="2800" dirty="0" err="1" smtClean="0">
                <a:latin typeface="Century Gothic" pitchFamily="34" charset="0"/>
                <a:cs typeface="Times New Roman" pitchFamily="18" charset="0"/>
              </a:rPr>
              <a:t>ssist</a:t>
            </a:r>
            <a:r>
              <a:rPr sz="2800" dirty="0" smtClean="0">
                <a:latin typeface="Century Gothic" pitchFamily="34" charset="0"/>
                <a:cs typeface="Times New Roman" pitchFamily="18" charset="0"/>
              </a:rPr>
              <a:t> </a:t>
            </a:r>
            <a:r>
              <a:rPr sz="2800" dirty="0">
                <a:latin typeface="Century Gothic" pitchFamily="34" charset="0"/>
                <a:cs typeface="Times New Roman" pitchFamily="18" charset="0"/>
              </a:rPr>
              <a:t>in the </a:t>
            </a:r>
            <a:r>
              <a:rPr sz="2800" spc="-5" dirty="0">
                <a:latin typeface="Century Gothic" pitchFamily="34" charset="0"/>
                <a:cs typeface="Times New Roman" pitchFamily="18" charset="0"/>
              </a:rPr>
              <a:t>development </a:t>
            </a:r>
            <a:r>
              <a:rPr sz="2800" dirty="0">
                <a:latin typeface="Century Gothic" pitchFamily="34" charset="0"/>
                <a:cs typeface="Times New Roman" pitchFamily="18" charset="0"/>
              </a:rPr>
              <a:t>and the education of  research </a:t>
            </a:r>
            <a:r>
              <a:rPr sz="2800" spc="-5" dirty="0">
                <a:latin typeface="Century Gothic" pitchFamily="34" charset="0"/>
                <a:cs typeface="Times New Roman" pitchFamily="18" charset="0"/>
              </a:rPr>
              <a:t>community </a:t>
            </a:r>
            <a:r>
              <a:rPr sz="2800" dirty="0">
                <a:latin typeface="Century Gothic" pitchFamily="34" charset="0"/>
                <a:cs typeface="Times New Roman" pitchFamily="18" charset="0"/>
              </a:rPr>
              <a:t>responsive to local health</a:t>
            </a:r>
            <a:r>
              <a:rPr sz="2800" spc="-175" dirty="0">
                <a:latin typeface="Century Gothic" pitchFamily="34" charset="0"/>
                <a:cs typeface="Times New Roman" pitchFamily="18" charset="0"/>
              </a:rPr>
              <a:t> </a:t>
            </a:r>
            <a:r>
              <a:rPr sz="2800" dirty="0">
                <a:latin typeface="Century Gothic" pitchFamily="34" charset="0"/>
                <a:cs typeface="Times New Roman" pitchFamily="18" charset="0"/>
              </a:rPr>
              <a:t>care  </a:t>
            </a:r>
            <a:r>
              <a:rPr sz="2800" spc="-5" dirty="0">
                <a:latin typeface="Century Gothic" pitchFamily="34" charset="0"/>
                <a:cs typeface="Times New Roman" pitchFamily="18" charset="0"/>
              </a:rPr>
              <a:t>requirements</a:t>
            </a:r>
            <a:r>
              <a:rPr sz="2800" spc="-5" dirty="0">
                <a:latin typeface="Times New Roman" pitchFamily="18" charset="0"/>
                <a:cs typeface="Times New Roman" pitchFamily="18" charset="0"/>
              </a:rPr>
              <a:t>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91440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Functions of the IEC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00250"/>
            <a:ext cx="8001000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691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Public title-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52919"/>
            <a:ext cx="9067800" cy="4195481"/>
          </a:xfrm>
        </p:spPr>
        <p:txBody>
          <a:bodyPr>
            <a:normAutofit/>
          </a:bodyPr>
          <a:lstStyle/>
          <a:p>
            <a:endParaRPr lang="en-GB" sz="2800" dirty="0" smtClean="0"/>
          </a:p>
          <a:p>
            <a:r>
              <a:rPr lang="en-GB" sz="2800" dirty="0" smtClean="0"/>
              <a:t>Study on the symptoms, common presentation and causes for urinary infection in children.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3180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452718"/>
            <a:ext cx="8278416" cy="14005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What is the purpose of research?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2919"/>
            <a:ext cx="8610600" cy="4195481"/>
          </a:xfrm>
        </p:spPr>
        <p:txBody>
          <a:bodyPr>
            <a:noAutofit/>
          </a:bodyPr>
          <a:lstStyle/>
          <a:p>
            <a:r>
              <a:rPr lang="en-US" sz="2800" dirty="0" smtClean="0"/>
              <a:t>This study  is being done because i</a:t>
            </a:r>
            <a:r>
              <a:rPr lang="en-GB" sz="2800" dirty="0" err="1" smtClean="0"/>
              <a:t>nfants</a:t>
            </a:r>
            <a:r>
              <a:rPr lang="en-GB" sz="2800" dirty="0" smtClean="0"/>
              <a:t> with UTI are at risk for concomitant </a:t>
            </a:r>
            <a:r>
              <a:rPr lang="en-GB" sz="2800" dirty="0" err="1" smtClean="0"/>
              <a:t>bacteremia</a:t>
            </a:r>
            <a:r>
              <a:rPr lang="en-GB" sz="2800" dirty="0" smtClean="0"/>
              <a:t> and meningitis. This study will </a:t>
            </a:r>
            <a:r>
              <a:rPr lang="en-US" sz="2800" dirty="0" smtClean="0"/>
              <a:t>help us to know the incidence, clinical features and risk factors of UTI in children, identify  long term associated comorbidities and how these comorbidities can be prevented.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1393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purpose of research?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2919"/>
            <a:ext cx="8534400" cy="4195481"/>
          </a:xfrm>
        </p:spPr>
        <p:txBody>
          <a:bodyPr>
            <a:normAutofit/>
          </a:bodyPr>
          <a:lstStyle/>
          <a:p>
            <a:endParaRPr lang="en-GB" sz="2800" dirty="0" smtClean="0">
              <a:solidFill>
                <a:srgbClr val="FFFF00"/>
              </a:solidFill>
            </a:endParaRPr>
          </a:p>
          <a:p>
            <a:r>
              <a:rPr lang="en-GB" sz="2800" dirty="0" smtClean="0">
                <a:solidFill>
                  <a:srgbClr val="FFFF00"/>
                </a:solidFill>
              </a:rPr>
              <a:t>We would like to know why children get </a:t>
            </a:r>
            <a:r>
              <a:rPr lang="en-GB" sz="2800" dirty="0">
                <a:solidFill>
                  <a:srgbClr val="FFFF00"/>
                </a:solidFill>
              </a:rPr>
              <a:t>urinary </a:t>
            </a:r>
            <a:r>
              <a:rPr lang="en-GB" sz="2800" dirty="0" smtClean="0">
                <a:solidFill>
                  <a:srgbClr val="FFFF00"/>
                </a:solidFill>
              </a:rPr>
              <a:t>infection, what are the common symptoms and what makes them prone for it.</a:t>
            </a:r>
            <a:endParaRPr lang="en-GB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07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What will happen to my child if he/she takes part: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52919"/>
            <a:ext cx="8915400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Your child </a:t>
            </a:r>
            <a:r>
              <a:rPr lang="en-US" sz="2800" dirty="0"/>
              <a:t>will be </a:t>
            </a:r>
            <a:r>
              <a:rPr lang="en-US" sz="2800" dirty="0" smtClean="0"/>
              <a:t>asked many </a:t>
            </a:r>
            <a:r>
              <a:rPr lang="en-US" sz="2800" dirty="0"/>
              <a:t>questions </a:t>
            </a:r>
            <a:r>
              <a:rPr lang="en-US" sz="2800" dirty="0" smtClean="0"/>
              <a:t>regarding etiology, symptomology, </a:t>
            </a:r>
            <a:r>
              <a:rPr lang="en-US" sz="2800" dirty="0"/>
              <a:t>laboratory data, imaging </a:t>
            </a:r>
            <a:r>
              <a:rPr lang="en-US" sz="2800" dirty="0" smtClean="0"/>
              <a:t>studies and other related questions.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4764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What will happen to my child if he/she takes </a:t>
            </a:r>
            <a:r>
              <a:rPr lang="en-US" sz="3200" dirty="0" smtClean="0"/>
              <a:t>part?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2052919"/>
            <a:ext cx="9220200" cy="4195481"/>
          </a:xfrm>
        </p:spPr>
        <p:txBody>
          <a:bodyPr>
            <a:normAutofit/>
          </a:bodyPr>
          <a:lstStyle/>
          <a:p>
            <a:pPr algn="just"/>
            <a:r>
              <a:rPr lang="en-GB" sz="2800" dirty="0">
                <a:solidFill>
                  <a:srgbClr val="FFFF00"/>
                </a:solidFill>
              </a:rPr>
              <a:t>You will be asked </a:t>
            </a:r>
            <a:r>
              <a:rPr lang="en-GB" sz="2800" dirty="0" smtClean="0">
                <a:solidFill>
                  <a:srgbClr val="FFFF00"/>
                </a:solidFill>
              </a:rPr>
              <a:t>some questions </a:t>
            </a:r>
            <a:r>
              <a:rPr lang="en-GB" sz="2800" dirty="0">
                <a:solidFill>
                  <a:srgbClr val="FFFF00"/>
                </a:solidFill>
              </a:rPr>
              <a:t>regarding your </a:t>
            </a:r>
            <a:r>
              <a:rPr lang="en-GB" sz="2800" dirty="0" smtClean="0">
                <a:solidFill>
                  <a:srgbClr val="FFFF00"/>
                </a:solidFill>
              </a:rPr>
              <a:t>child’s symptoms and any past illnesses. We will also collect some relevant information regarding your child from the case sheet.</a:t>
            </a:r>
            <a:endParaRPr lang="en-GB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09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What are the possible risks and discomforts of taking part in the study?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052919"/>
            <a:ext cx="8915400" cy="4195481"/>
          </a:xfrm>
        </p:spPr>
        <p:txBody>
          <a:bodyPr>
            <a:normAutofit/>
          </a:bodyPr>
          <a:lstStyle/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If your baby participates, then baby will be admitted, and the urine tested, sometime ultrasound will be done and antibiotics for urine infection will </a:t>
            </a:r>
            <a:r>
              <a:rPr lang="en-US" sz="2800" dirty="0"/>
              <a:t>be </a:t>
            </a:r>
            <a:r>
              <a:rPr lang="en-US" sz="2800" dirty="0" smtClean="0"/>
              <a:t>given.  Baby will be asked questions on why he got UTI. However there </a:t>
            </a:r>
            <a:r>
              <a:rPr lang="en-US" sz="2800" dirty="0"/>
              <a:t>are no additional risks to your baby by taking part in this study, as standard line of treatment and care will be adhered to.</a:t>
            </a:r>
            <a:endParaRPr lang="en-GB" sz="2800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41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TF00001029</Template>
  <TotalTime>428</TotalTime>
  <Words>1083</Words>
  <Application>Microsoft Office PowerPoint</Application>
  <PresentationFormat>On-screen Show (4:3)</PresentationFormat>
  <Paragraphs>113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Ion</vt:lpstr>
      <vt:lpstr>Patient information sheet &amp; Principles of Good  Clinical Practice </vt:lpstr>
      <vt:lpstr>PowerPoint Presentation</vt:lpstr>
      <vt:lpstr>Information to participants and consent form</vt:lpstr>
      <vt:lpstr>Public title- </vt:lpstr>
      <vt:lpstr> What is the purpose of research?     </vt:lpstr>
      <vt:lpstr>What is the purpose of research?</vt:lpstr>
      <vt:lpstr>What will happen to my child if he/she takes part: </vt:lpstr>
      <vt:lpstr>What will happen to my child if he/she takes part? </vt:lpstr>
      <vt:lpstr>What are the possible risks and discomforts of taking part in the study? </vt:lpstr>
      <vt:lpstr>What are the possible risks and discomforts of taking part in the study?</vt:lpstr>
      <vt:lpstr>What are the possible benefits to you or other? </vt:lpstr>
      <vt:lpstr>What are the possible benefits to you or other?</vt:lpstr>
      <vt:lpstr>Does my child have to take part?        </vt:lpstr>
      <vt:lpstr>Does my child have to take part? </vt:lpstr>
      <vt:lpstr>How will be my child’s personal data will be used? </vt:lpstr>
      <vt:lpstr>What are the costs to participate in the study? </vt:lpstr>
      <vt:lpstr>What are the costs to participate in the study? </vt:lpstr>
      <vt:lpstr>PowerPoint Presentation</vt:lpstr>
      <vt:lpstr>Informed consent</vt:lpstr>
      <vt:lpstr>PowerPoint Presentation</vt:lpstr>
      <vt:lpstr>Its an ongoing process…</vt:lpstr>
      <vt:lpstr>In carrying this information, physician should:</vt:lpstr>
      <vt:lpstr>PowerPoint Presentation</vt:lpstr>
      <vt:lpstr>What is Good Clinical Practise</vt:lpstr>
      <vt:lpstr> International agencies involved      </vt:lpstr>
      <vt:lpstr>PowerPoint Presentation</vt:lpstr>
      <vt:lpstr>The summary of the principles</vt:lpstr>
      <vt:lpstr>PowerPoint Presentation</vt:lpstr>
      <vt:lpstr>Institutional Ethics  Committee (IEC)</vt:lpstr>
      <vt:lpstr> Composition of IEC  </vt:lpstr>
      <vt:lpstr>PowerPoint Presentation</vt:lpstr>
      <vt:lpstr>Structure of IEC</vt:lpstr>
      <vt:lpstr>Functions of IEC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INSTITUTIONAL ETHICS  COMMITTEE</dc:title>
  <dc:creator>Dr.Priya MD</dc:creator>
  <cp:lastModifiedBy>Dr.Priya MD</cp:lastModifiedBy>
  <cp:revision>65</cp:revision>
  <dcterms:created xsi:type="dcterms:W3CDTF">2019-02-07T08:49:32Z</dcterms:created>
  <dcterms:modified xsi:type="dcterms:W3CDTF">2019-02-15T06:56:57Z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2015-03-31T00:00:00Z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2019-02-07T00:00:00Z</vt:filetime>
  </property>
</Properties>
</file>