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63" r:id="rId8"/>
    <p:sldId id="264" r:id="rId9"/>
    <p:sldId id="258" r:id="rId10"/>
    <p:sldId id="265" r:id="rId11"/>
    <p:sldId id="266" r:id="rId12"/>
    <p:sldId id="267" r:id="rId13"/>
    <p:sldId id="268" r:id="rId14"/>
    <p:sldId id="269" r:id="rId15"/>
    <p:sldId id="273"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9" d="100"/>
          <a:sy n="49" d="100"/>
        </p:scale>
        <p:origin x="1116"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22650D59-727F-46AE-B47C-C7520EF6DD86}" type="datetimeFigureOut">
              <a:rPr lang="en-US" smtClean="0"/>
              <a:pPr/>
              <a:t>2/14/2019</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AAE34A9A-31A6-43C8-9CC3-94AAB0C44EDF}"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650D59-727F-46AE-B47C-C7520EF6DD86}"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34A9A-31A6-43C8-9CC3-94AAB0C44E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650D59-727F-46AE-B47C-C7520EF6DD86}"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34A9A-31A6-43C8-9CC3-94AAB0C44E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650D59-727F-46AE-B47C-C7520EF6DD86}"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34A9A-31A6-43C8-9CC3-94AAB0C44E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2650D59-727F-46AE-B47C-C7520EF6DD86}"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34A9A-31A6-43C8-9CC3-94AAB0C44EDF}"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2650D59-727F-46AE-B47C-C7520EF6DD86}" type="datetimeFigureOut">
              <a:rPr lang="en-US" smtClean="0"/>
              <a:pPr/>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E34A9A-31A6-43C8-9CC3-94AAB0C44E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2650D59-727F-46AE-B47C-C7520EF6DD86}" type="datetimeFigureOut">
              <a:rPr lang="en-US" smtClean="0"/>
              <a:pPr/>
              <a:t>2/14/2019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E34A9A-31A6-43C8-9CC3-94AAB0C44E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22650D59-727F-46AE-B47C-C7520EF6DD86}" type="datetimeFigureOut">
              <a:rPr lang="en-US" smtClean="0"/>
              <a:pPr/>
              <a:t>2/14/2019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E34A9A-31A6-43C8-9CC3-94AAB0C44E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22650D59-727F-46AE-B47C-C7520EF6DD86}" type="datetimeFigureOut">
              <a:rPr lang="en-US" smtClean="0"/>
              <a:pPr/>
              <a:t>2/14/2019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E34A9A-31A6-43C8-9CC3-94AAB0C44EDF}"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2650D59-727F-46AE-B47C-C7520EF6DD86}" type="datetimeFigureOut">
              <a:rPr lang="en-US" smtClean="0"/>
              <a:pPr/>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E34A9A-31A6-43C8-9CC3-94AAB0C44E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22650D59-727F-46AE-B47C-C7520EF6DD86}" type="datetimeFigureOut">
              <a:rPr lang="en-US" smtClean="0"/>
              <a:pPr/>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E34A9A-31A6-43C8-9CC3-94AAB0C44ED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2650D59-727F-46AE-B47C-C7520EF6DD86}" type="datetimeFigureOut">
              <a:rPr lang="en-US" smtClean="0"/>
              <a:pPr/>
              <a:t>2/14/2019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AE34A9A-31A6-43C8-9CC3-94AAB0C44EDF}"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onsort-statement.org/" TargetMode="External"/><Relationship Id="rId2" Type="http://schemas.openxmlformats.org/officeDocument/2006/relationships/hyperlink" Target="http://www.strobe-statement.org/index.php?id=strobe-home" TargetMode="External"/><Relationship Id="rId1" Type="http://schemas.openxmlformats.org/officeDocument/2006/relationships/slideLayout" Target="../slideLayouts/slideLayout2.xml"/><Relationship Id="rId4" Type="http://schemas.openxmlformats.org/officeDocument/2006/relationships/hyperlink" Target="http://www.prisma-statement.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dirty="0"/>
            </a:br>
            <a:br>
              <a:rPr lang="en-US" dirty="0"/>
            </a:br>
            <a:br>
              <a:rPr lang="en-US" dirty="0"/>
            </a:br>
            <a:r>
              <a:rPr lang="en-US" dirty="0"/>
              <a:t>         </a:t>
            </a:r>
            <a:br>
              <a:rPr lang="en-US" dirty="0"/>
            </a:br>
            <a:r>
              <a:rPr lang="en-US" dirty="0"/>
              <a:t>      </a:t>
            </a:r>
            <a:r>
              <a:rPr lang="en-US" sz="5300" dirty="0"/>
              <a:t>Publication of research</a:t>
            </a:r>
          </a:p>
        </p:txBody>
      </p:sp>
      <p:sp>
        <p:nvSpPr>
          <p:cNvPr id="4" name="Subtitle 3"/>
          <p:cNvSpPr>
            <a:spLocks noGrp="1"/>
          </p:cNvSpPr>
          <p:nvPr>
            <p:ph type="subTitle" idx="1"/>
          </p:nvPr>
        </p:nvSpPr>
        <p:spPr>
          <a:xfrm>
            <a:off x="1432560" y="3505200"/>
            <a:ext cx="7406640" cy="2057400"/>
          </a:xfrm>
        </p:spPr>
        <p:txBody>
          <a:bodyPr>
            <a:normAutofit fontScale="47500" lnSpcReduction="20000"/>
          </a:bodyPr>
          <a:lstStyle/>
          <a:p>
            <a:endParaRPr lang="en-US" dirty="0"/>
          </a:p>
          <a:p>
            <a:pPr algn="ctr"/>
            <a:endParaRPr lang="en-US" dirty="0"/>
          </a:p>
          <a:p>
            <a:pPr algn="ctr"/>
            <a:endParaRPr lang="en-US" dirty="0"/>
          </a:p>
          <a:p>
            <a:pPr algn="ctr"/>
            <a:r>
              <a:rPr lang="en-US" sz="4600" dirty="0"/>
              <a:t>  </a:t>
            </a:r>
            <a:r>
              <a:rPr lang="en-US" sz="6700" dirty="0" err="1"/>
              <a:t>Dr.Leeberk</a:t>
            </a:r>
            <a:r>
              <a:rPr lang="en-US" sz="6700" dirty="0"/>
              <a:t>/</a:t>
            </a:r>
            <a:r>
              <a:rPr lang="en-US" sz="6700" dirty="0" err="1"/>
              <a:t>Dr.Carolin</a:t>
            </a:r>
            <a:endParaRPr lang="en-US" sz="6700" dirty="0"/>
          </a:p>
          <a:p>
            <a:pPr algn="ctr"/>
            <a:r>
              <a:rPr lang="en-US" sz="6700" dirty="0"/>
              <a:t>Community Health Division</a:t>
            </a:r>
          </a:p>
          <a:p>
            <a:pPr algn="ctr"/>
            <a:r>
              <a:rPr lang="en-US" sz="6700" dirty="0"/>
              <a:t>Bangalore Baptist Hospital</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a:t>
            </a:r>
          </a:p>
        </p:txBody>
      </p:sp>
      <p:sp>
        <p:nvSpPr>
          <p:cNvPr id="3" name="Content Placeholder 2"/>
          <p:cNvSpPr>
            <a:spLocks noGrp="1"/>
          </p:cNvSpPr>
          <p:nvPr>
            <p:ph idx="1"/>
          </p:nvPr>
        </p:nvSpPr>
        <p:spPr/>
        <p:txBody>
          <a:bodyPr>
            <a:normAutofit fontScale="85000" lnSpcReduction="10000"/>
          </a:bodyPr>
          <a:lstStyle/>
          <a:p>
            <a:pPr>
              <a:buNone/>
            </a:pPr>
            <a:r>
              <a:rPr lang="en-US" dirty="0"/>
              <a:t>Good title should be</a:t>
            </a:r>
          </a:p>
          <a:p>
            <a:pPr>
              <a:buNone/>
            </a:pPr>
            <a:r>
              <a:rPr lang="en-US" dirty="0"/>
              <a:t>a) the shortest possible, the most in two rows and less than 100 characters</a:t>
            </a:r>
          </a:p>
          <a:p>
            <a:pPr>
              <a:buNone/>
            </a:pPr>
            <a:r>
              <a:rPr lang="en-US" dirty="0"/>
              <a:t> b) correct, and must not imply to deceive or confuse;</a:t>
            </a:r>
          </a:p>
          <a:p>
            <a:pPr>
              <a:buNone/>
            </a:pPr>
            <a:r>
              <a:rPr lang="en-US" dirty="0"/>
              <a:t> c) clear, because the reader does not wonder what it means, </a:t>
            </a:r>
          </a:p>
          <a:p>
            <a:pPr>
              <a:buNone/>
            </a:pPr>
            <a:r>
              <a:rPr lang="en-US" dirty="0"/>
              <a:t>d) the shortest possible, but the most complete, </a:t>
            </a:r>
          </a:p>
          <a:p>
            <a:pPr>
              <a:buNone/>
            </a:pPr>
            <a:r>
              <a:rPr lang="en-US" dirty="0"/>
              <a:t>e) to inform and </a:t>
            </a:r>
          </a:p>
          <a:p>
            <a:pPr>
              <a:buNone/>
            </a:pPr>
            <a:r>
              <a:rPr lang="en-US" dirty="0"/>
              <a:t>d) to attract attention, in order to be easily remembered.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normAutofit lnSpcReduction="10000"/>
          </a:bodyPr>
          <a:lstStyle/>
          <a:p>
            <a:pPr>
              <a:buNone/>
            </a:pPr>
            <a:r>
              <a:rPr lang="en-US" dirty="0"/>
              <a:t>a)distillate of what will be presented and must be shown, </a:t>
            </a:r>
          </a:p>
          <a:p>
            <a:pPr>
              <a:buNone/>
            </a:pPr>
            <a:r>
              <a:rPr lang="en-US" dirty="0"/>
              <a:t>b) what has been done; </a:t>
            </a:r>
          </a:p>
          <a:p>
            <a:pPr>
              <a:buNone/>
            </a:pPr>
            <a:r>
              <a:rPr lang="en-US" dirty="0"/>
              <a:t>c) how it was done</a:t>
            </a:r>
          </a:p>
          <a:p>
            <a:pPr>
              <a:buNone/>
            </a:pPr>
            <a:r>
              <a:rPr lang="en-US" dirty="0"/>
              <a:t>d) what are the results and </a:t>
            </a:r>
          </a:p>
          <a:p>
            <a:pPr>
              <a:buNone/>
            </a:pPr>
            <a:r>
              <a:rPr lang="en-US" dirty="0"/>
              <a:t>e) what the results mean.</a:t>
            </a:r>
          </a:p>
          <a:p>
            <a:pPr>
              <a:buNone/>
            </a:pPr>
            <a:endParaRPr lang="en-US" dirty="0"/>
          </a:p>
          <a:p>
            <a:pPr>
              <a:buNone/>
            </a:pPr>
            <a:r>
              <a:rPr lang="en-US" dirty="0"/>
              <a:t>Divided into parts – introduction, methods, results &amp; Conclusion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p>
        </p:txBody>
      </p:sp>
      <p:sp>
        <p:nvSpPr>
          <p:cNvPr id="3" name="Content Placeholder 2"/>
          <p:cNvSpPr>
            <a:spLocks noGrp="1"/>
          </p:cNvSpPr>
          <p:nvPr>
            <p:ph idx="1"/>
          </p:nvPr>
        </p:nvSpPr>
        <p:spPr/>
        <p:txBody>
          <a:bodyPr>
            <a:normAutofit fontScale="92500" lnSpcReduction="20000"/>
          </a:bodyPr>
          <a:lstStyle/>
          <a:p>
            <a:r>
              <a:rPr lang="en-US" dirty="0"/>
              <a:t>Authors should write in the present time. </a:t>
            </a:r>
          </a:p>
          <a:p>
            <a:r>
              <a:rPr lang="en-US" dirty="0"/>
              <a:t>should be brief and clear</a:t>
            </a:r>
          </a:p>
          <a:p>
            <a:r>
              <a:rPr lang="en-US" dirty="0"/>
              <a:t>Must introduce the reader to the subject of the research. </a:t>
            </a:r>
          </a:p>
          <a:p>
            <a:r>
              <a:rPr lang="en-US" dirty="0"/>
              <a:t>The introduction is usually given to the definition of a problem or writes a short history compared to the previously published study.</a:t>
            </a:r>
          </a:p>
          <a:p>
            <a:r>
              <a:rPr lang="en-US" dirty="0"/>
              <a:t>include the interpretation of abbreviations and it ought to determine the objective/s of the research.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Materials &amp; Methods</a:t>
            </a:r>
          </a:p>
        </p:txBody>
      </p:sp>
      <p:sp>
        <p:nvSpPr>
          <p:cNvPr id="3" name="Content Placeholder 2"/>
          <p:cNvSpPr>
            <a:spLocks noGrp="1"/>
          </p:cNvSpPr>
          <p:nvPr>
            <p:ph idx="1"/>
          </p:nvPr>
        </p:nvSpPr>
        <p:spPr/>
        <p:txBody>
          <a:bodyPr>
            <a:normAutofit/>
          </a:bodyPr>
          <a:lstStyle/>
          <a:p>
            <a:r>
              <a:rPr lang="en-US" dirty="0"/>
              <a:t>It is necessary to explain what was studied, asked and evaluated, as follows:</a:t>
            </a:r>
          </a:p>
          <a:p>
            <a:r>
              <a:rPr lang="en-US" dirty="0"/>
              <a:t>Sampling method (random, consecutive and/or representative),</a:t>
            </a:r>
          </a:p>
          <a:p>
            <a:r>
              <a:rPr lang="en-US" dirty="0"/>
              <a:t>Sample size (patient: gender, age),</a:t>
            </a:r>
          </a:p>
          <a:p>
            <a:r>
              <a:rPr lang="en-US" dirty="0"/>
              <a:t>Criteria for exclusion from the study,</a:t>
            </a:r>
          </a:p>
          <a:p>
            <a:r>
              <a:rPr lang="en-US" dirty="0"/>
              <a:t>What is the control group–if there is one.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Materials &amp; Methods</a:t>
            </a:r>
          </a:p>
        </p:txBody>
      </p:sp>
      <p:sp>
        <p:nvSpPr>
          <p:cNvPr id="3" name="Content Placeholder 2"/>
          <p:cNvSpPr>
            <a:spLocks noGrp="1"/>
          </p:cNvSpPr>
          <p:nvPr>
            <p:ph idx="1"/>
          </p:nvPr>
        </p:nvSpPr>
        <p:spPr/>
        <p:txBody>
          <a:bodyPr>
            <a:normAutofit lnSpcReduction="10000"/>
          </a:bodyPr>
          <a:lstStyle/>
          <a:p>
            <a:r>
              <a:rPr lang="en-US" dirty="0"/>
              <a:t>Should describe how the research was done:</a:t>
            </a:r>
          </a:p>
          <a:p>
            <a:r>
              <a:rPr lang="en-US" dirty="0"/>
              <a:t>Type of the study: </a:t>
            </a:r>
            <a:r>
              <a:rPr lang="en-US" i="1" dirty="0"/>
              <a:t>a) prospective, b) retrospective and/or c) combined.</a:t>
            </a:r>
            <a:endParaRPr lang="en-US" dirty="0"/>
          </a:p>
          <a:p>
            <a:r>
              <a:rPr lang="en-US" dirty="0"/>
              <a:t>What are the methods of data collection: </a:t>
            </a:r>
            <a:r>
              <a:rPr lang="en-US" i="1" dirty="0"/>
              <a:t>a) survey, b) a list and/or c) the control examination.</a:t>
            </a:r>
            <a:endParaRPr lang="en-US" dirty="0"/>
          </a:p>
          <a:p>
            <a:r>
              <a:rPr lang="en-US" dirty="0"/>
              <a:t> What was the technique for measuring results: </a:t>
            </a:r>
            <a:r>
              <a:rPr lang="en-US" i="1" dirty="0"/>
              <a:t>a) surgical treatments and/or b) laboratory tests</a:t>
            </a: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sp>
        <p:nvSpPr>
          <p:cNvPr id="3" name="Content Placeholder 2"/>
          <p:cNvSpPr>
            <a:spLocks noGrp="1"/>
          </p:cNvSpPr>
          <p:nvPr>
            <p:ph idx="1"/>
          </p:nvPr>
        </p:nvSpPr>
        <p:spPr/>
        <p:txBody>
          <a:bodyPr/>
          <a:lstStyle/>
          <a:p>
            <a:r>
              <a:rPr lang="en-US" dirty="0"/>
              <a:t>Prepare tables – Maximum 4.</a:t>
            </a:r>
          </a:p>
          <a:p>
            <a:r>
              <a:rPr lang="en-US" dirty="0"/>
              <a:t>Description of baseline characters</a:t>
            </a:r>
          </a:p>
          <a:p>
            <a:r>
              <a:rPr lang="en-US" dirty="0"/>
              <a:t>Description of </a:t>
            </a:r>
            <a:r>
              <a:rPr lang="en-US" dirty="0" err="1"/>
              <a:t>univariate</a:t>
            </a:r>
            <a:r>
              <a:rPr lang="en-US" dirty="0"/>
              <a:t> analysis</a:t>
            </a:r>
          </a:p>
          <a:p>
            <a:r>
              <a:rPr lang="en-US" dirty="0"/>
              <a:t>Description of </a:t>
            </a:r>
            <a:r>
              <a:rPr lang="en-US" dirty="0" err="1"/>
              <a:t>bivariate</a:t>
            </a:r>
            <a:r>
              <a:rPr lang="en-US" dirty="0"/>
              <a:t> analysis</a:t>
            </a:r>
          </a:p>
          <a:p>
            <a:r>
              <a:rPr lang="en-US" dirty="0"/>
              <a:t>Describe figures if any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a:t>
            </a:r>
          </a:p>
        </p:txBody>
      </p:sp>
      <p:sp>
        <p:nvSpPr>
          <p:cNvPr id="3" name="Content Placeholder 2"/>
          <p:cNvSpPr>
            <a:spLocks noGrp="1"/>
          </p:cNvSpPr>
          <p:nvPr>
            <p:ph idx="1"/>
          </p:nvPr>
        </p:nvSpPr>
        <p:spPr/>
        <p:txBody>
          <a:bodyPr>
            <a:normAutofit fontScale="85000" lnSpcReduction="20000"/>
          </a:bodyPr>
          <a:lstStyle/>
          <a:p>
            <a:r>
              <a:rPr lang="en-US" dirty="0"/>
              <a:t>critical review of the data described in the results</a:t>
            </a:r>
          </a:p>
          <a:p>
            <a:r>
              <a:rPr lang="en-US" dirty="0"/>
              <a:t>Results are needed to determine the limits and deviations.</a:t>
            </a:r>
          </a:p>
          <a:p>
            <a:r>
              <a:rPr lang="en-US" dirty="0"/>
              <a:t> The results need to be compared with other findings and to discuss the theoretical and practical implications of the research. </a:t>
            </a:r>
          </a:p>
          <a:p>
            <a:r>
              <a:rPr lang="en-US" dirty="0"/>
              <a:t>Conclusions must be made carefully and they should propose the future research. </a:t>
            </a:r>
          </a:p>
          <a:p>
            <a:r>
              <a:rPr lang="en-US" dirty="0"/>
              <a:t>They should show what is new in the research and how its results fit into the wider area, which is the described in the beginning of the article in the Introduction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fontScale="85000" lnSpcReduction="10000"/>
          </a:bodyPr>
          <a:lstStyle/>
          <a:p>
            <a:r>
              <a:rPr lang="en-US" dirty="0"/>
              <a:t>a) must respond to the issues raised through the introduction, goals and general work setting</a:t>
            </a:r>
          </a:p>
          <a:p>
            <a:r>
              <a:rPr lang="en-US" dirty="0"/>
              <a:t>b) do not need to recount and repeat the results and </a:t>
            </a:r>
          </a:p>
          <a:p>
            <a:r>
              <a:rPr lang="en-US" dirty="0"/>
              <a:t>c) must be clear and concise and written in the present tense. </a:t>
            </a:r>
          </a:p>
          <a:p>
            <a:endParaRPr lang="en-US" b="1" dirty="0"/>
          </a:p>
          <a:p>
            <a:r>
              <a:rPr lang="en-US" b="1" dirty="0"/>
              <a:t>Good conclusions</a:t>
            </a:r>
            <a:r>
              <a:rPr lang="en-US" dirty="0"/>
              <a:t> should not surprise a careful reader of the text; on the contrary, the reader should get the impression from the conclusions that he would write them as such.</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lists</a:t>
            </a:r>
          </a:p>
        </p:txBody>
      </p:sp>
      <p:sp>
        <p:nvSpPr>
          <p:cNvPr id="3" name="Content Placeholder 2"/>
          <p:cNvSpPr>
            <a:spLocks noGrp="1"/>
          </p:cNvSpPr>
          <p:nvPr>
            <p:ph idx="1"/>
          </p:nvPr>
        </p:nvSpPr>
        <p:spPr/>
        <p:txBody>
          <a:bodyPr/>
          <a:lstStyle/>
          <a:p>
            <a:r>
              <a:rPr lang="en-US" dirty="0"/>
              <a:t>Observational studies – </a:t>
            </a:r>
            <a:r>
              <a:rPr lang="en-US" dirty="0">
                <a:hlinkClick r:id="rId2"/>
              </a:rPr>
              <a:t>http://www.strobe-statement.org/index.php?id=strobe-home</a:t>
            </a:r>
            <a:endParaRPr lang="en-US" dirty="0"/>
          </a:p>
          <a:p>
            <a:r>
              <a:rPr lang="en-US" dirty="0"/>
              <a:t>Consolidated Standard for Reporting Trial 2010 for </a:t>
            </a:r>
            <a:r>
              <a:rPr lang="en-US" dirty="0" err="1"/>
              <a:t>randomised</a:t>
            </a:r>
            <a:r>
              <a:rPr lang="en-US" dirty="0"/>
              <a:t> trials – </a:t>
            </a:r>
            <a:r>
              <a:rPr lang="en-US" dirty="0">
                <a:hlinkClick r:id="rId3"/>
              </a:rPr>
              <a:t>http://www.consort-statement.org</a:t>
            </a:r>
            <a:endParaRPr lang="en-US" dirty="0"/>
          </a:p>
          <a:p>
            <a:r>
              <a:rPr lang="en-US" dirty="0"/>
              <a:t>PRISMA statement for meta-analytical studies and systematic reviews: </a:t>
            </a:r>
            <a:r>
              <a:rPr lang="en-US" dirty="0">
                <a:hlinkClick r:id="rId4"/>
              </a:rPr>
              <a:t>http://www.prisma-statement.org</a:t>
            </a:r>
            <a:endParaRPr lang="en-US" dirty="0"/>
          </a:p>
          <a:p>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Should I Publish my research?</a:t>
            </a:r>
          </a:p>
        </p:txBody>
      </p:sp>
      <p:sp>
        <p:nvSpPr>
          <p:cNvPr id="3" name="Content Placeholder 2"/>
          <p:cNvSpPr>
            <a:spLocks noGrp="1"/>
          </p:cNvSpPr>
          <p:nvPr>
            <p:ph idx="1"/>
          </p:nvPr>
        </p:nvSpPr>
        <p:spPr/>
        <p:txBody>
          <a:bodyPr>
            <a:normAutofit fontScale="85000" lnSpcReduction="20000"/>
          </a:bodyPr>
          <a:lstStyle/>
          <a:p>
            <a:r>
              <a:rPr lang="en-US" dirty="0"/>
              <a:t>Improves writing skill</a:t>
            </a:r>
          </a:p>
          <a:p>
            <a:r>
              <a:rPr lang="en-US" dirty="0"/>
              <a:t>Helps in knowledge up-gradation</a:t>
            </a:r>
          </a:p>
          <a:p>
            <a:r>
              <a:rPr lang="en-US" dirty="0"/>
              <a:t>Keeps me updated</a:t>
            </a:r>
          </a:p>
          <a:p>
            <a:r>
              <a:rPr lang="en-US" dirty="0"/>
              <a:t>Teaches me about literature search</a:t>
            </a:r>
          </a:p>
          <a:p>
            <a:r>
              <a:rPr lang="en-US" dirty="0"/>
              <a:t>Creates a set of knowledge for others</a:t>
            </a:r>
          </a:p>
          <a:p>
            <a:r>
              <a:rPr lang="en-US" dirty="0"/>
              <a:t>Publicity to my work</a:t>
            </a:r>
          </a:p>
          <a:p>
            <a:r>
              <a:rPr lang="en-US" dirty="0"/>
              <a:t>Adds value to my career</a:t>
            </a:r>
          </a:p>
          <a:p>
            <a:r>
              <a:rPr lang="en-US" dirty="0"/>
              <a:t>Keeps me alive as a researcher</a:t>
            </a:r>
          </a:p>
          <a:p>
            <a:r>
              <a:rPr lang="en-US" dirty="0"/>
              <a:t>Motivate others to research</a:t>
            </a:r>
          </a:p>
          <a:p>
            <a:r>
              <a:rPr lang="en-US" dirty="0"/>
              <a:t>Gives chance to externally access my work</a:t>
            </a:r>
          </a:p>
          <a:p>
            <a:r>
              <a:rPr lang="en-US" dirty="0"/>
              <a:t>Makes me happy  </a:t>
            </a:r>
            <a:r>
              <a:rPr lang="en-US" dirty="0">
                <a:sym typeface="Wingdings" pitchFamily="2" charset="2"/>
              </a:rPr>
              <a:t></a:t>
            </a:r>
          </a:p>
          <a:p>
            <a:pPr>
              <a:buNone/>
            </a:pPr>
            <a:endParaRPr lang="en-US" dirty="0"/>
          </a:p>
          <a:p>
            <a:endParaRPr lang="en-US" dirty="0"/>
          </a:p>
        </p:txBody>
      </p:sp>
      <p:sp>
        <p:nvSpPr>
          <p:cNvPr id="4" name="TextBox 3"/>
          <p:cNvSpPr txBox="1"/>
          <p:nvPr/>
        </p:nvSpPr>
        <p:spPr>
          <a:xfrm>
            <a:off x="2514600" y="6172200"/>
            <a:ext cx="5257800" cy="369332"/>
          </a:xfrm>
          <a:prstGeom prst="rect">
            <a:avLst/>
          </a:prstGeom>
          <a:noFill/>
        </p:spPr>
        <p:txBody>
          <a:bodyPr wrap="square" rtlCol="0">
            <a:spAutoFit/>
          </a:bodyPr>
          <a:lstStyle/>
          <a:p>
            <a:r>
              <a:rPr lang="en-US" b="1" dirty="0"/>
              <a:t>Should I publish only if get positive results?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Look for journals</a:t>
            </a:r>
          </a:p>
        </p:txBody>
      </p:sp>
      <p:sp>
        <p:nvSpPr>
          <p:cNvPr id="3" name="Content Placeholder 2"/>
          <p:cNvSpPr>
            <a:spLocks noGrp="1"/>
          </p:cNvSpPr>
          <p:nvPr>
            <p:ph idx="1"/>
          </p:nvPr>
        </p:nvSpPr>
        <p:spPr/>
        <p:txBody>
          <a:bodyPr/>
          <a:lstStyle/>
          <a:p>
            <a:r>
              <a:rPr lang="en-US" dirty="0"/>
              <a:t> Narrow specialized journals</a:t>
            </a:r>
          </a:p>
          <a:p>
            <a:r>
              <a:rPr lang="en-US" dirty="0"/>
              <a:t>General medical journals</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of journals</a:t>
            </a:r>
          </a:p>
        </p:txBody>
      </p:sp>
      <p:sp>
        <p:nvSpPr>
          <p:cNvPr id="3" name="Content Placeholder 2"/>
          <p:cNvSpPr>
            <a:spLocks noGrp="1"/>
          </p:cNvSpPr>
          <p:nvPr>
            <p:ph idx="1"/>
          </p:nvPr>
        </p:nvSpPr>
        <p:spPr/>
        <p:txBody>
          <a:bodyPr/>
          <a:lstStyle/>
          <a:p>
            <a:r>
              <a:rPr lang="en-US" dirty="0"/>
              <a:t>Peer review</a:t>
            </a:r>
          </a:p>
          <a:p>
            <a:r>
              <a:rPr lang="en-US" dirty="0"/>
              <a:t>Impact factor</a:t>
            </a:r>
          </a:p>
          <a:p>
            <a:r>
              <a:rPr lang="en-US" dirty="0"/>
              <a:t>Indexed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factor</a:t>
            </a:r>
          </a:p>
        </p:txBody>
      </p:sp>
      <p:sp>
        <p:nvSpPr>
          <p:cNvPr id="3" name="Content Placeholder 2"/>
          <p:cNvSpPr>
            <a:spLocks noGrp="1"/>
          </p:cNvSpPr>
          <p:nvPr>
            <p:ph idx="1"/>
          </p:nvPr>
        </p:nvSpPr>
        <p:spPr/>
        <p:txBody>
          <a:bodyPr/>
          <a:lstStyle/>
          <a:p>
            <a:r>
              <a:rPr lang="en-IN" altLang="en-US" i="1" dirty="0"/>
              <a:t>The impact factor of a journal is the average number of citations received per paper published in that journal during the two preceding years. For example, if a journal has an impact factor of 2 in 2018, then its papers published in 2016 and 2017 received 2citations each on average in 2008</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Peer review </a:t>
            </a:r>
          </a:p>
        </p:txBody>
      </p:sp>
      <p:sp>
        <p:nvSpPr>
          <p:cNvPr id="3" name="Content Placeholder 2"/>
          <p:cNvSpPr>
            <a:spLocks noGrp="1"/>
          </p:cNvSpPr>
          <p:nvPr>
            <p:ph idx="1"/>
          </p:nvPr>
        </p:nvSpPr>
        <p:spPr/>
        <p:txBody>
          <a:bodyPr/>
          <a:lstStyle/>
          <a:p>
            <a:pPr marL="342900" lvl="1" indent="-342900">
              <a:buFont typeface="Arial" pitchFamily="34" charset="0"/>
              <a:buChar char="•"/>
            </a:pPr>
            <a:r>
              <a:rPr lang="en-IN" altLang="en-US" i="1" dirty="0"/>
              <a:t>Peer review </a:t>
            </a:r>
            <a:r>
              <a:rPr lang="en-GB" altLang="en-US" i="1" dirty="0"/>
              <a:t>is a process where experts in a field read a paper submitted to a journal and assess its suitability for publication. Peer reviewed journals are considered to have articles of better quality, since they have been reviewed prior to publication.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the reviewers look?</a:t>
            </a:r>
          </a:p>
        </p:txBody>
      </p:sp>
      <p:sp>
        <p:nvSpPr>
          <p:cNvPr id="3" name="Content Placeholder 2"/>
          <p:cNvSpPr>
            <a:spLocks noGrp="1"/>
          </p:cNvSpPr>
          <p:nvPr>
            <p:ph idx="1"/>
          </p:nvPr>
        </p:nvSpPr>
        <p:spPr/>
        <p:txBody>
          <a:bodyPr>
            <a:normAutofit lnSpcReduction="10000"/>
          </a:bodyPr>
          <a:lstStyle/>
          <a:p>
            <a:r>
              <a:rPr lang="en-US" dirty="0"/>
              <a:t>Is the paper original? (How big is its informational value? / How scientifically important is it?)</a:t>
            </a:r>
          </a:p>
          <a:p>
            <a:r>
              <a:rPr lang="en-US" dirty="0"/>
              <a:t>Is it relevant for the majority of the journal readers? (Who is the paper intended for?)</a:t>
            </a:r>
          </a:p>
          <a:p>
            <a:r>
              <a:rPr lang="en-US" dirty="0"/>
              <a:t> What results of the applied researches does the paper have to offer?</a:t>
            </a:r>
          </a:p>
          <a:p>
            <a:r>
              <a:rPr lang="en-US" dirty="0"/>
              <a:t> What results of experimental researches does the paper have to offer?</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Indexing</a:t>
            </a:r>
          </a:p>
        </p:txBody>
      </p:sp>
      <p:sp>
        <p:nvSpPr>
          <p:cNvPr id="3" name="Content Placeholder 2"/>
          <p:cNvSpPr>
            <a:spLocks noGrp="1"/>
          </p:cNvSpPr>
          <p:nvPr>
            <p:ph idx="1"/>
          </p:nvPr>
        </p:nvSpPr>
        <p:spPr/>
        <p:txBody>
          <a:bodyPr/>
          <a:lstStyle/>
          <a:p>
            <a:r>
              <a:rPr lang="en-GB" altLang="en-US" i="1" dirty="0"/>
              <a:t>process where journals are added to a list or database of 	scientific publications, which have to be of a certain quality to qualify for indexing. Hence indexed journals are considered to be of better quality 	than non-indexed journals. </a:t>
            </a:r>
            <a:r>
              <a:rPr lang="en-GB" altLang="en-US" i="1" dirty="0" err="1"/>
              <a:t>Eg</a:t>
            </a:r>
            <a:r>
              <a:rPr lang="en-GB" altLang="en-US" i="1" dirty="0"/>
              <a:t> – </a:t>
            </a:r>
            <a:r>
              <a:rPr lang="en-GB" altLang="en-US" i="1" dirty="0" err="1"/>
              <a:t>PubMed</a:t>
            </a:r>
            <a:r>
              <a:rPr lang="en-GB" altLang="en-US" i="1" dirty="0"/>
              <a:t>, </a:t>
            </a:r>
            <a:r>
              <a:rPr lang="en-GB" altLang="en-US" i="1" dirty="0" err="1"/>
              <a:t>IndMed</a:t>
            </a:r>
            <a:r>
              <a:rPr lang="en-GB" altLang="en-US" i="1" dirty="0"/>
              <a:t>, EMBASE, SC</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:IM-RAD</a:t>
            </a:r>
          </a:p>
        </p:txBody>
      </p:sp>
      <p:sp>
        <p:nvSpPr>
          <p:cNvPr id="3" name="Content Placeholder 2"/>
          <p:cNvSpPr>
            <a:spLocks noGrp="1"/>
          </p:cNvSpPr>
          <p:nvPr>
            <p:ph idx="1"/>
          </p:nvPr>
        </p:nvSpPr>
        <p:spPr/>
        <p:txBody>
          <a:bodyPr/>
          <a:lstStyle/>
          <a:p>
            <a:r>
              <a:rPr lang="en-US" dirty="0"/>
              <a:t> I -Introduction,</a:t>
            </a:r>
          </a:p>
          <a:p>
            <a:r>
              <a:rPr lang="en-US" dirty="0"/>
              <a:t> M–Methods (or methods and materials),</a:t>
            </a:r>
          </a:p>
          <a:p>
            <a:r>
              <a:rPr lang="en-US" dirty="0"/>
              <a:t> R–Results</a:t>
            </a:r>
          </a:p>
          <a:p>
            <a:r>
              <a:rPr lang="en-US" dirty="0"/>
              <a:t> A–and</a:t>
            </a:r>
          </a:p>
          <a:p>
            <a:r>
              <a:rPr lang="en-US" dirty="0"/>
              <a:t> D – Discussion and Conclusion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176</TotalTime>
  <Words>738</Words>
  <Application>Microsoft Office PowerPoint</Application>
  <PresentationFormat>On-screen Show (4:3)</PresentationFormat>
  <Paragraphs>99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Gill Sans MT</vt:lpstr>
      <vt:lpstr>Verdana</vt:lpstr>
      <vt:lpstr>Wingdings 2</vt:lpstr>
      <vt:lpstr>Solstice</vt:lpstr>
      <vt:lpstr>                   Publication of research</vt:lpstr>
      <vt:lpstr>Why Should I Publish my research?</vt:lpstr>
      <vt:lpstr>Look for journals</vt:lpstr>
      <vt:lpstr>Quality of journals</vt:lpstr>
      <vt:lpstr>Impact factor</vt:lpstr>
      <vt:lpstr>Peer review </vt:lpstr>
      <vt:lpstr>What do the reviewers look?</vt:lpstr>
      <vt:lpstr>Indexing</vt:lpstr>
      <vt:lpstr>Structure :IM-RAD</vt:lpstr>
      <vt:lpstr>Title </vt:lpstr>
      <vt:lpstr>Abstract</vt:lpstr>
      <vt:lpstr>Introduction </vt:lpstr>
      <vt:lpstr>Materials &amp; Methods</vt:lpstr>
      <vt:lpstr>Materials &amp; Methods</vt:lpstr>
      <vt:lpstr>Results</vt:lpstr>
      <vt:lpstr>Discussion </vt:lpstr>
      <vt:lpstr>Conclusion</vt:lpstr>
      <vt:lpstr>Check lists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Publication of research</dc:title>
  <dc:creator>admin</dc:creator>
  <cp:lastModifiedBy>Medical Research</cp:lastModifiedBy>
  <cp:revision>4</cp:revision>
  <dcterms:created xsi:type="dcterms:W3CDTF">2019-02-11T11:26:48Z</dcterms:created>
  <dcterms:modified xsi:type="dcterms:W3CDTF">2019-02-14T02:30:00Z</dcterms:modified>
</cp:coreProperties>
</file>