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7" r:id="rId3"/>
    <p:sldId id="293" r:id="rId4"/>
    <p:sldId id="269" r:id="rId5"/>
    <p:sldId id="300" r:id="rId6"/>
    <p:sldId id="299" r:id="rId7"/>
    <p:sldId id="301" r:id="rId8"/>
    <p:sldId id="272" r:id="rId9"/>
    <p:sldId id="273" r:id="rId10"/>
    <p:sldId id="302" r:id="rId11"/>
    <p:sldId id="303" r:id="rId12"/>
    <p:sldId id="274" r:id="rId13"/>
    <p:sldId id="294" r:id="rId14"/>
    <p:sldId id="276" r:id="rId15"/>
    <p:sldId id="295" r:id="rId16"/>
    <p:sldId id="280" r:id="rId17"/>
    <p:sldId id="282" r:id="rId18"/>
    <p:sldId id="290" r:id="rId19"/>
    <p:sldId id="289" r:id="rId20"/>
    <p:sldId id="283" r:id="rId21"/>
    <p:sldId id="292" r:id="rId22"/>
    <p:sldId id="296" r:id="rId23"/>
    <p:sldId id="281" r:id="rId24"/>
    <p:sldId id="297" r:id="rId25"/>
    <p:sldId id="284" r:id="rId26"/>
    <p:sldId id="298" r:id="rId27"/>
    <p:sldId id="304" r:id="rId28"/>
    <p:sldId id="286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0000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-466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072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87475E-2B93-40CE-B5AB-AF58924DB019}" type="doc">
      <dgm:prSet loTypeId="urn:microsoft.com/office/officeart/2011/layout/TabLis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IN"/>
        </a:p>
      </dgm:t>
    </dgm:pt>
    <dgm:pt modelId="{DBE36775-D463-48BD-A3DA-1D2EFE59AC55}">
      <dgm:prSet phldrT="[Text]"/>
      <dgm:spPr/>
      <dgm:t>
        <a:bodyPr/>
        <a:lstStyle/>
        <a:p>
          <a:r>
            <a:rPr lang="en-IN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Frequency distribution</a:t>
          </a:r>
          <a:endParaRPr lang="en-IN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4EE07D3-0CE8-4DD8-8E5D-7336E9A9FD2C}" type="parTrans" cxnId="{49012A75-CD9A-4C9A-97B8-F3EA744E8DBE}">
      <dgm:prSet/>
      <dgm:spPr/>
      <dgm:t>
        <a:bodyPr/>
        <a:lstStyle/>
        <a:p>
          <a:endParaRPr lang="en-IN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007E0BB-5EF5-4993-A710-F1B0B7FD8630}" type="sibTrans" cxnId="{49012A75-CD9A-4C9A-97B8-F3EA744E8DBE}">
      <dgm:prSet/>
      <dgm:spPr/>
      <dgm:t>
        <a:bodyPr/>
        <a:lstStyle/>
        <a:p>
          <a:endParaRPr lang="en-IN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F0EC20E-94DB-4392-81A6-E3A4EFEF4BD6}">
      <dgm:prSet phldrT="[Text]"/>
      <dgm:spPr/>
      <dgm:t>
        <a:bodyPr/>
        <a:lstStyle/>
        <a:p>
          <a:r>
            <a:rPr lang="en-IN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Measures of central tendency</a:t>
          </a:r>
          <a:endParaRPr lang="en-IN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4E32440-C21C-4789-817C-3109A44FA624}" type="parTrans" cxnId="{33BE2DEB-B6B8-4A44-86E2-BA25E7EBF711}">
      <dgm:prSet/>
      <dgm:spPr/>
      <dgm:t>
        <a:bodyPr/>
        <a:lstStyle/>
        <a:p>
          <a:endParaRPr lang="en-IN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0F73C9-3E43-4756-8E91-7CEC91A5CD31}" type="sibTrans" cxnId="{33BE2DEB-B6B8-4A44-86E2-BA25E7EBF711}">
      <dgm:prSet/>
      <dgm:spPr/>
      <dgm:t>
        <a:bodyPr/>
        <a:lstStyle/>
        <a:p>
          <a:endParaRPr lang="en-IN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F99B1AC-4DF5-4AE5-A6C6-4677178C236D}">
      <dgm:prSet phldrT="[Text]"/>
      <dgm:spPr/>
      <dgm:t>
        <a:bodyPr/>
        <a:lstStyle/>
        <a:p>
          <a:r>
            <a:rPr lang="en-IN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Measures of dispersion</a:t>
          </a:r>
          <a:endParaRPr lang="en-IN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2566C83-99E0-4AA6-9F34-A7A301C96E7B}" type="parTrans" cxnId="{E176BA15-5DBB-4D3F-B982-0477619017AC}">
      <dgm:prSet/>
      <dgm:spPr/>
      <dgm:t>
        <a:bodyPr/>
        <a:lstStyle/>
        <a:p>
          <a:endParaRPr lang="en-IN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C3BD6AE-1132-4984-A8A4-C7D3CA3EEDFF}" type="sibTrans" cxnId="{E176BA15-5DBB-4D3F-B982-0477619017AC}">
      <dgm:prSet/>
      <dgm:spPr/>
      <dgm:t>
        <a:bodyPr/>
        <a:lstStyle/>
        <a:p>
          <a:endParaRPr lang="en-IN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F1DA4F2-BFC0-4107-81B1-41F469801399}" type="pres">
      <dgm:prSet presAssocID="{3087475E-2B93-40CE-B5AB-AF58924DB019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en-IN"/>
        </a:p>
      </dgm:t>
    </dgm:pt>
    <dgm:pt modelId="{FA2AF8E2-3AA9-475B-9602-BE0112375E11}" type="pres">
      <dgm:prSet presAssocID="{DBE36775-D463-48BD-A3DA-1D2EFE59AC55}" presName="composite" presStyleCnt="0"/>
      <dgm:spPr/>
    </dgm:pt>
    <dgm:pt modelId="{A478A7B6-6AF0-4C1B-9AF4-D783922C7EA3}" type="pres">
      <dgm:prSet presAssocID="{DBE36775-D463-48BD-A3DA-1D2EFE59AC55}" presName="FirstChild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3CC697D0-E661-4ABA-B975-0DD5962DA02B}" type="pres">
      <dgm:prSet presAssocID="{DBE36775-D463-48BD-A3DA-1D2EFE59AC55}" presName="Parent" presStyleLbl="alignNode1" presStyleIdx="0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4707E6C2-924D-4872-8769-AFD98C3A905B}" type="pres">
      <dgm:prSet presAssocID="{DBE36775-D463-48BD-A3DA-1D2EFE59AC55}" presName="Accent" presStyleLbl="parChTrans1D1" presStyleIdx="0" presStyleCnt="3"/>
      <dgm:spPr/>
    </dgm:pt>
    <dgm:pt modelId="{A03B7695-04C6-4884-B9F0-D1F59DE602B1}" type="pres">
      <dgm:prSet presAssocID="{6007E0BB-5EF5-4993-A710-F1B0B7FD8630}" presName="sibTrans" presStyleCnt="0"/>
      <dgm:spPr/>
    </dgm:pt>
    <dgm:pt modelId="{3F8BFE81-0CE0-464C-B2B9-19590B11CF0B}" type="pres">
      <dgm:prSet presAssocID="{8F0EC20E-94DB-4392-81A6-E3A4EFEF4BD6}" presName="composite" presStyleCnt="0"/>
      <dgm:spPr/>
    </dgm:pt>
    <dgm:pt modelId="{3292FF20-3810-426D-A928-100B782DD897}" type="pres">
      <dgm:prSet presAssocID="{8F0EC20E-94DB-4392-81A6-E3A4EFEF4BD6}" presName="FirstChild" presStyleLbl="revTx" presStyleIdx="1" presStyleCnt="3" custLinFactY="-100000" custLinFactNeighborX="94707" custLinFactNeighborY="-101122">
        <dgm:presLayoutVars>
          <dgm:chMax val="0"/>
          <dgm:chPref val="0"/>
          <dgm:bulletEnabled val="1"/>
        </dgm:presLayoutVars>
      </dgm:prSet>
      <dgm:spPr/>
    </dgm:pt>
    <dgm:pt modelId="{545104EB-87DA-484B-B945-9168A97A2223}" type="pres">
      <dgm:prSet presAssocID="{8F0EC20E-94DB-4392-81A6-E3A4EFEF4BD6}" presName="Parent" presStyleLbl="alignNode1" presStyleIdx="1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95B2279-CBCB-475D-A77F-E2B2B1490F63}" type="pres">
      <dgm:prSet presAssocID="{8F0EC20E-94DB-4392-81A6-E3A4EFEF4BD6}" presName="Accent" presStyleLbl="parChTrans1D1" presStyleIdx="1" presStyleCnt="3"/>
      <dgm:spPr/>
    </dgm:pt>
    <dgm:pt modelId="{05FEB339-8459-480D-8D71-4562FC5F85F6}" type="pres">
      <dgm:prSet presAssocID="{C50F73C9-3E43-4756-8E91-7CEC91A5CD31}" presName="sibTrans" presStyleCnt="0"/>
      <dgm:spPr/>
    </dgm:pt>
    <dgm:pt modelId="{1A6FEFC8-70B3-4950-8C2C-6C7AB370035A}" type="pres">
      <dgm:prSet presAssocID="{8F99B1AC-4DF5-4AE5-A6C6-4677178C236D}" presName="composite" presStyleCnt="0"/>
      <dgm:spPr/>
    </dgm:pt>
    <dgm:pt modelId="{48C73453-9951-4855-9282-A35B2812B0D7}" type="pres">
      <dgm:prSet presAssocID="{8F99B1AC-4DF5-4AE5-A6C6-4677178C236D}" presName="FirstChild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B4580357-0086-46A8-A16E-90BCF1488A11}" type="pres">
      <dgm:prSet presAssocID="{8F99B1AC-4DF5-4AE5-A6C6-4677178C236D}" presName="Parent" presStyleLbl="alignNode1" presStyleIdx="2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FEF077E-E712-479C-B043-83ED14766619}" type="pres">
      <dgm:prSet presAssocID="{8F99B1AC-4DF5-4AE5-A6C6-4677178C236D}" presName="Accent" presStyleLbl="parChTrans1D1" presStyleIdx="2" presStyleCnt="3"/>
      <dgm:spPr/>
    </dgm:pt>
  </dgm:ptLst>
  <dgm:cxnLst>
    <dgm:cxn modelId="{20E1FFD2-AC5E-4149-8BA5-8293B6F41DFD}" type="presOf" srcId="{8F0EC20E-94DB-4392-81A6-E3A4EFEF4BD6}" destId="{545104EB-87DA-484B-B945-9168A97A2223}" srcOrd="0" destOrd="0" presId="urn:microsoft.com/office/officeart/2011/layout/TabList"/>
    <dgm:cxn modelId="{843F1C43-BA07-4800-8688-8C1ABDA8321C}" type="presOf" srcId="{DBE36775-D463-48BD-A3DA-1D2EFE59AC55}" destId="{3CC697D0-E661-4ABA-B975-0DD5962DA02B}" srcOrd="0" destOrd="0" presId="urn:microsoft.com/office/officeart/2011/layout/TabList"/>
    <dgm:cxn modelId="{33BE2DEB-B6B8-4A44-86E2-BA25E7EBF711}" srcId="{3087475E-2B93-40CE-B5AB-AF58924DB019}" destId="{8F0EC20E-94DB-4392-81A6-E3A4EFEF4BD6}" srcOrd="1" destOrd="0" parTransId="{A4E32440-C21C-4789-817C-3109A44FA624}" sibTransId="{C50F73C9-3E43-4756-8E91-7CEC91A5CD31}"/>
    <dgm:cxn modelId="{E176BA15-5DBB-4D3F-B982-0477619017AC}" srcId="{3087475E-2B93-40CE-B5AB-AF58924DB019}" destId="{8F99B1AC-4DF5-4AE5-A6C6-4677178C236D}" srcOrd="2" destOrd="0" parTransId="{22566C83-99E0-4AA6-9F34-A7A301C96E7B}" sibTransId="{2C3BD6AE-1132-4984-A8A4-C7D3CA3EEDFF}"/>
    <dgm:cxn modelId="{506F6969-5C6F-4588-A86F-4786C4F552AA}" type="presOf" srcId="{3087475E-2B93-40CE-B5AB-AF58924DB019}" destId="{3F1DA4F2-BFC0-4107-81B1-41F469801399}" srcOrd="0" destOrd="0" presId="urn:microsoft.com/office/officeart/2011/layout/TabList"/>
    <dgm:cxn modelId="{49012A75-CD9A-4C9A-97B8-F3EA744E8DBE}" srcId="{3087475E-2B93-40CE-B5AB-AF58924DB019}" destId="{DBE36775-D463-48BD-A3DA-1D2EFE59AC55}" srcOrd="0" destOrd="0" parTransId="{04EE07D3-0CE8-4DD8-8E5D-7336E9A9FD2C}" sibTransId="{6007E0BB-5EF5-4993-A710-F1B0B7FD8630}"/>
    <dgm:cxn modelId="{AB159F8D-21E2-40CD-A7F1-190CF4449680}" type="presOf" srcId="{8F99B1AC-4DF5-4AE5-A6C6-4677178C236D}" destId="{B4580357-0086-46A8-A16E-90BCF1488A11}" srcOrd="0" destOrd="0" presId="urn:microsoft.com/office/officeart/2011/layout/TabList"/>
    <dgm:cxn modelId="{F39F2BAA-AF69-452C-B437-FDE8CA23F755}" type="presParOf" srcId="{3F1DA4F2-BFC0-4107-81B1-41F469801399}" destId="{FA2AF8E2-3AA9-475B-9602-BE0112375E11}" srcOrd="0" destOrd="0" presId="urn:microsoft.com/office/officeart/2011/layout/TabList"/>
    <dgm:cxn modelId="{5F074112-E757-4146-A721-A3A1717474BF}" type="presParOf" srcId="{FA2AF8E2-3AA9-475B-9602-BE0112375E11}" destId="{A478A7B6-6AF0-4C1B-9AF4-D783922C7EA3}" srcOrd="0" destOrd="0" presId="urn:microsoft.com/office/officeart/2011/layout/TabList"/>
    <dgm:cxn modelId="{36955CCB-A410-4800-A73E-87E7D9FE330B}" type="presParOf" srcId="{FA2AF8E2-3AA9-475B-9602-BE0112375E11}" destId="{3CC697D0-E661-4ABA-B975-0DD5962DA02B}" srcOrd="1" destOrd="0" presId="urn:microsoft.com/office/officeart/2011/layout/TabList"/>
    <dgm:cxn modelId="{75EAC8EA-8C8D-4495-A426-C34FEF879613}" type="presParOf" srcId="{FA2AF8E2-3AA9-475B-9602-BE0112375E11}" destId="{4707E6C2-924D-4872-8769-AFD98C3A905B}" srcOrd="2" destOrd="0" presId="urn:microsoft.com/office/officeart/2011/layout/TabList"/>
    <dgm:cxn modelId="{56D508B0-4749-40F0-8021-E76BA857AD61}" type="presParOf" srcId="{3F1DA4F2-BFC0-4107-81B1-41F469801399}" destId="{A03B7695-04C6-4884-B9F0-D1F59DE602B1}" srcOrd="1" destOrd="0" presId="urn:microsoft.com/office/officeart/2011/layout/TabList"/>
    <dgm:cxn modelId="{3C172FA3-18C6-4F5E-84A5-E0BAF0C17753}" type="presParOf" srcId="{3F1DA4F2-BFC0-4107-81B1-41F469801399}" destId="{3F8BFE81-0CE0-464C-B2B9-19590B11CF0B}" srcOrd="2" destOrd="0" presId="urn:microsoft.com/office/officeart/2011/layout/TabList"/>
    <dgm:cxn modelId="{0D4AAB7C-3EB7-46EE-991D-4F1198778BD0}" type="presParOf" srcId="{3F8BFE81-0CE0-464C-B2B9-19590B11CF0B}" destId="{3292FF20-3810-426D-A928-100B782DD897}" srcOrd="0" destOrd="0" presId="urn:microsoft.com/office/officeart/2011/layout/TabList"/>
    <dgm:cxn modelId="{67C566C6-ED75-4E4C-9ED7-CBEB22AD863B}" type="presParOf" srcId="{3F8BFE81-0CE0-464C-B2B9-19590B11CF0B}" destId="{545104EB-87DA-484B-B945-9168A97A2223}" srcOrd="1" destOrd="0" presId="urn:microsoft.com/office/officeart/2011/layout/TabList"/>
    <dgm:cxn modelId="{99EA1439-1117-447C-946A-DBBFD822446C}" type="presParOf" srcId="{3F8BFE81-0CE0-464C-B2B9-19590B11CF0B}" destId="{E95B2279-CBCB-475D-A77F-E2B2B1490F63}" srcOrd="2" destOrd="0" presId="urn:microsoft.com/office/officeart/2011/layout/TabList"/>
    <dgm:cxn modelId="{31AD1508-B44F-4A0B-8FA6-195B220FF67E}" type="presParOf" srcId="{3F1DA4F2-BFC0-4107-81B1-41F469801399}" destId="{05FEB339-8459-480D-8D71-4562FC5F85F6}" srcOrd="3" destOrd="0" presId="urn:microsoft.com/office/officeart/2011/layout/TabList"/>
    <dgm:cxn modelId="{895C2223-01B8-4EF6-8459-870B2BCD2474}" type="presParOf" srcId="{3F1DA4F2-BFC0-4107-81B1-41F469801399}" destId="{1A6FEFC8-70B3-4950-8C2C-6C7AB370035A}" srcOrd="4" destOrd="0" presId="urn:microsoft.com/office/officeart/2011/layout/TabList"/>
    <dgm:cxn modelId="{3BB0F476-B72D-4E7D-B5C1-BA39D0080243}" type="presParOf" srcId="{1A6FEFC8-70B3-4950-8C2C-6C7AB370035A}" destId="{48C73453-9951-4855-9282-A35B2812B0D7}" srcOrd="0" destOrd="0" presId="urn:microsoft.com/office/officeart/2011/layout/TabList"/>
    <dgm:cxn modelId="{E44F12BA-D0E2-478B-8B9C-06C65F833367}" type="presParOf" srcId="{1A6FEFC8-70B3-4950-8C2C-6C7AB370035A}" destId="{B4580357-0086-46A8-A16E-90BCF1488A11}" srcOrd="1" destOrd="0" presId="urn:microsoft.com/office/officeart/2011/layout/TabList"/>
    <dgm:cxn modelId="{E589E52E-8BBF-49A4-AB62-BDDABE671261}" type="presParOf" srcId="{1A6FEFC8-70B3-4950-8C2C-6C7AB370035A}" destId="{5FEF077E-E712-479C-B043-83ED14766619}" srcOrd="2" destOrd="0" presId="urn:microsoft.com/office/officeart/2011/layout/TabLis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6B0E5-F86A-4F8F-9F81-0FAF3D2A614A}" type="datetimeFigureOut">
              <a:rPr lang="en-IN" smtClean="0"/>
              <a:pPr/>
              <a:t>15-02-2019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0065-6583-40DE-84E1-06C90718D81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617145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6B0E5-F86A-4F8F-9F81-0FAF3D2A614A}" type="datetimeFigureOut">
              <a:rPr lang="en-IN" smtClean="0"/>
              <a:pPr/>
              <a:t>15-02-2019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0065-6583-40DE-84E1-06C90718D81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532014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6B0E5-F86A-4F8F-9F81-0FAF3D2A614A}" type="datetimeFigureOut">
              <a:rPr lang="en-IN" smtClean="0"/>
              <a:pPr/>
              <a:t>15-02-2019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0065-6583-40DE-84E1-06C90718D81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254449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6B0E5-F86A-4F8F-9F81-0FAF3D2A614A}" type="datetimeFigureOut">
              <a:rPr lang="en-IN" smtClean="0"/>
              <a:pPr/>
              <a:t>15-02-2019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0065-6583-40DE-84E1-06C90718D81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892108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6B0E5-F86A-4F8F-9F81-0FAF3D2A614A}" type="datetimeFigureOut">
              <a:rPr lang="en-IN" smtClean="0"/>
              <a:pPr/>
              <a:t>15-02-2019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0065-6583-40DE-84E1-06C90718D81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692240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6B0E5-F86A-4F8F-9F81-0FAF3D2A614A}" type="datetimeFigureOut">
              <a:rPr lang="en-IN" smtClean="0"/>
              <a:pPr/>
              <a:t>15-02-2019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0065-6583-40DE-84E1-06C90718D81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230509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6B0E5-F86A-4F8F-9F81-0FAF3D2A614A}" type="datetimeFigureOut">
              <a:rPr lang="en-IN" smtClean="0"/>
              <a:pPr/>
              <a:t>15-02-2019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0065-6583-40DE-84E1-06C90718D81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35887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6B0E5-F86A-4F8F-9F81-0FAF3D2A614A}" type="datetimeFigureOut">
              <a:rPr lang="en-IN" smtClean="0"/>
              <a:pPr/>
              <a:t>15-02-2019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0065-6583-40DE-84E1-06C90718D81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615427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6B0E5-F86A-4F8F-9F81-0FAF3D2A614A}" type="datetimeFigureOut">
              <a:rPr lang="en-IN" smtClean="0"/>
              <a:pPr/>
              <a:t>15-02-2019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0065-6583-40DE-84E1-06C90718D81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547439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6B0E5-F86A-4F8F-9F81-0FAF3D2A614A}" type="datetimeFigureOut">
              <a:rPr lang="en-IN" smtClean="0"/>
              <a:pPr/>
              <a:t>15-02-2019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0065-6583-40DE-84E1-06C90718D81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188055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6B0E5-F86A-4F8F-9F81-0FAF3D2A614A}" type="datetimeFigureOut">
              <a:rPr lang="en-IN" smtClean="0"/>
              <a:pPr/>
              <a:t>15-02-2019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0065-6583-40DE-84E1-06C90718D81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414040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4"/>
            <a:endParaRPr lang="en-US" dirty="0" smtClean="0"/>
          </a:p>
          <a:p>
            <a:pPr lvl="4"/>
            <a:endParaRPr lang="en-US" dirty="0" smtClean="0"/>
          </a:p>
          <a:p>
            <a:pPr lvl="4"/>
            <a:endParaRPr lang="en-US" dirty="0" smtClean="0"/>
          </a:p>
          <a:p>
            <a:pPr lvl="4"/>
            <a:endParaRPr lang="en-US" dirty="0" smtClean="0"/>
          </a:p>
          <a:p>
            <a:pPr lvl="4"/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6B0E5-F86A-4F8F-9F81-0FAF3D2A614A}" type="datetimeFigureOut">
              <a:rPr lang="en-IN" smtClean="0"/>
              <a:pPr/>
              <a:t>15-02-2019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99"/>
                </a:solidFill>
              </a:defRPr>
            </a:lvl1pPr>
          </a:lstStyle>
          <a:p>
            <a:r>
              <a:rPr lang="en-IN" dirty="0" smtClean="0"/>
              <a:t>Basic statistics 1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00065-6583-40DE-84E1-06C90718D81F}" type="slidenum">
              <a:rPr lang="en-IN" smtClean="0"/>
              <a:pPr/>
              <a:t>‹#›</a:t>
            </a:fld>
            <a:endParaRPr lang="en-IN"/>
          </a:p>
        </p:txBody>
      </p:sp>
      <p:pic>
        <p:nvPicPr>
          <p:cNvPr id="1036" name="Picture 12" descr="árbol de cerezo de vectores en el viento Foto de archivo - 9183497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548358" y="4850156"/>
            <a:ext cx="2034042" cy="1871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87960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660033"/>
          </a:solidFill>
          <a:latin typeface="Monotype Corsiva" panose="03010101010201010101" pitchFamily="66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660033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660033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660033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660033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660033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Basic Biostatistics</a:t>
            </a:r>
            <a:br>
              <a:rPr lang="en-IN" dirty="0" smtClean="0"/>
            </a:br>
            <a:r>
              <a:rPr lang="en-IN" dirty="0" smtClean="0"/>
              <a:t>Measures of central tendency and dispersion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err="1" smtClean="0"/>
              <a:t>Dr.</a:t>
            </a:r>
            <a:r>
              <a:rPr lang="en-IN" dirty="0" smtClean="0"/>
              <a:t> Carol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428736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Thumb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categorical variable- Frequency distribution</a:t>
            </a:r>
          </a:p>
          <a:p>
            <a:r>
              <a:rPr lang="en-US" dirty="0" smtClean="0"/>
              <a:t>Numerical variable: Measures of central tendency and dispersion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have collected age and gender of 10 patients.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that you have collected some data, </a:t>
            </a:r>
            <a:r>
              <a:rPr lang="en-US" dirty="0" smtClean="0"/>
              <a:t>how do you </a:t>
            </a:r>
            <a:r>
              <a:rPr lang="en-US" dirty="0" smtClean="0"/>
              <a:t>summarize it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Frequency </a:t>
            </a:r>
            <a:r>
              <a:rPr lang="en-IN" dirty="0" smtClean="0"/>
              <a:t>distribution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Frequency distribution: no of times characteristic of a variable is observed in the </a:t>
            </a:r>
            <a:r>
              <a:rPr lang="en-IN" dirty="0" smtClean="0"/>
              <a:t>sample</a:t>
            </a:r>
          </a:p>
          <a:p>
            <a:r>
              <a:rPr lang="en-IN" dirty="0" smtClean="0"/>
              <a:t>10 patients, 2 are males, 8 females</a:t>
            </a:r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418386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Scenario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You measured </a:t>
            </a:r>
            <a:r>
              <a:rPr lang="en-IN" dirty="0" err="1" smtClean="0"/>
              <a:t>Hb</a:t>
            </a:r>
            <a:r>
              <a:rPr lang="en-IN" dirty="0" smtClean="0"/>
              <a:t> of 5people. 3 were women and 2 men.</a:t>
            </a:r>
          </a:p>
          <a:p>
            <a:pPr marL="0" indent="0">
              <a:buNone/>
            </a:pPr>
            <a:r>
              <a:rPr lang="en-IN" dirty="0" smtClean="0"/>
              <a:t>The values are 11,9,12,3,4</a:t>
            </a:r>
            <a:r>
              <a:rPr lang="en-IN" smtClean="0"/>
              <a:t>. 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 smtClean="0"/>
              <a:t>How do you summarise your finding?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5535641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Measures of central tendency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Estimate of a centre of values</a:t>
            </a:r>
          </a:p>
          <a:p>
            <a:r>
              <a:rPr lang="en-IN" dirty="0" smtClean="0"/>
              <a:t>There are three </a:t>
            </a:r>
            <a:r>
              <a:rPr lang="en-IN" dirty="0" smtClean="0"/>
              <a:t>ways</a:t>
            </a:r>
          </a:p>
          <a:p>
            <a:pPr>
              <a:buNone/>
            </a:pPr>
            <a:endParaRPr lang="en-IN" dirty="0" smtClean="0"/>
          </a:p>
          <a:p>
            <a:pPr lvl="1"/>
            <a:r>
              <a:rPr lang="en-IN" dirty="0" smtClean="0"/>
              <a:t>Mean: average</a:t>
            </a:r>
          </a:p>
          <a:p>
            <a:pPr lvl="1"/>
            <a:r>
              <a:rPr lang="en-IN" dirty="0" smtClean="0"/>
              <a:t>Median: middle value of a rank ordered group</a:t>
            </a:r>
          </a:p>
          <a:p>
            <a:pPr lvl="1"/>
            <a:r>
              <a:rPr lang="en-IN" dirty="0" smtClean="0"/>
              <a:t>Mode: most frequent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70114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mtClean="0"/>
              <a:t>Meaures of Dispersion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mtClean="0"/>
              <a:t>It shows the extent of variation</a:t>
            </a:r>
          </a:p>
          <a:p>
            <a:r>
              <a:rPr lang="en-IN" smtClean="0"/>
              <a:t>The measures are</a:t>
            </a:r>
          </a:p>
          <a:p>
            <a:pPr lvl="1"/>
            <a:r>
              <a:rPr lang="en-IN" smtClean="0"/>
              <a:t>Range (Commonly used)</a:t>
            </a:r>
          </a:p>
          <a:p>
            <a:pPr lvl="1"/>
            <a:r>
              <a:rPr lang="en-IN" smtClean="0"/>
              <a:t>Interquartile range</a:t>
            </a:r>
          </a:p>
          <a:p>
            <a:pPr lvl="1"/>
            <a:r>
              <a:rPr lang="en-IN" smtClean="0"/>
              <a:t>Mean deviation</a:t>
            </a:r>
          </a:p>
          <a:p>
            <a:pPr lvl="1"/>
            <a:r>
              <a:rPr lang="en-IN" smtClean="0"/>
              <a:t>Standard deviation (most commonly used)</a:t>
            </a:r>
          </a:p>
          <a:p>
            <a:pPr lvl="1"/>
            <a:endParaRPr lang="en-IN" smtClean="0"/>
          </a:p>
          <a:p>
            <a:pPr lvl="1"/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6974833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Dispersion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The spread of values around the central tendency</a:t>
            </a:r>
          </a:p>
          <a:p>
            <a:r>
              <a:rPr lang="en-IN" dirty="0" smtClean="0"/>
              <a:t>Range: Highest value – Lowest value</a:t>
            </a:r>
          </a:p>
        </p:txBody>
      </p:sp>
    </p:spTree>
    <p:extLst>
      <p:ext uri="{BB962C8B-B14F-4D97-AF65-F5344CB8AC3E}">
        <p14:creationId xmlns:p14="http://schemas.microsoft.com/office/powerpoint/2010/main" xmlns="" val="76225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Inter quartile range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What is a quartile?</a:t>
            </a:r>
          </a:p>
          <a:p>
            <a:r>
              <a:rPr lang="en-IN" dirty="0" smtClean="0"/>
              <a:t>IQR=Q3-Q1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07277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There are 5 values below the </a:t>
            </a:r>
            <a:r>
              <a:rPr lang="en-IN" b="1" dirty="0"/>
              <a:t>median</a:t>
            </a:r>
            <a:r>
              <a:rPr lang="en-IN" dirty="0"/>
              <a:t> (lower half), the middle value is 64 which is the first quartile. There are 5 values above the </a:t>
            </a:r>
            <a:r>
              <a:rPr lang="en-IN" b="1" dirty="0"/>
              <a:t>median</a:t>
            </a:r>
            <a:r>
              <a:rPr lang="en-IN" dirty="0"/>
              <a:t> (upper half), the middle value is 77 which is the third quartile. The interquartile range is 77 – 64 = 13; the interquartile range is the range of the middle 50% of the data.</a:t>
            </a:r>
          </a:p>
        </p:txBody>
      </p:sp>
    </p:spTree>
    <p:extLst>
      <p:ext uri="{BB962C8B-B14F-4D97-AF65-F5344CB8AC3E}">
        <p14:creationId xmlns:p14="http://schemas.microsoft.com/office/powerpoint/2010/main" xmlns="" val="210486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what is the use of interquartile ran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72251" y="3196846"/>
            <a:ext cx="3012628" cy="3215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what is the use of interquartile ran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5197" y="712632"/>
            <a:ext cx="6392806" cy="2133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8788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Overview of the presentation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Types of data</a:t>
            </a:r>
          </a:p>
          <a:p>
            <a:pPr lvl="1"/>
            <a:r>
              <a:rPr lang="en-IN" dirty="0" smtClean="0"/>
              <a:t>Continuous</a:t>
            </a:r>
          </a:p>
          <a:p>
            <a:pPr lvl="1"/>
            <a:r>
              <a:rPr lang="en-IN" dirty="0" smtClean="0"/>
              <a:t>Discrete</a:t>
            </a:r>
          </a:p>
          <a:p>
            <a:r>
              <a:rPr lang="en-IN" dirty="0" smtClean="0"/>
              <a:t>Univariate analysis</a:t>
            </a:r>
          </a:p>
          <a:p>
            <a:pPr lvl="1"/>
            <a:r>
              <a:rPr lang="en-IN" dirty="0" smtClean="0"/>
              <a:t>Measures of central tendency</a:t>
            </a:r>
          </a:p>
          <a:p>
            <a:pPr lvl="1"/>
            <a:r>
              <a:rPr lang="en-IN" dirty="0" smtClean="0"/>
              <a:t>Measures of dispersion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08248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Mean deviation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How far, on average, all values are from the </a:t>
            </a:r>
            <a:r>
              <a:rPr lang="en-IN" smtClean="0"/>
              <a:t>middle</a:t>
            </a:r>
          </a:p>
          <a:p>
            <a:pPr lvl="1"/>
            <a:r>
              <a:rPr lang="en-IN" smtClean="0"/>
              <a:t>Calculate </a:t>
            </a:r>
            <a:r>
              <a:rPr lang="en-IN" dirty="0" smtClean="0"/>
              <a:t>mean</a:t>
            </a:r>
          </a:p>
          <a:p>
            <a:pPr lvl="1"/>
            <a:r>
              <a:rPr lang="en-IN" dirty="0" smtClean="0"/>
              <a:t>Value – mean without sign</a:t>
            </a:r>
          </a:p>
          <a:p>
            <a:pPr lvl="1"/>
            <a:r>
              <a:rPr lang="en-IN" dirty="0" smtClean="0"/>
              <a:t>Add</a:t>
            </a:r>
          </a:p>
          <a:p>
            <a:pPr lvl="1"/>
            <a:r>
              <a:rPr lang="en-IN" dirty="0" smtClean="0"/>
              <a:t>Divide by n</a:t>
            </a:r>
            <a:endParaRPr lang="en-IN" dirty="0"/>
          </a:p>
        </p:txBody>
      </p:sp>
      <p:pic>
        <p:nvPicPr>
          <p:cNvPr id="4" name="Picture 4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40919" y="2717443"/>
            <a:ext cx="5111438" cy="2240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1425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mean devi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39677" y="883298"/>
            <a:ext cx="5163399" cy="516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3336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/>
              <a:t>Standard deviation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/>
              <a:t>Standard deviation</a:t>
            </a:r>
            <a:r>
              <a:rPr lang="en-IN"/>
              <a:t> is a number used to tell how measurements for a group are spread out from the average (</a:t>
            </a:r>
            <a:r>
              <a:rPr lang="en-IN" b="1"/>
              <a:t>mean</a:t>
            </a:r>
            <a:r>
              <a:rPr lang="en-IN" smtClean="0"/>
              <a:t>). </a:t>
            </a:r>
            <a:r>
              <a:rPr lang="en-IN"/>
              <a:t>A low </a:t>
            </a:r>
            <a:r>
              <a:rPr lang="en-IN" b="1"/>
              <a:t>standard deviation means</a:t>
            </a:r>
            <a:r>
              <a:rPr lang="en-IN"/>
              <a:t> that most of the numbers are very close to the average. A high </a:t>
            </a:r>
            <a:r>
              <a:rPr lang="en-IN" b="1"/>
              <a:t>standard deviation means</a:t>
            </a:r>
            <a:r>
              <a:rPr lang="en-IN"/>
              <a:t> that the numbers are spread out</a:t>
            </a:r>
          </a:p>
        </p:txBody>
      </p:sp>
      <p:pic>
        <p:nvPicPr>
          <p:cNvPr id="1026" name="Picture 2" descr="Image result for standard deviation explain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09234" y="4164769"/>
            <a:ext cx="4109752" cy="2261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7148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Standard variation</a:t>
            </a:r>
            <a:br>
              <a:rPr lang="en-IN" dirty="0"/>
            </a:br>
            <a:endParaRPr lang="en-IN" dirty="0"/>
          </a:p>
        </p:txBody>
      </p:sp>
      <p:pic>
        <p:nvPicPr>
          <p:cNvPr id="2052" name="Picture 4" descr="Image result for standard deviation explain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10131" y="1500824"/>
            <a:ext cx="6322499" cy="474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1336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www.investing-in-mutual-funds.com/images/3053-Normal_Brackets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28046" y="1352283"/>
            <a:ext cx="5669660" cy="4146996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xmlns="" val="34225263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How to calculate</a:t>
            </a:r>
            <a:endParaRPr lang="en-IN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" name="Content Placeholder 9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IN" dirty="0" smtClean="0"/>
                  <a:t>Data set</a:t>
                </a:r>
              </a:p>
              <a:p>
                <a:pPr lvl="1"/>
                <a:r>
                  <a:rPr lang="en-IN" dirty="0" smtClean="0"/>
                  <a:t>2, 4,4,4,5,5,7,9</a:t>
                </a:r>
              </a:p>
              <a:p>
                <a:pPr lvl="1"/>
                <a:r>
                  <a:rPr lang="en-IN" dirty="0" smtClean="0"/>
                  <a:t>Mean = 5</a:t>
                </a:r>
              </a:p>
              <a:p>
                <a:pPr lvl="1"/>
                <a:r>
                  <a:rPr lang="en-IN" dirty="0" smtClean="0"/>
                  <a:t>Deviation from mean and square it: 2-5= (-3)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i="1" smtClean="0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>
                        <m:r>
                          <a:rPr lang="en-IN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IN" dirty="0" smtClean="0"/>
                  <a:t>= 9</a:t>
                </a:r>
              </a:p>
              <a:p>
                <a:pPr lvl="1"/>
                <a:r>
                  <a:rPr lang="en-IN" dirty="0" smtClean="0"/>
                  <a:t>Mean of all the values</a:t>
                </a:r>
              </a:p>
              <a:p>
                <a:pPr lvl="1"/>
                <a:r>
                  <a:rPr lang="en-IN" dirty="0" smtClean="0"/>
                  <a:t>Square root of it</a:t>
                </a:r>
              </a:p>
              <a:p>
                <a:endParaRPr lang="en-IN" dirty="0"/>
              </a:p>
            </p:txBody>
          </p:sp>
        </mc:Choice>
        <mc:Fallback>
          <p:sp>
            <p:nvSpPr>
              <p:cNvPr id="10" name="Content Placeholder 9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38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0" y="127618"/>
            <a:ext cx="256464" cy="2019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53920" tIns="31740" rIns="0" bIns="1587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rgbClr val="252525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AutoShape 15" descr="2,\  4,\  4,\  4,\  5,\  5,\  7,\  9."/>
          <p:cNvSpPr>
            <a:spLocks noChangeAspect="1" noChangeArrowheads="1"/>
          </p:cNvSpPr>
          <p:nvPr/>
        </p:nvSpPr>
        <p:spPr bwMode="auto">
          <a:xfrm>
            <a:off x="288925" y="-44926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9" name="AutoShape 16" descr="    \frac{2 + 4 + 4 + 4 + 5 + 5 + 7 + 9}{8} = 5.  "/>
          <p:cNvSpPr>
            <a:spLocks noChangeAspect="1" noChangeArrowheads="1"/>
          </p:cNvSpPr>
          <p:nvPr/>
        </p:nvSpPr>
        <p:spPr bwMode="auto">
          <a:xfrm>
            <a:off x="28892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0" name="AutoShape 17" descr="&#10;    \begin{array}{lll}&#10;    (2-5)^2 = (-3)^2 = 9  &amp;&amp;  (5-5)^2 = 0^2 = 0 \\&#10;    (4-5)^2 = (-1)^2 = 1  &amp;&amp;  (5-5)^2 = 0^2 = 0 \\&#10;    (4-5)^2 = (-1)^2 = 1  &amp;&amp;  (7-5)^2 = 2^2 = 4 \\&#10;    (4-5)^2 = (-1)^2 = 1  &amp;&amp;  (9-5)^2 = 4^2 = 16. \\&#10;    \end{array}&#10;  "/>
          <p:cNvSpPr>
            <a:spLocks noChangeAspect="1" noChangeArrowheads="1"/>
          </p:cNvSpPr>
          <p:nvPr/>
        </p:nvSpPr>
        <p:spPr bwMode="auto">
          <a:xfrm>
            <a:off x="288925" y="1603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1" name="AutoShape 18" descr="\frac{9 + 1 + 1 + 1 + 0 + 0 + 4 + 16}{8} = 4."/>
          <p:cNvSpPr>
            <a:spLocks noChangeAspect="1" noChangeArrowheads="1"/>
          </p:cNvSpPr>
          <p:nvPr/>
        </p:nvSpPr>
        <p:spPr bwMode="auto">
          <a:xfrm>
            <a:off x="288925" y="4651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2" name="AutoShape 19" descr="\sqrt{ 4 } = 2."/>
          <p:cNvSpPr>
            <a:spLocks noChangeAspect="1" noChangeArrowheads="1"/>
          </p:cNvSpPr>
          <p:nvPr/>
        </p:nvSpPr>
        <p:spPr bwMode="auto">
          <a:xfrm>
            <a:off x="288925" y="7699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10840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mtClean="0"/>
              <a:t>Comment on this?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mtClean="0"/>
              <a:t>The weight of DNB students is</a:t>
            </a:r>
          </a:p>
          <a:p>
            <a:r>
              <a:rPr lang="en-IN" smtClean="0"/>
              <a:t>50±20</a:t>
            </a:r>
          </a:p>
          <a:p>
            <a:r>
              <a:rPr lang="en-IN" smtClean="0"/>
              <a:t>50±10</a:t>
            </a:r>
          </a:p>
          <a:p>
            <a:r>
              <a:rPr lang="en-IN" smtClean="0"/>
              <a:t>50±100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9575028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Gist</a:t>
            </a:r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3746708607"/>
              </p:ext>
            </p:extLst>
          </p:nvPr>
        </p:nvGraphicFramePr>
        <p:xfrm>
          <a:off x="2032000" y="1630392"/>
          <a:ext cx="7508815" cy="45079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Thank you</a:t>
            </a:r>
            <a:endParaRPr lang="en-IN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27622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92B62-2B1E-48B7-94F2-17EC7A24EC42}" type="datetime1">
              <a:rPr lang="en-IN" smtClean="0"/>
              <a:pPr/>
              <a:t>15-02-2019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Test of significance</a:t>
            </a:r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endParaRPr lang="en-IN" dirty="0"/>
          </a:p>
        </p:txBody>
      </p:sp>
      <p:pic>
        <p:nvPicPr>
          <p:cNvPr id="2050" name="Picture 2" descr="Image result for types of da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19325" y="1381460"/>
            <a:ext cx="6076950" cy="456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ight Arrow Callout 7"/>
          <p:cNvSpPr/>
          <p:nvPr/>
        </p:nvSpPr>
        <p:spPr>
          <a:xfrm>
            <a:off x="1765479" y="5035640"/>
            <a:ext cx="1840606" cy="656823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Order</a:t>
            </a:r>
          </a:p>
          <a:p>
            <a:pPr algn="ctr"/>
            <a:r>
              <a:rPr lang="en-IN" dirty="0" smtClean="0"/>
              <a:t>Pain scale</a:t>
            </a:r>
          </a:p>
        </p:txBody>
      </p:sp>
      <p:sp>
        <p:nvSpPr>
          <p:cNvPr id="9" name="Left Arrow Callout 8"/>
          <p:cNvSpPr/>
          <p:nvPr/>
        </p:nvSpPr>
        <p:spPr>
          <a:xfrm>
            <a:off x="7848600" y="2167943"/>
            <a:ext cx="1803042" cy="965915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Number</a:t>
            </a:r>
            <a:endParaRPr lang="en-IN" dirty="0"/>
          </a:p>
        </p:txBody>
      </p:sp>
      <p:sp>
        <p:nvSpPr>
          <p:cNvPr id="11" name="Right Arrow Callout 10"/>
          <p:cNvSpPr/>
          <p:nvPr/>
        </p:nvSpPr>
        <p:spPr>
          <a:xfrm>
            <a:off x="721217" y="2354575"/>
            <a:ext cx="2109989" cy="953149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Character,</a:t>
            </a:r>
          </a:p>
          <a:p>
            <a:pPr algn="ctr"/>
            <a:endParaRPr lang="en-IN" dirty="0"/>
          </a:p>
        </p:txBody>
      </p:sp>
      <p:sp>
        <p:nvSpPr>
          <p:cNvPr id="12" name="Left Arrow Callout 11"/>
          <p:cNvSpPr/>
          <p:nvPr/>
        </p:nvSpPr>
        <p:spPr>
          <a:xfrm>
            <a:off x="7251878" y="4763518"/>
            <a:ext cx="2162577" cy="1376485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Counts</a:t>
            </a:r>
          </a:p>
          <a:p>
            <a:pPr algn="ctr"/>
            <a:r>
              <a:rPr lang="en-IN" dirty="0" smtClean="0"/>
              <a:t>No. of babies died</a:t>
            </a:r>
          </a:p>
        </p:txBody>
      </p:sp>
      <p:sp>
        <p:nvSpPr>
          <p:cNvPr id="13" name="Left Arrow Callout 12"/>
          <p:cNvSpPr/>
          <p:nvPr/>
        </p:nvSpPr>
        <p:spPr>
          <a:xfrm>
            <a:off x="8504416" y="3531695"/>
            <a:ext cx="3035054" cy="965915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Any Number</a:t>
            </a:r>
          </a:p>
          <a:p>
            <a:pPr algn="ctr"/>
            <a:r>
              <a:rPr lang="en-IN" dirty="0" err="1" smtClean="0"/>
              <a:t>Eg:weight</a:t>
            </a:r>
            <a:r>
              <a:rPr lang="en-IN" dirty="0" smtClean="0"/>
              <a:t> of the babies</a:t>
            </a:r>
            <a:endParaRPr lang="en-IN" dirty="0"/>
          </a:p>
        </p:txBody>
      </p:sp>
      <p:sp>
        <p:nvSpPr>
          <p:cNvPr id="15" name="Right Arrow Callout 14"/>
          <p:cNvSpPr/>
          <p:nvPr/>
        </p:nvSpPr>
        <p:spPr>
          <a:xfrm>
            <a:off x="321972" y="3670077"/>
            <a:ext cx="1897354" cy="827533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Describing type</a:t>
            </a:r>
          </a:p>
          <a:p>
            <a:pPr algn="ctr"/>
            <a:r>
              <a:rPr lang="en-IN" dirty="0" err="1" smtClean="0"/>
              <a:t>Eg</a:t>
            </a:r>
            <a:r>
              <a:rPr lang="en-IN" dirty="0" smtClean="0"/>
              <a:t>: gender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013705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2" grpId="0" animBg="1"/>
      <p:bldP spid="13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Each level of measurement determines the statistics that can be used or cannot be used</a:t>
            </a:r>
          </a:p>
        </p:txBody>
      </p:sp>
    </p:spTree>
    <p:extLst>
      <p:ext uri="{BB962C8B-B14F-4D97-AF65-F5344CB8AC3E}">
        <p14:creationId xmlns:p14="http://schemas.microsoft.com/office/powerpoint/2010/main" xmlns="" val="95255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have collected age, gender, delirium and co morbidities. What type of data is: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Age</a:t>
            </a:r>
          </a:p>
          <a:p>
            <a:r>
              <a:rPr lang="en-US" dirty="0" smtClean="0"/>
              <a:t>Gender</a:t>
            </a:r>
          </a:p>
          <a:p>
            <a:r>
              <a:rPr lang="en-US" dirty="0" smtClean="0"/>
              <a:t>Delirium</a:t>
            </a:r>
          </a:p>
          <a:p>
            <a:r>
              <a:rPr lang="en-US" dirty="0" smtClean="0"/>
              <a:t>Co- morbidities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have collected age and gender of 10 patients.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that you have collected some data, </a:t>
            </a:r>
            <a:r>
              <a:rPr lang="en-US" dirty="0" smtClean="0"/>
              <a:t>how do you </a:t>
            </a:r>
            <a:r>
              <a:rPr lang="en-US" dirty="0" smtClean="0"/>
              <a:t>summarize it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Univariate analysis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88349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What and why?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Descriptive analysis of a single variable</a:t>
            </a:r>
          </a:p>
          <a:p>
            <a:r>
              <a:rPr lang="en-IN" dirty="0" smtClean="0"/>
              <a:t>Purpose:</a:t>
            </a:r>
          </a:p>
          <a:p>
            <a:r>
              <a:rPr lang="en-IN" dirty="0" smtClean="0"/>
              <a:t>To describe a sample into a few understandable numbers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59474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4195</TotalTime>
  <Words>374</Words>
  <Application>Microsoft Office PowerPoint</Application>
  <PresentationFormat>Custom</PresentationFormat>
  <Paragraphs>90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Basic Biostatistics Measures of central tendency and dispersion</vt:lpstr>
      <vt:lpstr>Overview of the presentation</vt:lpstr>
      <vt:lpstr>Slide 3</vt:lpstr>
      <vt:lpstr>Each level of measurement determines the statistics that can be used or cannot be used</vt:lpstr>
      <vt:lpstr>Exercise</vt:lpstr>
      <vt:lpstr>You have collected age, gender, delirium and co morbidities. What type of data is:</vt:lpstr>
      <vt:lpstr>You have collected age and gender of 10 patients.</vt:lpstr>
      <vt:lpstr>Univariate analysis</vt:lpstr>
      <vt:lpstr>What and why?</vt:lpstr>
      <vt:lpstr>Thumb rule</vt:lpstr>
      <vt:lpstr>You have collected age and gender of 10 patients.</vt:lpstr>
      <vt:lpstr>Frequency distribution</vt:lpstr>
      <vt:lpstr>Scenario</vt:lpstr>
      <vt:lpstr>Measures of central tendency</vt:lpstr>
      <vt:lpstr>Meaures of Dispersion</vt:lpstr>
      <vt:lpstr>Dispersion</vt:lpstr>
      <vt:lpstr>Inter quartile range </vt:lpstr>
      <vt:lpstr>Slide 18</vt:lpstr>
      <vt:lpstr>Slide 19</vt:lpstr>
      <vt:lpstr>Mean deviation</vt:lpstr>
      <vt:lpstr>Slide 21</vt:lpstr>
      <vt:lpstr>Standard deviation</vt:lpstr>
      <vt:lpstr>Standard variation </vt:lpstr>
      <vt:lpstr>Slide 24</vt:lpstr>
      <vt:lpstr>How to calculate</vt:lpstr>
      <vt:lpstr>Comment on this?</vt:lpstr>
      <vt:lpstr>Gist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carolin</dc:creator>
  <cp:lastModifiedBy>admin</cp:lastModifiedBy>
  <cp:revision>38</cp:revision>
  <dcterms:created xsi:type="dcterms:W3CDTF">2016-02-25T06:07:48Z</dcterms:created>
  <dcterms:modified xsi:type="dcterms:W3CDTF">2019-02-15T03:13:41Z</dcterms:modified>
</cp:coreProperties>
</file>