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98" r:id="rId27"/>
    <p:sldId id="281" r:id="rId28"/>
    <p:sldId id="282" r:id="rId29"/>
    <p:sldId id="283" r:id="rId30"/>
    <p:sldId id="284" r:id="rId31"/>
    <p:sldId id="300" r:id="rId32"/>
    <p:sldId id="285" r:id="rId33"/>
    <p:sldId id="287" r:id="rId34"/>
    <p:sldId id="288" r:id="rId35"/>
    <p:sldId id="289" r:id="rId36"/>
    <p:sldId id="290" r:id="rId37"/>
    <p:sldId id="291" r:id="rId38"/>
    <p:sldId id="297" r:id="rId39"/>
    <p:sldId id="292" r:id="rId40"/>
    <p:sldId id="294" r:id="rId41"/>
    <p:sldId id="293" r:id="rId42"/>
    <p:sldId id="295" r:id="rId43"/>
    <p:sldId id="299" r:id="rId44"/>
    <p:sldId id="296"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00860C-9784-4C7F-8C18-4B74ADE2C23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125904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860C-9784-4C7F-8C18-4B74ADE2C23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246165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860C-9784-4C7F-8C18-4B74ADE2C23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335869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0860C-9784-4C7F-8C18-4B74ADE2C23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273819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00860C-9784-4C7F-8C18-4B74ADE2C23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344678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00860C-9784-4C7F-8C18-4B74ADE2C23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144495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00860C-9784-4C7F-8C18-4B74ADE2C238}"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87583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00860C-9784-4C7F-8C18-4B74ADE2C238}"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37599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0860C-9784-4C7F-8C18-4B74ADE2C238}"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100922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00860C-9784-4C7F-8C18-4B74ADE2C23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122966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00860C-9784-4C7F-8C18-4B74ADE2C23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83498-8993-4450-BBFE-5E04CE71D434}" type="slidenum">
              <a:rPr lang="en-US" smtClean="0"/>
              <a:t>‹#›</a:t>
            </a:fld>
            <a:endParaRPr lang="en-US"/>
          </a:p>
        </p:txBody>
      </p:sp>
    </p:spTree>
    <p:extLst>
      <p:ext uri="{BB962C8B-B14F-4D97-AF65-F5344CB8AC3E}">
        <p14:creationId xmlns:p14="http://schemas.microsoft.com/office/powerpoint/2010/main" val="22467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0860C-9784-4C7F-8C18-4B74ADE2C238}" type="datetimeFigureOut">
              <a:rPr lang="en-US" smtClean="0"/>
              <a:t>9/1/2019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83498-8993-4450-BBFE-5E04CE71D434}" type="slidenum">
              <a:rPr lang="en-US" smtClean="0"/>
              <a:t>‹#›</a:t>
            </a:fld>
            <a:endParaRPr lang="en-US"/>
          </a:p>
        </p:txBody>
      </p:sp>
    </p:spTree>
    <p:extLst>
      <p:ext uri="{BB962C8B-B14F-4D97-AF65-F5344CB8AC3E}">
        <p14:creationId xmlns:p14="http://schemas.microsoft.com/office/powerpoint/2010/main" val="5911226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radioloksabha.com/home.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6400"/>
            <a:ext cx="9144000" cy="2387600"/>
          </a:xfrm>
        </p:spPr>
        <p:txBody>
          <a:bodyPr>
            <a:normAutofit fontScale="90000"/>
          </a:bodyPr>
          <a:lstStyle/>
          <a:p>
            <a:r>
              <a:rPr lang="en-US" dirty="0" err="1">
                <a:latin typeface="Arial Black" panose="020B0A04020102020204" pitchFamily="34" charset="0"/>
              </a:rPr>
              <a:t>Radioloksabha</a:t>
            </a:r>
            <a:r>
              <a:rPr lang="en-US" dirty="0">
                <a:latin typeface="Arial Black" panose="020B0A04020102020204" pitchFamily="34" charset="0"/>
              </a:rPr>
              <a:t> spotters</a:t>
            </a:r>
            <a:br>
              <a:rPr lang="en-US" dirty="0">
                <a:latin typeface="Arial Black" panose="020B0A04020102020204" pitchFamily="34" charset="0"/>
              </a:rPr>
            </a:br>
            <a:r>
              <a:rPr lang="en-US" dirty="0">
                <a:latin typeface="Arial Black" panose="020B0A04020102020204" pitchFamily="34" charset="0"/>
              </a:rPr>
              <a:t>series- I</a:t>
            </a:r>
          </a:p>
        </p:txBody>
      </p:sp>
      <p:sp>
        <p:nvSpPr>
          <p:cNvPr id="3" name="Subtitle 2"/>
          <p:cNvSpPr>
            <a:spLocks noGrp="1"/>
          </p:cNvSpPr>
          <p:nvPr>
            <p:ph type="subTitle" idx="1"/>
          </p:nvPr>
        </p:nvSpPr>
        <p:spPr>
          <a:xfrm>
            <a:off x="406399" y="4398108"/>
            <a:ext cx="11379200" cy="1655762"/>
          </a:xfrm>
        </p:spPr>
        <p:txBody>
          <a:bodyPr>
            <a:normAutofit lnSpcReduction="10000"/>
          </a:bodyPr>
          <a:lstStyle/>
          <a:p>
            <a:r>
              <a:rPr lang="en-US" sz="2000" dirty="0"/>
              <a:t>Dr </a:t>
            </a:r>
            <a:r>
              <a:rPr lang="en-US" sz="2000" dirty="0" err="1"/>
              <a:t>Pavankumar</a:t>
            </a:r>
            <a:r>
              <a:rPr lang="en-US" sz="2000" dirty="0"/>
              <a:t>(DMRD, DNB) .  Dr </a:t>
            </a:r>
            <a:r>
              <a:rPr lang="en-US" sz="2000" dirty="0" err="1"/>
              <a:t>Saarah</a:t>
            </a:r>
            <a:r>
              <a:rPr lang="en-US" sz="2000" dirty="0"/>
              <a:t> khan ( MD) . Dr Anju (MD) . Dr Ashok </a:t>
            </a:r>
            <a:r>
              <a:rPr lang="en-US" sz="2000" dirty="0" err="1"/>
              <a:t>sharma</a:t>
            </a:r>
            <a:r>
              <a:rPr lang="en-US" sz="2000" dirty="0"/>
              <a:t>(MD)</a:t>
            </a:r>
          </a:p>
          <a:p>
            <a:endParaRPr lang="en-US" dirty="0"/>
          </a:p>
          <a:p>
            <a:endParaRPr lang="en-US" dirty="0"/>
          </a:p>
          <a:p>
            <a:r>
              <a:rPr lang="en-US" dirty="0"/>
              <a:t>we support </a:t>
            </a:r>
            <a:r>
              <a:rPr lang="en-US" dirty="0" err="1"/>
              <a:t>FOAMrad</a:t>
            </a:r>
            <a:r>
              <a:rPr lang="en-US" dirty="0"/>
              <a:t>  - free open access radiology education</a:t>
            </a:r>
          </a:p>
        </p:txBody>
      </p:sp>
      <p:sp>
        <p:nvSpPr>
          <p:cNvPr id="4" name="Rectangle 3">
            <a:extLst>
              <a:ext uri="{FF2B5EF4-FFF2-40B4-BE49-F238E27FC236}">
                <a16:creationId xmlns:a16="http://schemas.microsoft.com/office/drawing/2014/main" id="{CFD93AE0-9536-4A29-8FA9-8EF1EB6F465D}"/>
              </a:ext>
            </a:extLst>
          </p:cNvPr>
          <p:cNvSpPr/>
          <p:nvPr/>
        </p:nvSpPr>
        <p:spPr>
          <a:xfrm>
            <a:off x="1622778" y="3123506"/>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the world of Radiology</a:t>
            </a:r>
            <a:endParaRPr lang="en-IN" dirty="0"/>
          </a:p>
        </p:txBody>
      </p:sp>
      <p:pic>
        <p:nvPicPr>
          <p:cNvPr id="6" name="Picture 5">
            <a:extLst>
              <a:ext uri="{FF2B5EF4-FFF2-40B4-BE49-F238E27FC236}">
                <a16:creationId xmlns:a16="http://schemas.microsoft.com/office/drawing/2014/main" id="{DD096577-E10C-471E-BEEC-341173983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pic>
        <p:nvPicPr>
          <p:cNvPr id="8" name="Picture 7">
            <a:extLst>
              <a:ext uri="{FF2B5EF4-FFF2-40B4-BE49-F238E27FC236}">
                <a16:creationId xmlns:a16="http://schemas.microsoft.com/office/drawing/2014/main" id="{7EDFCE74-9F76-4A10-99E3-53C3C9A46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94"/>
            <a:ext cx="3375742" cy="784766"/>
          </a:xfrm>
          <a:prstGeom prst="rect">
            <a:avLst/>
          </a:prstGeom>
        </p:spPr>
      </p:pic>
    </p:spTree>
    <p:extLst>
      <p:ext uri="{BB962C8B-B14F-4D97-AF65-F5344CB8AC3E}">
        <p14:creationId xmlns:p14="http://schemas.microsoft.com/office/powerpoint/2010/main" val="357266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83386" y="-114490"/>
            <a:ext cx="8763727" cy="7290180"/>
          </a:xfrm>
          <a:prstGeom prst="rect">
            <a:avLst/>
          </a:prstGeom>
          <a:solidFill>
            <a:srgbClr val="FF0000"/>
          </a:solidFill>
        </p:spPr>
      </p:pic>
      <p:cxnSp>
        <p:nvCxnSpPr>
          <p:cNvPr id="6" name="Straight Connector 5"/>
          <p:cNvCxnSpPr/>
          <p:nvPr/>
        </p:nvCxnSpPr>
        <p:spPr>
          <a:xfrm flipV="1">
            <a:off x="4185634" y="2550017"/>
            <a:ext cx="4868214" cy="103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28823" y="1468192"/>
            <a:ext cx="77273" cy="121061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3031" y="2279561"/>
            <a:ext cx="1906073" cy="646331"/>
          </a:xfrm>
          <a:prstGeom prst="rect">
            <a:avLst/>
          </a:prstGeom>
          <a:noFill/>
        </p:spPr>
        <p:txBody>
          <a:bodyPr wrap="square" rtlCol="0">
            <a:spAutoFit/>
          </a:bodyPr>
          <a:lstStyle/>
          <a:p>
            <a:r>
              <a:rPr lang="en-US" dirty="0"/>
              <a:t>Measuring </a:t>
            </a:r>
            <a:r>
              <a:rPr lang="en-US" dirty="0" err="1"/>
              <a:t>proptosis</a:t>
            </a:r>
            <a:endParaRPr lang="en-US" dirty="0"/>
          </a:p>
        </p:txBody>
      </p:sp>
      <p:pic>
        <p:nvPicPr>
          <p:cNvPr id="7" name="Picture 6">
            <a:extLst>
              <a:ext uri="{FF2B5EF4-FFF2-40B4-BE49-F238E27FC236}">
                <a16:creationId xmlns:a16="http://schemas.microsoft.com/office/drawing/2014/main" id="{C4308669-F976-4971-9FA1-3ED9CC1BB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1" y="37747"/>
            <a:ext cx="2901244" cy="674458"/>
          </a:xfrm>
          <a:prstGeom prst="rect">
            <a:avLst/>
          </a:prstGeom>
        </p:spPr>
      </p:pic>
    </p:spTree>
    <p:extLst>
      <p:ext uri="{BB962C8B-B14F-4D97-AF65-F5344CB8AC3E}">
        <p14:creationId xmlns:p14="http://schemas.microsoft.com/office/powerpoint/2010/main" val="363209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32177"/>
            <a:ext cx="5808467" cy="4970131"/>
          </a:xfrm>
          <a:prstGeom prst="rect">
            <a:avLst/>
          </a:prstGeom>
        </p:spPr>
      </p:pic>
      <p:pic>
        <p:nvPicPr>
          <p:cNvPr id="6" name="Picture 5"/>
          <p:cNvPicPr>
            <a:picLocks noChangeAspect="1"/>
          </p:cNvPicPr>
          <p:nvPr/>
        </p:nvPicPr>
        <p:blipFill>
          <a:blip r:embed="rId3"/>
          <a:stretch>
            <a:fillRect/>
          </a:stretch>
        </p:blipFill>
        <p:spPr>
          <a:xfrm>
            <a:off x="6120567" y="507999"/>
            <a:ext cx="5968706" cy="5094309"/>
          </a:xfrm>
          <a:prstGeom prst="rect">
            <a:avLst/>
          </a:prstGeom>
        </p:spPr>
      </p:pic>
      <p:pic>
        <p:nvPicPr>
          <p:cNvPr id="5" name="Picture 4">
            <a:extLst>
              <a:ext uri="{FF2B5EF4-FFF2-40B4-BE49-F238E27FC236}">
                <a16:creationId xmlns:a16="http://schemas.microsoft.com/office/drawing/2014/main" id="{068C3E35-D8D9-484F-A3AB-C5F80EC15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5429" y="6155646"/>
            <a:ext cx="2901244" cy="674458"/>
          </a:xfrm>
          <a:prstGeom prst="rect">
            <a:avLst/>
          </a:prstGeom>
        </p:spPr>
      </p:pic>
    </p:spTree>
    <p:extLst>
      <p:ext uri="{BB962C8B-B14F-4D97-AF65-F5344CB8AC3E}">
        <p14:creationId xmlns:p14="http://schemas.microsoft.com/office/powerpoint/2010/main" val="76514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sinusitis</a:t>
            </a:r>
          </a:p>
        </p:txBody>
      </p:sp>
      <p:sp>
        <p:nvSpPr>
          <p:cNvPr id="3" name="Content Placeholder 2"/>
          <p:cNvSpPr>
            <a:spLocks noGrp="1"/>
          </p:cNvSpPr>
          <p:nvPr>
            <p:ph idx="1"/>
          </p:nvPr>
        </p:nvSpPr>
        <p:spPr/>
        <p:txBody>
          <a:bodyPr/>
          <a:lstStyle/>
          <a:p>
            <a:r>
              <a:rPr lang="en-US" b="1" dirty="0"/>
              <a:t>Evidence of mucosal thickening with hyperdensities within noted in the bilateral </a:t>
            </a:r>
            <a:r>
              <a:rPr lang="en-US" b="1" dirty="0" err="1"/>
              <a:t>amxillary</a:t>
            </a:r>
            <a:r>
              <a:rPr lang="en-US" b="1" dirty="0"/>
              <a:t> </a:t>
            </a:r>
            <a:r>
              <a:rPr lang="en-US" b="1" dirty="0" err="1"/>
              <a:t>antra</a:t>
            </a:r>
            <a:r>
              <a:rPr lang="en-US" b="1" dirty="0"/>
              <a:t>, </a:t>
            </a:r>
            <a:r>
              <a:rPr lang="en-US" b="1" dirty="0" err="1"/>
              <a:t>ethmoidal</a:t>
            </a:r>
            <a:r>
              <a:rPr lang="en-US" b="1" dirty="0"/>
              <a:t>, frontal and </a:t>
            </a:r>
            <a:r>
              <a:rPr lang="en-US" b="1" dirty="0" err="1"/>
              <a:t>sphenoidal</a:t>
            </a:r>
            <a:r>
              <a:rPr lang="en-US" b="1" dirty="0"/>
              <a:t> sinuses with associated widening of the </a:t>
            </a:r>
            <a:r>
              <a:rPr lang="en-US" b="1" dirty="0" err="1"/>
              <a:t>infunbula</a:t>
            </a:r>
            <a:r>
              <a:rPr lang="en-US" b="1" dirty="0"/>
              <a:t> and bony erosions.</a:t>
            </a:r>
            <a:endParaRPr lang="en-US" dirty="0"/>
          </a:p>
        </p:txBody>
      </p:sp>
      <p:pic>
        <p:nvPicPr>
          <p:cNvPr id="4" name="Picture 3">
            <a:extLst>
              <a:ext uri="{FF2B5EF4-FFF2-40B4-BE49-F238E27FC236}">
                <a16:creationId xmlns:a16="http://schemas.microsoft.com/office/drawing/2014/main" id="{B26E9985-D842-42D7-8033-50A019C942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756" y="6176963"/>
            <a:ext cx="2901244" cy="674458"/>
          </a:xfrm>
          <a:prstGeom prst="rect">
            <a:avLst/>
          </a:prstGeom>
        </p:spPr>
      </p:pic>
    </p:spTree>
    <p:extLst>
      <p:ext uri="{BB962C8B-B14F-4D97-AF65-F5344CB8AC3E}">
        <p14:creationId xmlns:p14="http://schemas.microsoft.com/office/powerpoint/2010/main" val="378419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5334" y="1374880"/>
            <a:ext cx="5629102" cy="4303288"/>
          </a:xfrm>
          <a:prstGeom prst="rect">
            <a:avLst/>
          </a:prstGeom>
        </p:spPr>
      </p:pic>
      <p:pic>
        <p:nvPicPr>
          <p:cNvPr id="5" name="Picture 4"/>
          <p:cNvPicPr>
            <a:picLocks noChangeAspect="1"/>
          </p:cNvPicPr>
          <p:nvPr/>
        </p:nvPicPr>
        <p:blipFill>
          <a:blip r:embed="rId3"/>
          <a:stretch>
            <a:fillRect/>
          </a:stretch>
        </p:blipFill>
        <p:spPr>
          <a:xfrm>
            <a:off x="5824436" y="1374880"/>
            <a:ext cx="5529364" cy="4303288"/>
          </a:xfrm>
          <a:prstGeom prst="rect">
            <a:avLst/>
          </a:prstGeom>
        </p:spPr>
      </p:pic>
      <p:pic>
        <p:nvPicPr>
          <p:cNvPr id="6" name="Picture 5">
            <a:extLst>
              <a:ext uri="{FF2B5EF4-FFF2-40B4-BE49-F238E27FC236}">
                <a16:creationId xmlns:a16="http://schemas.microsoft.com/office/drawing/2014/main" id="{52477DB2-6C75-4D2C-B887-79A7BA4B6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756" y="6155646"/>
            <a:ext cx="2901244" cy="674458"/>
          </a:xfrm>
          <a:prstGeom prst="rect">
            <a:avLst/>
          </a:prstGeom>
        </p:spPr>
      </p:pic>
    </p:spTree>
    <p:extLst>
      <p:ext uri="{BB962C8B-B14F-4D97-AF65-F5344CB8AC3E}">
        <p14:creationId xmlns:p14="http://schemas.microsoft.com/office/powerpoint/2010/main" val="121104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89C5AB7-B092-4C2C-A3CA-B6882A56A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756" y="6183542"/>
            <a:ext cx="2901244" cy="674458"/>
          </a:xfrm>
          <a:prstGeom prst="rect">
            <a:avLst/>
          </a:prstGeom>
        </p:spPr>
      </p:pic>
      <p:sp>
        <p:nvSpPr>
          <p:cNvPr id="6" name="Title 5">
            <a:extLst>
              <a:ext uri="{FF2B5EF4-FFF2-40B4-BE49-F238E27FC236}">
                <a16:creationId xmlns:a16="http://schemas.microsoft.com/office/drawing/2014/main" id="{D38097FD-F2D8-4003-847B-9EF3B5794AEC}"/>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204693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93708"/>
            <a:ext cx="4843622" cy="3924501"/>
          </a:xfrm>
          <a:prstGeom prst="rect">
            <a:avLst/>
          </a:prstGeom>
        </p:spPr>
      </p:pic>
      <p:pic>
        <p:nvPicPr>
          <p:cNvPr id="5" name="Picture 4"/>
          <p:cNvPicPr>
            <a:picLocks noChangeAspect="1"/>
          </p:cNvPicPr>
          <p:nvPr/>
        </p:nvPicPr>
        <p:blipFill>
          <a:blip r:embed="rId3"/>
          <a:stretch>
            <a:fillRect/>
          </a:stretch>
        </p:blipFill>
        <p:spPr>
          <a:xfrm>
            <a:off x="6294113" y="93707"/>
            <a:ext cx="5059687" cy="3924501"/>
          </a:xfrm>
          <a:prstGeom prst="rect">
            <a:avLst/>
          </a:prstGeom>
        </p:spPr>
      </p:pic>
      <p:pic>
        <p:nvPicPr>
          <p:cNvPr id="6" name="Picture 5"/>
          <p:cNvPicPr>
            <a:picLocks noChangeAspect="1"/>
          </p:cNvPicPr>
          <p:nvPr/>
        </p:nvPicPr>
        <p:blipFill>
          <a:blip r:embed="rId4"/>
          <a:stretch>
            <a:fillRect/>
          </a:stretch>
        </p:blipFill>
        <p:spPr>
          <a:xfrm>
            <a:off x="3404690" y="2433502"/>
            <a:ext cx="5006794" cy="4327906"/>
          </a:xfrm>
          <a:prstGeom prst="rect">
            <a:avLst/>
          </a:prstGeom>
        </p:spPr>
      </p:pic>
      <p:pic>
        <p:nvPicPr>
          <p:cNvPr id="7" name="Picture 6">
            <a:extLst>
              <a:ext uri="{FF2B5EF4-FFF2-40B4-BE49-F238E27FC236}">
                <a16:creationId xmlns:a16="http://schemas.microsoft.com/office/drawing/2014/main" id="{9CCB37A3-86FE-4F68-A607-4FE64C155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0756" y="6183542"/>
            <a:ext cx="2901244" cy="674458"/>
          </a:xfrm>
          <a:prstGeom prst="rect">
            <a:avLst/>
          </a:prstGeom>
        </p:spPr>
      </p:pic>
    </p:spTree>
    <p:extLst>
      <p:ext uri="{BB962C8B-B14F-4D97-AF65-F5344CB8AC3E}">
        <p14:creationId xmlns:p14="http://schemas.microsoft.com/office/powerpoint/2010/main" val="135144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Fungal sinusitis </a:t>
            </a:r>
            <a:endParaRPr lang="en-US" dirty="0"/>
          </a:p>
        </p:txBody>
      </p:sp>
      <p:sp>
        <p:nvSpPr>
          <p:cNvPr id="3" name="Content Placeholder 2"/>
          <p:cNvSpPr>
            <a:spLocks noGrp="1"/>
          </p:cNvSpPr>
          <p:nvPr>
            <p:ph idx="1"/>
          </p:nvPr>
        </p:nvSpPr>
        <p:spPr/>
        <p:txBody>
          <a:bodyPr/>
          <a:lstStyle/>
          <a:p>
            <a:pPr marL="0" indent="0">
              <a:buNone/>
            </a:pPr>
            <a:r>
              <a:rPr lang="en-US" b="1" dirty="0"/>
              <a:t>Involving the left maxillary, </a:t>
            </a:r>
            <a:r>
              <a:rPr lang="en-US" b="1" dirty="0" err="1"/>
              <a:t>frntal</a:t>
            </a:r>
            <a:r>
              <a:rPr lang="en-US" b="1" dirty="0"/>
              <a:t>, ethmoidal and sphenoidal sinuses with erosions and thinning of left lamina papyracea  with focal breech of the </a:t>
            </a:r>
            <a:r>
              <a:rPr lang="en-US" b="1" dirty="0" err="1"/>
              <a:t>supero</a:t>
            </a:r>
            <a:r>
              <a:rPr lang="en-US" b="1" dirty="0"/>
              <a:t>-medial wall of the orbit.</a:t>
            </a:r>
            <a:endParaRPr lang="en-US" dirty="0"/>
          </a:p>
        </p:txBody>
      </p:sp>
      <p:pic>
        <p:nvPicPr>
          <p:cNvPr id="4" name="Picture 3">
            <a:extLst>
              <a:ext uri="{FF2B5EF4-FFF2-40B4-BE49-F238E27FC236}">
                <a16:creationId xmlns:a16="http://schemas.microsoft.com/office/drawing/2014/main" id="{A53ECDBA-8216-4F55-8796-4B2BAD430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01244" cy="674458"/>
          </a:xfrm>
          <a:prstGeom prst="rect">
            <a:avLst/>
          </a:prstGeom>
        </p:spPr>
      </p:pic>
    </p:spTree>
    <p:extLst>
      <p:ext uri="{BB962C8B-B14F-4D97-AF65-F5344CB8AC3E}">
        <p14:creationId xmlns:p14="http://schemas.microsoft.com/office/powerpoint/2010/main" val="117472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935" y="-795551"/>
            <a:ext cx="5447909" cy="4620576"/>
          </a:xfrm>
          <a:prstGeom prst="rect">
            <a:avLst/>
          </a:prstGeom>
        </p:spPr>
      </p:pic>
      <p:pic>
        <p:nvPicPr>
          <p:cNvPr id="5" name="Picture 4"/>
          <p:cNvPicPr>
            <a:picLocks noChangeAspect="1"/>
          </p:cNvPicPr>
          <p:nvPr/>
        </p:nvPicPr>
        <p:blipFill>
          <a:blip r:embed="rId3"/>
          <a:stretch>
            <a:fillRect/>
          </a:stretch>
        </p:blipFill>
        <p:spPr>
          <a:xfrm>
            <a:off x="5531403" y="-795551"/>
            <a:ext cx="5303078" cy="4552748"/>
          </a:xfrm>
          <a:prstGeom prst="rect">
            <a:avLst/>
          </a:prstGeom>
        </p:spPr>
      </p:pic>
      <p:pic>
        <p:nvPicPr>
          <p:cNvPr id="6" name="Picture 5"/>
          <p:cNvPicPr>
            <a:picLocks noChangeAspect="1"/>
          </p:cNvPicPr>
          <p:nvPr/>
        </p:nvPicPr>
        <p:blipFill>
          <a:blip r:embed="rId4"/>
          <a:stretch>
            <a:fillRect/>
          </a:stretch>
        </p:blipFill>
        <p:spPr>
          <a:xfrm>
            <a:off x="168861" y="3213648"/>
            <a:ext cx="5402616" cy="4693812"/>
          </a:xfrm>
          <a:prstGeom prst="rect">
            <a:avLst/>
          </a:prstGeom>
        </p:spPr>
      </p:pic>
      <p:pic>
        <p:nvPicPr>
          <p:cNvPr id="8" name="Picture 7"/>
          <p:cNvPicPr>
            <a:picLocks noChangeAspect="1"/>
          </p:cNvPicPr>
          <p:nvPr/>
        </p:nvPicPr>
        <p:blipFill>
          <a:blip r:embed="rId5"/>
          <a:stretch>
            <a:fillRect/>
          </a:stretch>
        </p:blipFill>
        <p:spPr>
          <a:xfrm>
            <a:off x="5531402" y="3213648"/>
            <a:ext cx="5405977" cy="4693812"/>
          </a:xfrm>
          <a:prstGeom prst="rect">
            <a:avLst/>
          </a:prstGeom>
        </p:spPr>
      </p:pic>
      <p:pic>
        <p:nvPicPr>
          <p:cNvPr id="7" name="Picture 6">
            <a:extLst>
              <a:ext uri="{FF2B5EF4-FFF2-40B4-BE49-F238E27FC236}">
                <a16:creationId xmlns:a16="http://schemas.microsoft.com/office/drawing/2014/main" id="{CDA3DC6C-3653-40BE-96F3-44ABF737D7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580444" cy="367409"/>
          </a:xfrm>
          <a:prstGeom prst="rect">
            <a:avLst/>
          </a:prstGeom>
        </p:spPr>
      </p:pic>
    </p:spTree>
    <p:extLst>
      <p:ext uri="{BB962C8B-B14F-4D97-AF65-F5344CB8AC3E}">
        <p14:creationId xmlns:p14="http://schemas.microsoft.com/office/powerpoint/2010/main" val="85703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sinusitis</a:t>
            </a:r>
          </a:p>
        </p:txBody>
      </p:sp>
      <p:pic>
        <p:nvPicPr>
          <p:cNvPr id="4" name="Picture 3">
            <a:extLst>
              <a:ext uri="{FF2B5EF4-FFF2-40B4-BE49-F238E27FC236}">
                <a16:creationId xmlns:a16="http://schemas.microsoft.com/office/drawing/2014/main" id="{27413DD9-D7F3-4520-BDF4-3379FDB126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756" y="6155646"/>
            <a:ext cx="2901244" cy="674458"/>
          </a:xfrm>
          <a:prstGeom prst="rect">
            <a:avLst/>
          </a:prstGeom>
        </p:spPr>
      </p:pic>
    </p:spTree>
    <p:extLst>
      <p:ext uri="{BB962C8B-B14F-4D97-AF65-F5344CB8AC3E}">
        <p14:creationId xmlns:p14="http://schemas.microsoft.com/office/powerpoint/2010/main" val="144683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4972757" cy="3644721"/>
          </a:xfrm>
          <a:prstGeom prst="rect">
            <a:avLst/>
          </a:prstGeom>
        </p:spPr>
      </p:pic>
      <p:pic>
        <p:nvPicPr>
          <p:cNvPr id="5" name="Picture 4"/>
          <p:cNvPicPr>
            <a:picLocks noChangeAspect="1"/>
          </p:cNvPicPr>
          <p:nvPr/>
        </p:nvPicPr>
        <p:blipFill>
          <a:blip r:embed="rId3"/>
          <a:stretch>
            <a:fillRect/>
          </a:stretch>
        </p:blipFill>
        <p:spPr>
          <a:xfrm>
            <a:off x="6234044" y="131001"/>
            <a:ext cx="4184963" cy="3695233"/>
          </a:xfrm>
          <a:prstGeom prst="rect">
            <a:avLst/>
          </a:prstGeom>
        </p:spPr>
      </p:pic>
      <p:pic>
        <p:nvPicPr>
          <p:cNvPr id="6" name="Picture 5"/>
          <p:cNvPicPr>
            <a:picLocks noChangeAspect="1"/>
          </p:cNvPicPr>
          <p:nvPr/>
        </p:nvPicPr>
        <p:blipFill>
          <a:blip r:embed="rId4"/>
          <a:stretch>
            <a:fillRect/>
          </a:stretch>
        </p:blipFill>
        <p:spPr>
          <a:xfrm>
            <a:off x="-1" y="3132651"/>
            <a:ext cx="4972757" cy="3587532"/>
          </a:xfrm>
          <a:prstGeom prst="rect">
            <a:avLst/>
          </a:prstGeom>
        </p:spPr>
      </p:pic>
      <p:pic>
        <p:nvPicPr>
          <p:cNvPr id="7" name="Picture 6"/>
          <p:cNvPicPr>
            <a:picLocks noChangeAspect="1"/>
          </p:cNvPicPr>
          <p:nvPr/>
        </p:nvPicPr>
        <p:blipFill>
          <a:blip r:embed="rId5"/>
          <a:stretch>
            <a:fillRect/>
          </a:stretch>
        </p:blipFill>
        <p:spPr>
          <a:xfrm>
            <a:off x="6234042" y="3132650"/>
            <a:ext cx="4326633" cy="3820923"/>
          </a:xfrm>
          <a:prstGeom prst="rect">
            <a:avLst/>
          </a:prstGeom>
        </p:spPr>
      </p:pic>
      <p:pic>
        <p:nvPicPr>
          <p:cNvPr id="8" name="Picture 7">
            <a:extLst>
              <a:ext uri="{FF2B5EF4-FFF2-40B4-BE49-F238E27FC236}">
                <a16:creationId xmlns:a16="http://schemas.microsoft.com/office/drawing/2014/main" id="{97A0D709-2133-47E3-8685-631682794B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0356" y="6325257"/>
            <a:ext cx="2291644" cy="532743"/>
          </a:xfrm>
          <a:prstGeom prst="rect">
            <a:avLst/>
          </a:prstGeom>
        </p:spPr>
      </p:pic>
    </p:spTree>
    <p:extLst>
      <p:ext uri="{BB962C8B-B14F-4D97-AF65-F5344CB8AC3E}">
        <p14:creationId xmlns:p14="http://schemas.microsoft.com/office/powerpoint/2010/main" val="104283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8574"/>
            <a:ext cx="6402325" cy="6406587"/>
          </a:xfrm>
          <a:prstGeom prst="rect">
            <a:avLst/>
          </a:prstGeom>
        </p:spPr>
      </p:pic>
      <p:pic>
        <p:nvPicPr>
          <p:cNvPr id="5" name="Picture 4"/>
          <p:cNvPicPr>
            <a:picLocks noChangeAspect="1"/>
          </p:cNvPicPr>
          <p:nvPr/>
        </p:nvPicPr>
        <p:blipFill>
          <a:blip r:embed="rId3"/>
          <a:stretch>
            <a:fillRect/>
          </a:stretch>
        </p:blipFill>
        <p:spPr>
          <a:xfrm>
            <a:off x="6427656" y="268742"/>
            <a:ext cx="5672410" cy="6106250"/>
          </a:xfrm>
          <a:prstGeom prst="rect">
            <a:avLst/>
          </a:prstGeom>
        </p:spPr>
      </p:pic>
      <p:pic>
        <p:nvPicPr>
          <p:cNvPr id="6" name="Picture 5">
            <a:extLst>
              <a:ext uri="{FF2B5EF4-FFF2-40B4-BE49-F238E27FC236}">
                <a16:creationId xmlns:a16="http://schemas.microsoft.com/office/drawing/2014/main" id="{9AEE89B0-692A-42E1-AF0B-E76A7B7E1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51925"/>
            <a:ext cx="1316609" cy="306075"/>
          </a:xfrm>
          <a:prstGeom prst="rect">
            <a:avLst/>
          </a:prstGeom>
        </p:spPr>
      </p:pic>
      <p:pic>
        <p:nvPicPr>
          <p:cNvPr id="7" name="Picture 6">
            <a:extLst>
              <a:ext uri="{FF2B5EF4-FFF2-40B4-BE49-F238E27FC236}">
                <a16:creationId xmlns:a16="http://schemas.microsoft.com/office/drawing/2014/main" id="{16A836F7-7C4B-4A65-9EE1-709461D1E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060" y="6506492"/>
            <a:ext cx="1316609" cy="306075"/>
          </a:xfrm>
          <a:prstGeom prst="rect">
            <a:avLst/>
          </a:prstGeom>
        </p:spPr>
      </p:pic>
    </p:spTree>
    <p:extLst>
      <p:ext uri="{BB962C8B-B14F-4D97-AF65-F5344CB8AC3E}">
        <p14:creationId xmlns:p14="http://schemas.microsoft.com/office/powerpoint/2010/main" val="25716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sinusitis</a:t>
            </a:r>
          </a:p>
        </p:txBody>
      </p:sp>
      <p:sp>
        <p:nvSpPr>
          <p:cNvPr id="3" name="Content Placeholder 2"/>
          <p:cNvSpPr>
            <a:spLocks noGrp="1"/>
          </p:cNvSpPr>
          <p:nvPr>
            <p:ph idx="1"/>
          </p:nvPr>
        </p:nvSpPr>
        <p:spPr/>
        <p:txBody>
          <a:bodyPr/>
          <a:lstStyle/>
          <a:p>
            <a:pPr marL="0" indent="0">
              <a:buNone/>
            </a:pPr>
            <a:r>
              <a:rPr lang="en-US" dirty="0"/>
              <a:t>Soft tissue lesion with intermittent </a:t>
            </a:r>
            <a:r>
              <a:rPr lang="en-US" dirty="0" err="1"/>
              <a:t>hyperattenuating</a:t>
            </a:r>
            <a:r>
              <a:rPr lang="en-US" dirty="0"/>
              <a:t> areas noted involving both frontal, ethmoid and sphenoid sinus and entire nasal cavity. </a:t>
            </a:r>
            <a:br>
              <a:rPr lang="en-US" dirty="0"/>
            </a:br>
            <a:r>
              <a:rPr lang="en-US" dirty="0" err="1"/>
              <a:t>Errosion</a:t>
            </a:r>
            <a:r>
              <a:rPr lang="en-US" dirty="0"/>
              <a:t> of the bilateral nasal turbinates noted.</a:t>
            </a:r>
          </a:p>
        </p:txBody>
      </p:sp>
      <p:pic>
        <p:nvPicPr>
          <p:cNvPr id="4" name="Picture 3">
            <a:extLst>
              <a:ext uri="{FF2B5EF4-FFF2-40B4-BE49-F238E27FC236}">
                <a16:creationId xmlns:a16="http://schemas.microsoft.com/office/drawing/2014/main" id="{286A7580-8C9C-4BCB-B17E-37633AFBD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3644" y="6203205"/>
            <a:ext cx="2788356" cy="648215"/>
          </a:xfrm>
          <a:prstGeom prst="rect">
            <a:avLst/>
          </a:prstGeom>
        </p:spPr>
      </p:pic>
    </p:spTree>
    <p:extLst>
      <p:ext uri="{BB962C8B-B14F-4D97-AF65-F5344CB8AC3E}">
        <p14:creationId xmlns:p14="http://schemas.microsoft.com/office/powerpoint/2010/main" val="86149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9428" y="-154546"/>
            <a:ext cx="4572598" cy="4842456"/>
          </a:xfrm>
          <a:prstGeom prst="rect">
            <a:avLst/>
          </a:prstGeom>
        </p:spPr>
      </p:pic>
      <p:pic>
        <p:nvPicPr>
          <p:cNvPr id="5" name="Picture 4"/>
          <p:cNvPicPr>
            <a:picLocks noChangeAspect="1"/>
          </p:cNvPicPr>
          <p:nvPr/>
        </p:nvPicPr>
        <p:blipFill>
          <a:blip r:embed="rId3"/>
          <a:stretch>
            <a:fillRect/>
          </a:stretch>
        </p:blipFill>
        <p:spPr>
          <a:xfrm>
            <a:off x="7135240" y="-431443"/>
            <a:ext cx="4368910" cy="3786389"/>
          </a:xfrm>
          <a:prstGeom prst="rect">
            <a:avLst/>
          </a:prstGeom>
        </p:spPr>
      </p:pic>
      <p:pic>
        <p:nvPicPr>
          <p:cNvPr id="6" name="Picture 5"/>
          <p:cNvPicPr>
            <a:picLocks noChangeAspect="1"/>
          </p:cNvPicPr>
          <p:nvPr/>
        </p:nvPicPr>
        <p:blipFill>
          <a:blip r:embed="rId4"/>
          <a:stretch>
            <a:fillRect/>
          </a:stretch>
        </p:blipFill>
        <p:spPr>
          <a:xfrm>
            <a:off x="7075638" y="3108469"/>
            <a:ext cx="4488113" cy="3503054"/>
          </a:xfrm>
          <a:prstGeom prst="rect">
            <a:avLst/>
          </a:prstGeom>
        </p:spPr>
      </p:pic>
      <p:pic>
        <p:nvPicPr>
          <p:cNvPr id="7" name="Picture 6"/>
          <p:cNvPicPr>
            <a:picLocks noChangeAspect="1"/>
          </p:cNvPicPr>
          <p:nvPr/>
        </p:nvPicPr>
        <p:blipFill>
          <a:blip r:embed="rId5"/>
          <a:stretch>
            <a:fillRect/>
          </a:stretch>
        </p:blipFill>
        <p:spPr>
          <a:xfrm>
            <a:off x="323064" y="3077387"/>
            <a:ext cx="4658962" cy="3706108"/>
          </a:xfrm>
          <a:prstGeom prst="rect">
            <a:avLst/>
          </a:prstGeom>
        </p:spPr>
      </p:pic>
      <p:pic>
        <p:nvPicPr>
          <p:cNvPr id="8" name="Picture 7">
            <a:extLst>
              <a:ext uri="{FF2B5EF4-FFF2-40B4-BE49-F238E27FC236}">
                <a16:creationId xmlns:a16="http://schemas.microsoft.com/office/drawing/2014/main" id="{0EBA2ECE-A48E-428B-AD7B-0CFAC2B09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23829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Right apical bronchogenic carcinoma with satellite nodules in both the lung.</a:t>
            </a:r>
          </a:p>
          <a:p>
            <a:r>
              <a:rPr lang="en-US" b="1" dirty="0"/>
              <a:t>Multiple loculated effusions.</a:t>
            </a:r>
            <a:endParaRPr lang="en-US" dirty="0"/>
          </a:p>
        </p:txBody>
      </p:sp>
      <p:pic>
        <p:nvPicPr>
          <p:cNvPr id="4" name="Picture 3">
            <a:extLst>
              <a:ext uri="{FF2B5EF4-FFF2-40B4-BE49-F238E27FC236}">
                <a16:creationId xmlns:a16="http://schemas.microsoft.com/office/drawing/2014/main" id="{D50C4367-4F57-46BE-B0D5-8C4E55609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80462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9106" y="134614"/>
            <a:ext cx="5250019" cy="6526565"/>
          </a:xfrm>
          <a:prstGeom prst="rect">
            <a:avLst/>
          </a:prstGeom>
        </p:spPr>
      </p:pic>
      <p:pic>
        <p:nvPicPr>
          <p:cNvPr id="5" name="Picture 4"/>
          <p:cNvPicPr>
            <a:picLocks noChangeAspect="1"/>
          </p:cNvPicPr>
          <p:nvPr/>
        </p:nvPicPr>
        <p:blipFill>
          <a:blip r:embed="rId3"/>
          <a:stretch>
            <a:fillRect/>
          </a:stretch>
        </p:blipFill>
        <p:spPr>
          <a:xfrm>
            <a:off x="6498531" y="235240"/>
            <a:ext cx="5028061" cy="6602342"/>
          </a:xfrm>
          <a:prstGeom prst="rect">
            <a:avLst/>
          </a:prstGeom>
        </p:spPr>
      </p:pic>
      <p:pic>
        <p:nvPicPr>
          <p:cNvPr id="6" name="Picture 5">
            <a:extLst>
              <a:ext uri="{FF2B5EF4-FFF2-40B4-BE49-F238E27FC236}">
                <a16:creationId xmlns:a16="http://schemas.microsoft.com/office/drawing/2014/main" id="{A95B1BF8-2640-4916-8596-10A4B4547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78333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Persistent </a:t>
            </a:r>
            <a:r>
              <a:rPr lang="en-US" b="1" dirty="0" err="1"/>
              <a:t>cavum</a:t>
            </a:r>
            <a:r>
              <a:rPr lang="en-US" b="1" dirty="0"/>
              <a:t> septum </a:t>
            </a:r>
            <a:r>
              <a:rPr lang="en-US" b="1" dirty="0" err="1"/>
              <a:t>pellucidum</a:t>
            </a:r>
            <a:r>
              <a:rPr lang="en-US" b="1" dirty="0"/>
              <a:t> and </a:t>
            </a:r>
            <a:r>
              <a:rPr lang="en-US" b="1" dirty="0" err="1"/>
              <a:t>cavum</a:t>
            </a:r>
            <a:r>
              <a:rPr lang="en-US" b="1" dirty="0"/>
              <a:t> </a:t>
            </a:r>
            <a:r>
              <a:rPr lang="en-US" b="1" dirty="0" err="1"/>
              <a:t>vergae</a:t>
            </a:r>
            <a:endParaRPr lang="en-US" dirty="0"/>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FDA9845-988A-4F63-AE8E-13F1E7592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83317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5883" y="8644"/>
            <a:ext cx="5949547" cy="6845564"/>
          </a:xfrm>
          <a:prstGeom prst="rect">
            <a:avLst/>
          </a:prstGeom>
        </p:spPr>
      </p:pic>
      <p:pic>
        <p:nvPicPr>
          <p:cNvPr id="5" name="Picture 4"/>
          <p:cNvPicPr>
            <a:picLocks noChangeAspect="1"/>
          </p:cNvPicPr>
          <p:nvPr/>
        </p:nvPicPr>
        <p:blipFill>
          <a:blip r:embed="rId3"/>
          <a:stretch>
            <a:fillRect/>
          </a:stretch>
        </p:blipFill>
        <p:spPr>
          <a:xfrm>
            <a:off x="6043333" y="234422"/>
            <a:ext cx="5445710" cy="6619786"/>
          </a:xfrm>
          <a:prstGeom prst="rect">
            <a:avLst/>
          </a:prstGeom>
        </p:spPr>
      </p:pic>
      <p:pic>
        <p:nvPicPr>
          <p:cNvPr id="9" name="Picture 8">
            <a:extLst>
              <a:ext uri="{FF2B5EF4-FFF2-40B4-BE49-F238E27FC236}">
                <a16:creationId xmlns:a16="http://schemas.microsoft.com/office/drawing/2014/main" id="{0DFD3A91-CCE9-45FA-9C87-4E91FE8D6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7569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5AB43-8D99-4CE0-B0A5-103A128DCC84}"/>
              </a:ext>
            </a:extLst>
          </p:cNvPr>
          <p:cNvPicPr>
            <a:picLocks noChangeAspect="1"/>
          </p:cNvPicPr>
          <p:nvPr/>
        </p:nvPicPr>
        <p:blipFill>
          <a:blip r:embed="rId2"/>
          <a:stretch>
            <a:fillRect/>
          </a:stretch>
        </p:blipFill>
        <p:spPr>
          <a:xfrm>
            <a:off x="620713" y="68330"/>
            <a:ext cx="5115837" cy="6721339"/>
          </a:xfrm>
          <a:prstGeom prst="rect">
            <a:avLst/>
          </a:prstGeom>
        </p:spPr>
      </p:pic>
      <p:pic>
        <p:nvPicPr>
          <p:cNvPr id="5" name="Content Placeholder 4">
            <a:extLst>
              <a:ext uri="{FF2B5EF4-FFF2-40B4-BE49-F238E27FC236}">
                <a16:creationId xmlns:a16="http://schemas.microsoft.com/office/drawing/2014/main" id="{11C169E6-7E5D-41DF-807A-81E0A7E87F0C}"/>
              </a:ext>
            </a:extLst>
          </p:cNvPr>
          <p:cNvPicPr>
            <a:picLocks noGrp="1" noChangeAspect="1"/>
          </p:cNvPicPr>
          <p:nvPr>
            <p:ph idx="1"/>
          </p:nvPr>
        </p:nvPicPr>
        <p:blipFill>
          <a:blip r:embed="rId3"/>
          <a:stretch>
            <a:fillRect/>
          </a:stretch>
        </p:blipFill>
        <p:spPr>
          <a:xfrm>
            <a:off x="6096000" y="62638"/>
            <a:ext cx="5296282" cy="6727031"/>
          </a:xfrm>
          <a:prstGeom prst="rect">
            <a:avLst/>
          </a:prstGeom>
        </p:spPr>
      </p:pic>
    </p:spTree>
    <p:extLst>
      <p:ext uri="{BB962C8B-B14F-4D97-AF65-F5344CB8AC3E}">
        <p14:creationId xmlns:p14="http://schemas.microsoft.com/office/powerpoint/2010/main" val="2414330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Carcinoma left parotid</a:t>
            </a:r>
          </a:p>
        </p:txBody>
      </p:sp>
      <p:sp>
        <p:nvSpPr>
          <p:cNvPr id="3" name="Content Placeholder 2"/>
          <p:cNvSpPr>
            <a:spLocks noGrp="1"/>
          </p:cNvSpPr>
          <p:nvPr>
            <p:ph idx="1"/>
          </p:nvPr>
        </p:nvSpPr>
        <p:spPr/>
        <p:txBody>
          <a:bodyPr/>
          <a:lstStyle/>
          <a:p>
            <a:r>
              <a:rPr lang="en-US" b="1" dirty="0"/>
              <a:t>In a known case of carcinoma ex pleomorphic adenoma of left </a:t>
            </a:r>
            <a:r>
              <a:rPr lang="en-US" b="1" dirty="0" err="1"/>
              <a:t>parotid,post</a:t>
            </a:r>
            <a:r>
              <a:rPr lang="en-US" b="1" dirty="0"/>
              <a:t> operative </a:t>
            </a:r>
            <a:r>
              <a:rPr lang="en-US" b="1" dirty="0" err="1"/>
              <a:t>status,present</a:t>
            </a:r>
            <a:r>
              <a:rPr lang="en-US" b="1" dirty="0"/>
              <a:t> scan reveals</a:t>
            </a:r>
            <a:br>
              <a:rPr lang="en-US" dirty="0"/>
            </a:br>
            <a:r>
              <a:rPr lang="en-US" b="1" dirty="0"/>
              <a:t>*Lobulated </a:t>
            </a:r>
            <a:r>
              <a:rPr lang="en-US" b="1" dirty="0" err="1"/>
              <a:t>Heterogenously</a:t>
            </a:r>
            <a:r>
              <a:rPr lang="en-US" b="1" dirty="0"/>
              <a:t> enhancing lesion involving the left </a:t>
            </a:r>
            <a:r>
              <a:rPr lang="en-US" b="1" dirty="0" err="1"/>
              <a:t>parotid,masticator,carotid</a:t>
            </a:r>
            <a:r>
              <a:rPr lang="en-US" b="1" dirty="0"/>
              <a:t> and parapharyngeal spaces with extensions and relations and ipsilateral lymphadenopathy.</a:t>
            </a:r>
            <a:endParaRPr lang="en-US" dirty="0"/>
          </a:p>
        </p:txBody>
      </p:sp>
      <p:pic>
        <p:nvPicPr>
          <p:cNvPr id="4" name="Picture 3">
            <a:extLst>
              <a:ext uri="{FF2B5EF4-FFF2-40B4-BE49-F238E27FC236}">
                <a16:creationId xmlns:a16="http://schemas.microsoft.com/office/drawing/2014/main" id="{71726980-AF23-464B-B16B-252A533A2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64825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509" y="167883"/>
            <a:ext cx="5933025" cy="6039734"/>
          </a:xfrm>
          <a:prstGeom prst="rect">
            <a:avLst/>
          </a:prstGeom>
        </p:spPr>
      </p:pic>
      <p:pic>
        <p:nvPicPr>
          <p:cNvPr id="5" name="Picture 4"/>
          <p:cNvPicPr>
            <a:picLocks noChangeAspect="1"/>
          </p:cNvPicPr>
          <p:nvPr/>
        </p:nvPicPr>
        <p:blipFill>
          <a:blip r:embed="rId3"/>
          <a:stretch>
            <a:fillRect/>
          </a:stretch>
        </p:blipFill>
        <p:spPr>
          <a:xfrm>
            <a:off x="5502900" y="167883"/>
            <a:ext cx="6429535" cy="5872309"/>
          </a:xfrm>
          <a:prstGeom prst="rect">
            <a:avLst/>
          </a:prstGeom>
        </p:spPr>
      </p:pic>
      <p:pic>
        <p:nvPicPr>
          <p:cNvPr id="6" name="Picture 5">
            <a:extLst>
              <a:ext uri="{FF2B5EF4-FFF2-40B4-BE49-F238E27FC236}">
                <a16:creationId xmlns:a16="http://schemas.microsoft.com/office/drawing/2014/main" id="{EB33CA60-8B7B-46AC-8170-0B85321D90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35926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sinusitis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158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ball in the right mid zone</a:t>
            </a:r>
          </a:p>
        </p:txBody>
      </p:sp>
      <p:sp>
        <p:nvSpPr>
          <p:cNvPr id="3" name="Content Placeholder 2"/>
          <p:cNvSpPr>
            <a:spLocks noGrp="1"/>
          </p:cNvSpPr>
          <p:nvPr>
            <p:ph idx="1"/>
          </p:nvPr>
        </p:nvSpPr>
        <p:spPr/>
        <p:txBody>
          <a:bodyPr/>
          <a:lstStyle/>
          <a:p>
            <a:pPr marL="0" indent="0">
              <a:buNone/>
            </a:pPr>
            <a:r>
              <a:rPr lang="en-US" u="sng" dirty="0"/>
              <a:t>Other findings</a:t>
            </a:r>
            <a:br>
              <a:rPr lang="en-US" dirty="0"/>
            </a:br>
            <a:r>
              <a:rPr lang="en-US" dirty="0" err="1"/>
              <a:t>Cavitory</a:t>
            </a:r>
            <a:r>
              <a:rPr lang="en-US" dirty="0"/>
              <a:t> lesion in the right upper zone.</a:t>
            </a:r>
            <a:br>
              <a:rPr lang="en-US" dirty="0"/>
            </a:br>
            <a:r>
              <a:rPr lang="en-US" dirty="0"/>
              <a:t>Consolidatory changes in the right upper and mid zones with loss of </a:t>
            </a:r>
            <a:r>
              <a:rPr lang="en-US" dirty="0" err="1"/>
              <a:t>silhoette</a:t>
            </a:r>
            <a:r>
              <a:rPr lang="en-US" dirty="0"/>
              <a:t> with the right heart border.</a:t>
            </a:r>
          </a:p>
        </p:txBody>
      </p:sp>
      <p:pic>
        <p:nvPicPr>
          <p:cNvPr id="4" name="Picture 3">
            <a:extLst>
              <a:ext uri="{FF2B5EF4-FFF2-40B4-BE49-F238E27FC236}">
                <a16:creationId xmlns:a16="http://schemas.microsoft.com/office/drawing/2014/main" id="{E5FB3D3A-8EAC-4E56-92B0-8994A695E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5391" y="6492875"/>
            <a:ext cx="1316609" cy="306075"/>
          </a:xfrm>
          <a:prstGeom prst="rect">
            <a:avLst/>
          </a:prstGeom>
        </p:spPr>
      </p:pic>
    </p:spTree>
    <p:extLst>
      <p:ext uri="{BB962C8B-B14F-4D97-AF65-F5344CB8AC3E}">
        <p14:creationId xmlns:p14="http://schemas.microsoft.com/office/powerpoint/2010/main" val="245709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9245" y="210735"/>
            <a:ext cx="6125912" cy="6578287"/>
          </a:xfrm>
          <a:prstGeom prst="rect">
            <a:avLst/>
          </a:prstGeom>
        </p:spPr>
      </p:pic>
      <p:pic>
        <p:nvPicPr>
          <p:cNvPr id="5" name="Picture 4"/>
          <p:cNvPicPr>
            <a:picLocks noChangeAspect="1"/>
          </p:cNvPicPr>
          <p:nvPr/>
        </p:nvPicPr>
        <p:blipFill>
          <a:blip r:embed="rId3"/>
          <a:stretch>
            <a:fillRect/>
          </a:stretch>
        </p:blipFill>
        <p:spPr>
          <a:xfrm>
            <a:off x="6096000" y="301661"/>
            <a:ext cx="5223157" cy="6487361"/>
          </a:xfrm>
          <a:prstGeom prst="rect">
            <a:avLst/>
          </a:prstGeom>
        </p:spPr>
      </p:pic>
      <p:pic>
        <p:nvPicPr>
          <p:cNvPr id="7" name="Picture 6">
            <a:extLst>
              <a:ext uri="{FF2B5EF4-FFF2-40B4-BE49-F238E27FC236}">
                <a16:creationId xmlns:a16="http://schemas.microsoft.com/office/drawing/2014/main" id="{D72A3876-B9C0-47FF-811D-DD4EB9048B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7792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E5842-967F-41BF-851C-D9DD71539673}"/>
              </a:ext>
            </a:extLst>
          </p:cNvPr>
          <p:cNvPicPr>
            <a:picLocks noChangeAspect="1"/>
          </p:cNvPicPr>
          <p:nvPr/>
        </p:nvPicPr>
        <p:blipFill>
          <a:blip r:embed="rId2"/>
          <a:stretch>
            <a:fillRect/>
          </a:stretch>
        </p:blipFill>
        <p:spPr>
          <a:xfrm>
            <a:off x="3155950" y="127167"/>
            <a:ext cx="5880100" cy="6295166"/>
          </a:xfrm>
          <a:prstGeom prst="rect">
            <a:avLst/>
          </a:prstGeom>
        </p:spPr>
      </p:pic>
    </p:spTree>
    <p:extLst>
      <p:ext uri="{BB962C8B-B14F-4D97-AF65-F5344CB8AC3E}">
        <p14:creationId xmlns:p14="http://schemas.microsoft.com/office/powerpoint/2010/main" val="1913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Pansinusitis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851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55802"/>
            <a:ext cx="5955183" cy="6502198"/>
          </a:xfrm>
          <a:prstGeom prst="rect">
            <a:avLst/>
          </a:prstGeom>
        </p:spPr>
      </p:pic>
      <p:pic>
        <p:nvPicPr>
          <p:cNvPr id="5" name="Picture 4"/>
          <p:cNvPicPr>
            <a:picLocks noChangeAspect="1"/>
          </p:cNvPicPr>
          <p:nvPr/>
        </p:nvPicPr>
        <p:blipFill>
          <a:blip r:embed="rId3"/>
          <a:stretch>
            <a:fillRect/>
          </a:stretch>
        </p:blipFill>
        <p:spPr>
          <a:xfrm>
            <a:off x="5795663" y="355802"/>
            <a:ext cx="6351966" cy="6502198"/>
          </a:xfrm>
          <a:prstGeom prst="rect">
            <a:avLst/>
          </a:prstGeom>
        </p:spPr>
      </p:pic>
      <p:pic>
        <p:nvPicPr>
          <p:cNvPr id="6" name="Picture 5">
            <a:extLst>
              <a:ext uri="{FF2B5EF4-FFF2-40B4-BE49-F238E27FC236}">
                <a16:creationId xmlns:a16="http://schemas.microsoft.com/office/drawing/2014/main" id="{EEB72981-807D-4FB9-87DE-A72BA3DF91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9763" y="6381952"/>
            <a:ext cx="2087866" cy="485371"/>
          </a:xfrm>
          <a:prstGeom prst="rect">
            <a:avLst/>
          </a:prstGeom>
        </p:spPr>
      </p:pic>
    </p:spTree>
    <p:extLst>
      <p:ext uri="{BB962C8B-B14F-4D97-AF65-F5344CB8AC3E}">
        <p14:creationId xmlns:p14="http://schemas.microsoft.com/office/powerpoint/2010/main" val="209410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 ball metastasis</a:t>
            </a:r>
          </a:p>
        </p:txBody>
      </p:sp>
      <p:sp>
        <p:nvSpPr>
          <p:cNvPr id="3" name="Content Placeholder 2"/>
          <p:cNvSpPr>
            <a:spLocks noGrp="1"/>
          </p:cNvSpPr>
          <p:nvPr>
            <p:ph idx="1"/>
          </p:nvPr>
        </p:nvSpPr>
        <p:spPr/>
        <p:txBody>
          <a:bodyPr/>
          <a:lstStyle/>
          <a:p>
            <a:r>
              <a:rPr lang="en-US" dirty="0"/>
              <a:t>Multiple ill defined non homogenous opacities, few appearing confluent noted in the both the lungs involving all zones-</a:t>
            </a:r>
            <a:r>
              <a:rPr lang="en-US" dirty="0" err="1"/>
              <a:t>likly</a:t>
            </a:r>
            <a:r>
              <a:rPr lang="en-US" dirty="0"/>
              <a:t> metastatic changes</a:t>
            </a:r>
          </a:p>
        </p:txBody>
      </p:sp>
      <p:pic>
        <p:nvPicPr>
          <p:cNvPr id="4" name="Picture 3">
            <a:extLst>
              <a:ext uri="{FF2B5EF4-FFF2-40B4-BE49-F238E27FC236}">
                <a16:creationId xmlns:a16="http://schemas.microsoft.com/office/drawing/2014/main" id="{6579F809-C904-4E24-81EB-7EEA8FF5C7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340813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771" y="563487"/>
            <a:ext cx="3235885" cy="3341825"/>
          </a:xfrm>
          <a:prstGeom prst="rect">
            <a:avLst/>
          </a:prstGeom>
        </p:spPr>
      </p:pic>
      <p:pic>
        <p:nvPicPr>
          <p:cNvPr id="4" name="Content Placeholder 3"/>
          <p:cNvPicPr>
            <a:picLocks noGrp="1" noChangeAspect="1"/>
          </p:cNvPicPr>
          <p:nvPr>
            <p:ph idx="1"/>
          </p:nvPr>
        </p:nvPicPr>
        <p:blipFill>
          <a:blip r:embed="rId3"/>
          <a:stretch>
            <a:fillRect/>
          </a:stretch>
        </p:blipFill>
        <p:spPr>
          <a:xfrm>
            <a:off x="3753195" y="425593"/>
            <a:ext cx="3725760" cy="3479719"/>
          </a:xfrm>
          <a:prstGeom prst="rect">
            <a:avLst/>
          </a:prstGeom>
        </p:spPr>
      </p:pic>
      <p:pic>
        <p:nvPicPr>
          <p:cNvPr id="6" name="Picture 5"/>
          <p:cNvPicPr>
            <a:picLocks noChangeAspect="1"/>
          </p:cNvPicPr>
          <p:nvPr/>
        </p:nvPicPr>
        <p:blipFill>
          <a:blip r:embed="rId4"/>
          <a:stretch>
            <a:fillRect/>
          </a:stretch>
        </p:blipFill>
        <p:spPr>
          <a:xfrm>
            <a:off x="7621258" y="270447"/>
            <a:ext cx="4299311" cy="3634867"/>
          </a:xfrm>
          <a:prstGeom prst="rect">
            <a:avLst/>
          </a:prstGeom>
        </p:spPr>
      </p:pic>
      <p:sp>
        <p:nvSpPr>
          <p:cNvPr id="10" name="TextBox 9"/>
          <p:cNvSpPr txBox="1"/>
          <p:nvPr/>
        </p:nvSpPr>
        <p:spPr>
          <a:xfrm>
            <a:off x="7624293" y="2163651"/>
            <a:ext cx="953037" cy="369332"/>
          </a:xfrm>
          <a:prstGeom prst="rect">
            <a:avLst/>
          </a:prstGeom>
          <a:noFill/>
        </p:spPr>
        <p:txBody>
          <a:bodyPr wrap="square" rtlCol="0">
            <a:spAutoFit/>
          </a:bodyPr>
          <a:lstStyle/>
          <a:p>
            <a:r>
              <a:rPr lang="en-US" dirty="0">
                <a:solidFill>
                  <a:schemeClr val="bg1"/>
                </a:solidFill>
              </a:rPr>
              <a:t>T2</a:t>
            </a:r>
          </a:p>
        </p:txBody>
      </p:sp>
      <p:pic>
        <p:nvPicPr>
          <p:cNvPr id="11" name="Picture 10"/>
          <p:cNvPicPr>
            <a:picLocks noChangeAspect="1"/>
          </p:cNvPicPr>
          <p:nvPr/>
        </p:nvPicPr>
        <p:blipFill>
          <a:blip r:embed="rId5"/>
          <a:stretch>
            <a:fillRect/>
          </a:stretch>
        </p:blipFill>
        <p:spPr>
          <a:xfrm>
            <a:off x="1508040" y="4026037"/>
            <a:ext cx="4449250" cy="2809384"/>
          </a:xfrm>
          <a:prstGeom prst="rect">
            <a:avLst/>
          </a:prstGeom>
        </p:spPr>
      </p:pic>
      <p:pic>
        <p:nvPicPr>
          <p:cNvPr id="12" name="Picture 11"/>
          <p:cNvPicPr>
            <a:picLocks noChangeAspect="1"/>
          </p:cNvPicPr>
          <p:nvPr/>
        </p:nvPicPr>
        <p:blipFill>
          <a:blip r:embed="rId6"/>
          <a:stretch>
            <a:fillRect/>
          </a:stretch>
        </p:blipFill>
        <p:spPr>
          <a:xfrm>
            <a:off x="6306707" y="3798614"/>
            <a:ext cx="4087243" cy="3059386"/>
          </a:xfrm>
          <a:prstGeom prst="rect">
            <a:avLst/>
          </a:prstGeom>
        </p:spPr>
      </p:pic>
      <p:sp>
        <p:nvSpPr>
          <p:cNvPr id="13" name="TextBox 12"/>
          <p:cNvSpPr txBox="1"/>
          <p:nvPr/>
        </p:nvSpPr>
        <p:spPr>
          <a:xfrm>
            <a:off x="4288665" y="5061397"/>
            <a:ext cx="578946" cy="369332"/>
          </a:xfrm>
          <a:prstGeom prst="rect">
            <a:avLst/>
          </a:prstGeom>
          <a:noFill/>
        </p:spPr>
        <p:txBody>
          <a:bodyPr wrap="square" rtlCol="0">
            <a:spAutoFit/>
          </a:bodyPr>
          <a:lstStyle/>
          <a:p>
            <a:r>
              <a:rPr lang="en-US" dirty="0">
                <a:solidFill>
                  <a:schemeClr val="bg1"/>
                </a:solidFill>
              </a:rPr>
              <a:t>T1</a:t>
            </a:r>
          </a:p>
        </p:txBody>
      </p:sp>
      <p:pic>
        <p:nvPicPr>
          <p:cNvPr id="14" name="Picture 13">
            <a:extLst>
              <a:ext uri="{FF2B5EF4-FFF2-40B4-BE49-F238E27FC236}">
                <a16:creationId xmlns:a16="http://schemas.microsoft.com/office/drawing/2014/main" id="{D82B4580-847D-4E5A-9F4A-5C14171D22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00625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Sacral </a:t>
            </a:r>
            <a:r>
              <a:rPr lang="en-US" dirty="0" err="1"/>
              <a:t>chordoma</a:t>
            </a:r>
            <a:endParaRPr lang="en-US" dirty="0"/>
          </a:p>
        </p:txBody>
      </p:sp>
      <p:sp>
        <p:nvSpPr>
          <p:cNvPr id="3" name="Content Placeholder 2"/>
          <p:cNvSpPr>
            <a:spLocks noGrp="1"/>
          </p:cNvSpPr>
          <p:nvPr>
            <p:ph idx="1"/>
          </p:nvPr>
        </p:nvSpPr>
        <p:spPr/>
        <p:txBody>
          <a:bodyPr>
            <a:normAutofit/>
          </a:bodyPr>
          <a:lstStyle/>
          <a:p>
            <a:pPr marL="0" indent="0">
              <a:buNone/>
            </a:pPr>
            <a:br>
              <a:rPr lang="en-US" b="1" dirty="0"/>
            </a:br>
            <a:r>
              <a:rPr lang="en-US" b="1" dirty="0"/>
              <a:t> Ill-defined lobulated, multi-</a:t>
            </a:r>
            <a:r>
              <a:rPr lang="en-US" b="1" dirty="0" err="1"/>
              <a:t>septated</a:t>
            </a:r>
            <a:r>
              <a:rPr lang="en-US" b="1" dirty="0"/>
              <a:t> enhancing lesion in the midline, involving the sacrum and </a:t>
            </a:r>
            <a:r>
              <a:rPr lang="en-US" b="1" dirty="0" err="1"/>
              <a:t>ocupying</a:t>
            </a:r>
            <a:r>
              <a:rPr lang="en-US" b="1" dirty="0"/>
              <a:t> the spinal canal </a:t>
            </a:r>
            <a:r>
              <a:rPr lang="en-US" b="1" dirty="0" err="1"/>
              <a:t>upto</a:t>
            </a:r>
            <a:r>
              <a:rPr lang="en-US" b="1" dirty="0"/>
              <a:t> the L5 vertebral body as described- likely sacral chordoma.</a:t>
            </a:r>
            <a:endParaRPr lang="en-US" dirty="0"/>
          </a:p>
          <a:p>
            <a:pPr marL="0" indent="0">
              <a:buNone/>
            </a:pPr>
            <a:br>
              <a:rPr lang="en-US" dirty="0"/>
            </a:br>
            <a:endParaRPr lang="en-US" dirty="0"/>
          </a:p>
        </p:txBody>
      </p:sp>
    </p:spTree>
    <p:extLst>
      <p:ext uri="{BB962C8B-B14F-4D97-AF65-F5344CB8AC3E}">
        <p14:creationId xmlns:p14="http://schemas.microsoft.com/office/powerpoint/2010/main" val="44687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6251742" y="526422"/>
            <a:ext cx="5604040" cy="5501214"/>
          </a:xfrm>
          <a:prstGeom prst="rect">
            <a:avLst/>
          </a:prstGeom>
        </p:spPr>
      </p:pic>
      <p:pic>
        <p:nvPicPr>
          <p:cNvPr id="6" name="Picture 5"/>
          <p:cNvPicPr>
            <a:picLocks noChangeAspect="1"/>
          </p:cNvPicPr>
          <p:nvPr/>
        </p:nvPicPr>
        <p:blipFill>
          <a:blip r:embed="rId3"/>
          <a:stretch>
            <a:fillRect/>
          </a:stretch>
        </p:blipFill>
        <p:spPr>
          <a:xfrm>
            <a:off x="0" y="526422"/>
            <a:ext cx="6339231" cy="5805156"/>
          </a:xfrm>
          <a:prstGeom prst="rect">
            <a:avLst/>
          </a:prstGeom>
        </p:spPr>
      </p:pic>
      <p:pic>
        <p:nvPicPr>
          <p:cNvPr id="8" name="Picture 7">
            <a:extLst>
              <a:ext uri="{FF2B5EF4-FFF2-40B4-BE49-F238E27FC236}">
                <a16:creationId xmlns:a16="http://schemas.microsoft.com/office/drawing/2014/main" id="{99BA5A71-1BF5-4462-8560-48075A99C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555199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6C651F-6FCB-4810-946E-D3A814595E63}"/>
              </a:ext>
            </a:extLst>
          </p:cNvPr>
          <p:cNvPicPr>
            <a:picLocks noChangeAspect="1"/>
          </p:cNvPicPr>
          <p:nvPr/>
        </p:nvPicPr>
        <p:blipFill>
          <a:blip r:embed="rId2"/>
          <a:stretch>
            <a:fillRect/>
          </a:stretch>
        </p:blipFill>
        <p:spPr>
          <a:xfrm>
            <a:off x="53477" y="931070"/>
            <a:ext cx="5654822" cy="5784321"/>
          </a:xfrm>
          <a:prstGeom prst="rect">
            <a:avLst/>
          </a:prstGeom>
        </p:spPr>
      </p:pic>
      <p:pic>
        <p:nvPicPr>
          <p:cNvPr id="5" name="Content Placeholder 4">
            <a:extLst>
              <a:ext uri="{FF2B5EF4-FFF2-40B4-BE49-F238E27FC236}">
                <a16:creationId xmlns:a16="http://schemas.microsoft.com/office/drawing/2014/main" id="{79B4667C-6997-4D8A-B59E-D4C88BFF4BC8}"/>
              </a:ext>
            </a:extLst>
          </p:cNvPr>
          <p:cNvPicPr>
            <a:picLocks noGrp="1" noChangeAspect="1"/>
          </p:cNvPicPr>
          <p:nvPr>
            <p:ph idx="1"/>
          </p:nvPr>
        </p:nvPicPr>
        <p:blipFill>
          <a:blip r:embed="rId3"/>
          <a:stretch>
            <a:fillRect/>
          </a:stretch>
        </p:blipFill>
        <p:spPr>
          <a:xfrm>
            <a:off x="5810221" y="931070"/>
            <a:ext cx="6328302" cy="5784322"/>
          </a:xfrm>
          <a:prstGeom prst="rect">
            <a:avLst/>
          </a:prstGeom>
        </p:spPr>
      </p:pic>
      <p:pic>
        <p:nvPicPr>
          <p:cNvPr id="6" name="Picture 5">
            <a:extLst>
              <a:ext uri="{FF2B5EF4-FFF2-40B4-BE49-F238E27FC236}">
                <a16:creationId xmlns:a16="http://schemas.microsoft.com/office/drawing/2014/main" id="{F44F1DFF-3773-41F4-A988-0503F73E4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62616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Sacral GCT </a:t>
            </a:r>
            <a:r>
              <a:rPr lang="en-US" dirty="0" err="1"/>
              <a:t>vs</a:t>
            </a:r>
            <a:r>
              <a:rPr lang="en-US" dirty="0"/>
              <a:t> </a:t>
            </a:r>
            <a:r>
              <a:rPr lang="en-US" dirty="0" err="1"/>
              <a:t>chordoma</a:t>
            </a:r>
            <a:endParaRPr lang="en-US" dirty="0"/>
          </a:p>
        </p:txBody>
      </p:sp>
      <p:sp>
        <p:nvSpPr>
          <p:cNvPr id="3" name="Content Placeholder 2"/>
          <p:cNvSpPr>
            <a:spLocks noGrp="1"/>
          </p:cNvSpPr>
          <p:nvPr>
            <p:ph idx="1"/>
          </p:nvPr>
        </p:nvSpPr>
        <p:spPr/>
        <p:txBody>
          <a:bodyPr>
            <a:normAutofit/>
          </a:bodyPr>
          <a:lstStyle/>
          <a:p>
            <a:pPr marL="0" indent="0">
              <a:buNone/>
            </a:pPr>
            <a:r>
              <a:rPr lang="en-US" dirty="0"/>
              <a:t>Evidence of an ill defined lytic lesion in the sacrum involving the all sacral vertebrae on the right extending into the midline and partly to the contralateral side. Cortical destruction with </a:t>
            </a:r>
            <a:r>
              <a:rPr lang="en-US" dirty="0" err="1"/>
              <a:t>extraosseous</a:t>
            </a:r>
            <a:r>
              <a:rPr lang="en-US" dirty="0"/>
              <a:t> soft tissue component noted with an approximate AP measurement of 52mm </a:t>
            </a:r>
            <a:r>
              <a:rPr lang="en-US" dirty="0" err="1"/>
              <a:t>amd</a:t>
            </a:r>
            <a:r>
              <a:rPr lang="en-US" dirty="0"/>
              <a:t> transverse measurement of 90mm. Multiple bony fragments are seen in the soft tissue component. Left sacral ale and part of promontory are spared.</a:t>
            </a:r>
            <a:br>
              <a:rPr lang="en-US" dirty="0"/>
            </a:br>
            <a:endParaRPr lang="en-US" dirty="0"/>
          </a:p>
        </p:txBody>
      </p:sp>
      <p:pic>
        <p:nvPicPr>
          <p:cNvPr id="4" name="Picture 3">
            <a:extLst>
              <a:ext uri="{FF2B5EF4-FFF2-40B4-BE49-F238E27FC236}">
                <a16:creationId xmlns:a16="http://schemas.microsoft.com/office/drawing/2014/main" id="{84DC506F-6F84-4A55-AC5F-7E3E37828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096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4699" y="-1184856"/>
            <a:ext cx="5199539" cy="4842708"/>
          </a:xfrm>
          <a:prstGeom prst="rect">
            <a:avLst/>
          </a:prstGeom>
        </p:spPr>
      </p:pic>
      <p:pic>
        <p:nvPicPr>
          <p:cNvPr id="4" name="Content Placeholder 3"/>
          <p:cNvPicPr>
            <a:picLocks noGrp="1" noChangeAspect="1"/>
          </p:cNvPicPr>
          <p:nvPr>
            <p:ph idx="1"/>
          </p:nvPr>
        </p:nvPicPr>
        <p:blipFill>
          <a:blip r:embed="rId3"/>
          <a:stretch>
            <a:fillRect/>
          </a:stretch>
        </p:blipFill>
        <p:spPr>
          <a:xfrm>
            <a:off x="7065523" y="-824248"/>
            <a:ext cx="4881778" cy="4134118"/>
          </a:xfrm>
          <a:prstGeom prst="rect">
            <a:avLst/>
          </a:prstGeom>
        </p:spPr>
      </p:pic>
      <p:pic>
        <p:nvPicPr>
          <p:cNvPr id="5" name="Picture 4"/>
          <p:cNvPicPr>
            <a:picLocks noChangeAspect="1"/>
          </p:cNvPicPr>
          <p:nvPr/>
        </p:nvPicPr>
        <p:blipFill>
          <a:blip r:embed="rId4"/>
          <a:stretch>
            <a:fillRect/>
          </a:stretch>
        </p:blipFill>
        <p:spPr>
          <a:xfrm>
            <a:off x="472034" y="3050386"/>
            <a:ext cx="4635153" cy="3748564"/>
          </a:xfrm>
          <a:prstGeom prst="rect">
            <a:avLst/>
          </a:prstGeom>
        </p:spPr>
      </p:pic>
      <p:pic>
        <p:nvPicPr>
          <p:cNvPr id="6" name="Picture 5"/>
          <p:cNvPicPr>
            <a:picLocks noChangeAspect="1"/>
          </p:cNvPicPr>
          <p:nvPr/>
        </p:nvPicPr>
        <p:blipFill>
          <a:blip r:embed="rId5"/>
          <a:stretch>
            <a:fillRect/>
          </a:stretch>
        </p:blipFill>
        <p:spPr>
          <a:xfrm>
            <a:off x="7292858" y="2825451"/>
            <a:ext cx="4427108" cy="4032549"/>
          </a:xfrm>
          <a:prstGeom prst="rect">
            <a:avLst/>
          </a:prstGeom>
        </p:spPr>
      </p:pic>
      <p:pic>
        <p:nvPicPr>
          <p:cNvPr id="8" name="Picture 7">
            <a:extLst>
              <a:ext uri="{FF2B5EF4-FFF2-40B4-BE49-F238E27FC236}">
                <a16:creationId xmlns:a16="http://schemas.microsoft.com/office/drawing/2014/main" id="{153CE964-7887-4C3F-8736-4A9EF651FF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5391" y="6492875"/>
            <a:ext cx="1316609" cy="306075"/>
          </a:xfrm>
          <a:prstGeom prst="rect">
            <a:avLst/>
          </a:prstGeom>
        </p:spPr>
      </p:pic>
    </p:spTree>
    <p:extLst>
      <p:ext uri="{BB962C8B-B14F-4D97-AF65-F5344CB8AC3E}">
        <p14:creationId xmlns:p14="http://schemas.microsoft.com/office/powerpoint/2010/main" val="3109244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086994" y="-309562"/>
            <a:ext cx="3181350" cy="4000500"/>
          </a:xfrm>
          <a:prstGeom prst="rect">
            <a:avLst/>
          </a:prstGeom>
        </p:spPr>
      </p:pic>
      <p:pic>
        <p:nvPicPr>
          <p:cNvPr id="4" name="Content Placeholder 3"/>
          <p:cNvPicPr>
            <a:picLocks noGrp="1" noChangeAspect="1"/>
          </p:cNvPicPr>
          <p:nvPr>
            <p:ph idx="1"/>
          </p:nvPr>
        </p:nvPicPr>
        <p:blipFill>
          <a:blip r:embed="rId3"/>
          <a:stretch>
            <a:fillRect/>
          </a:stretch>
        </p:blipFill>
        <p:spPr>
          <a:xfrm>
            <a:off x="156558" y="10051"/>
            <a:ext cx="3181350" cy="3371850"/>
          </a:xfrm>
          <a:prstGeom prst="rect">
            <a:avLst/>
          </a:prstGeom>
        </p:spPr>
      </p:pic>
      <p:pic>
        <p:nvPicPr>
          <p:cNvPr id="5" name="Picture 4"/>
          <p:cNvPicPr>
            <a:picLocks noChangeAspect="1"/>
          </p:cNvPicPr>
          <p:nvPr/>
        </p:nvPicPr>
        <p:blipFill>
          <a:blip r:embed="rId4"/>
          <a:stretch>
            <a:fillRect/>
          </a:stretch>
        </p:blipFill>
        <p:spPr>
          <a:xfrm>
            <a:off x="4019550" y="71438"/>
            <a:ext cx="3385802" cy="3238500"/>
          </a:xfrm>
          <a:prstGeom prst="rect">
            <a:avLst/>
          </a:prstGeom>
        </p:spPr>
      </p:pic>
      <p:pic>
        <p:nvPicPr>
          <p:cNvPr id="6" name="Picture 5"/>
          <p:cNvPicPr>
            <a:picLocks noChangeAspect="1"/>
          </p:cNvPicPr>
          <p:nvPr/>
        </p:nvPicPr>
        <p:blipFill>
          <a:blip r:embed="rId5"/>
          <a:stretch>
            <a:fillRect/>
          </a:stretch>
        </p:blipFill>
        <p:spPr>
          <a:xfrm>
            <a:off x="0" y="3381901"/>
            <a:ext cx="3359373" cy="3327992"/>
          </a:xfrm>
          <a:prstGeom prst="rect">
            <a:avLst/>
          </a:prstGeom>
        </p:spPr>
      </p:pic>
      <p:pic>
        <p:nvPicPr>
          <p:cNvPr id="7" name="Picture 6"/>
          <p:cNvPicPr>
            <a:picLocks noChangeAspect="1"/>
          </p:cNvPicPr>
          <p:nvPr/>
        </p:nvPicPr>
        <p:blipFill>
          <a:blip r:embed="rId6"/>
          <a:stretch>
            <a:fillRect/>
          </a:stretch>
        </p:blipFill>
        <p:spPr>
          <a:xfrm>
            <a:off x="4019550" y="3322705"/>
            <a:ext cx="3385802" cy="3371850"/>
          </a:xfrm>
          <a:prstGeom prst="rect">
            <a:avLst/>
          </a:prstGeom>
        </p:spPr>
      </p:pic>
      <p:pic>
        <p:nvPicPr>
          <p:cNvPr id="9" name="Picture 8"/>
          <p:cNvPicPr>
            <a:picLocks noChangeAspect="1"/>
          </p:cNvPicPr>
          <p:nvPr/>
        </p:nvPicPr>
        <p:blipFill>
          <a:blip r:embed="rId7"/>
          <a:stretch>
            <a:fillRect/>
          </a:stretch>
        </p:blipFill>
        <p:spPr>
          <a:xfrm>
            <a:off x="7947808" y="3085686"/>
            <a:ext cx="3299071" cy="3843777"/>
          </a:xfrm>
          <a:prstGeom prst="rect">
            <a:avLst/>
          </a:prstGeom>
        </p:spPr>
      </p:pic>
      <p:pic>
        <p:nvPicPr>
          <p:cNvPr id="11" name="Picture 10">
            <a:extLst>
              <a:ext uri="{FF2B5EF4-FFF2-40B4-BE49-F238E27FC236}">
                <a16:creationId xmlns:a16="http://schemas.microsoft.com/office/drawing/2014/main" id="{1E0FA44D-F581-44B2-BB4D-A9230C92EA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892360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Chondrosarcoma</a:t>
            </a:r>
            <a:endParaRPr lang="en-US" dirty="0"/>
          </a:p>
        </p:txBody>
      </p:sp>
      <p:sp>
        <p:nvSpPr>
          <p:cNvPr id="3" name="Content Placeholder 2"/>
          <p:cNvSpPr>
            <a:spLocks noGrp="1"/>
          </p:cNvSpPr>
          <p:nvPr>
            <p:ph idx="1"/>
          </p:nvPr>
        </p:nvSpPr>
        <p:spPr/>
        <p:txBody>
          <a:bodyPr>
            <a:normAutofit/>
          </a:bodyPr>
          <a:lstStyle/>
          <a:p>
            <a:pPr marL="0" indent="0">
              <a:buNone/>
            </a:pPr>
            <a:br>
              <a:rPr lang="en-US" b="1" dirty="0"/>
            </a:br>
            <a:endParaRPr lang="en-US" dirty="0"/>
          </a:p>
        </p:txBody>
      </p:sp>
      <p:pic>
        <p:nvPicPr>
          <p:cNvPr id="4" name="Picture 3">
            <a:extLst>
              <a:ext uri="{FF2B5EF4-FFF2-40B4-BE49-F238E27FC236}">
                <a16:creationId xmlns:a16="http://schemas.microsoft.com/office/drawing/2014/main" id="{F85F8E8D-B29D-4387-8F25-D0D6BB6516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703819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6051364" cy="6918321"/>
          </a:xfrm>
          <a:prstGeom prst="rect">
            <a:avLst/>
          </a:prstGeom>
        </p:spPr>
      </p:pic>
      <p:pic>
        <p:nvPicPr>
          <p:cNvPr id="6" name="Picture 5"/>
          <p:cNvPicPr>
            <a:picLocks noChangeAspect="1"/>
          </p:cNvPicPr>
          <p:nvPr/>
        </p:nvPicPr>
        <p:blipFill>
          <a:blip r:embed="rId3"/>
          <a:stretch>
            <a:fillRect/>
          </a:stretch>
        </p:blipFill>
        <p:spPr>
          <a:xfrm>
            <a:off x="6051365" y="55344"/>
            <a:ext cx="6140636" cy="6747312"/>
          </a:xfrm>
          <a:prstGeom prst="rect">
            <a:avLst/>
          </a:prstGeom>
        </p:spPr>
      </p:pic>
      <p:pic>
        <p:nvPicPr>
          <p:cNvPr id="8" name="Picture 7">
            <a:extLst>
              <a:ext uri="{FF2B5EF4-FFF2-40B4-BE49-F238E27FC236}">
                <a16:creationId xmlns:a16="http://schemas.microsoft.com/office/drawing/2014/main" id="{D44B8EE8-BA4D-49FF-B226-5B22A34A2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763599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7375F-1A69-4F70-B5BE-4A8C0FE2B097}"/>
              </a:ext>
            </a:extLst>
          </p:cNvPr>
          <p:cNvPicPr>
            <a:picLocks noChangeAspect="1"/>
          </p:cNvPicPr>
          <p:nvPr/>
        </p:nvPicPr>
        <p:blipFill>
          <a:blip r:embed="rId2"/>
          <a:stretch>
            <a:fillRect/>
          </a:stretch>
        </p:blipFill>
        <p:spPr>
          <a:xfrm>
            <a:off x="4990203" y="288219"/>
            <a:ext cx="7201798" cy="6067423"/>
          </a:xfrm>
          <a:prstGeom prst="rect">
            <a:avLst/>
          </a:prstGeom>
        </p:spPr>
      </p:pic>
      <p:pic>
        <p:nvPicPr>
          <p:cNvPr id="5" name="Picture 4">
            <a:extLst>
              <a:ext uri="{FF2B5EF4-FFF2-40B4-BE49-F238E27FC236}">
                <a16:creationId xmlns:a16="http://schemas.microsoft.com/office/drawing/2014/main" id="{0985AEE9-E74E-4152-B096-376C23A38487}"/>
              </a:ext>
            </a:extLst>
          </p:cNvPr>
          <p:cNvPicPr>
            <a:picLocks noChangeAspect="1"/>
          </p:cNvPicPr>
          <p:nvPr/>
        </p:nvPicPr>
        <p:blipFill>
          <a:blip r:embed="rId3"/>
          <a:stretch>
            <a:fillRect/>
          </a:stretch>
        </p:blipFill>
        <p:spPr>
          <a:xfrm>
            <a:off x="135467" y="288220"/>
            <a:ext cx="4978399" cy="6067424"/>
          </a:xfrm>
          <a:prstGeom prst="rect">
            <a:avLst/>
          </a:prstGeom>
        </p:spPr>
      </p:pic>
    </p:spTree>
    <p:extLst>
      <p:ext uri="{BB962C8B-B14F-4D97-AF65-F5344CB8AC3E}">
        <p14:creationId xmlns:p14="http://schemas.microsoft.com/office/powerpoint/2010/main" val="4287035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idx="1"/>
          </p:nvPr>
        </p:nvSpPr>
        <p:spPr/>
        <p:txBody>
          <a:bodyPr>
            <a:normAutofit fontScale="85000" lnSpcReduction="10000"/>
          </a:bodyPr>
          <a:lstStyle/>
          <a:p>
            <a:pPr marL="0" indent="0">
              <a:buNone/>
            </a:pPr>
            <a:br>
              <a:rPr lang="en-US" dirty="0"/>
            </a:br>
            <a:r>
              <a:rPr lang="en-US" b="1" dirty="0"/>
              <a:t>GASTRIC MUCOSAL THICKENING – </a:t>
            </a:r>
          </a:p>
          <a:p>
            <a:pPr marL="0" indent="0">
              <a:buNone/>
            </a:pPr>
            <a:r>
              <a:rPr lang="en-US" b="1" dirty="0"/>
              <a:t>GASTRITIS WITH DUODENITS AND  INCREASED INTESTINAL MOTILITY  WITH DILUTION OF</a:t>
            </a:r>
            <a:r>
              <a:rPr lang="en-US" dirty="0"/>
              <a:t>   </a:t>
            </a:r>
            <a:r>
              <a:rPr lang="en-US" b="1" dirty="0"/>
              <a:t>CONTRAST MEDIA -  MAL ABSORPTION  SYNDROME </a:t>
            </a:r>
            <a:endParaRPr lang="en-US" dirty="0"/>
          </a:p>
          <a:p>
            <a:pPr marL="0" indent="0">
              <a:buNone/>
            </a:pPr>
            <a:r>
              <a:rPr lang="en-US" dirty="0"/>
              <a:t>The stomach is normal in contour,  coarse mucosal folds are noted along the greater curvature.</a:t>
            </a:r>
            <a:br>
              <a:rPr lang="en-US" dirty="0"/>
            </a:br>
            <a:r>
              <a:rPr lang="en-US" dirty="0"/>
              <a:t>The Duodenal cap is regular in shape and disposition.  No irregularities noted.</a:t>
            </a:r>
            <a:br>
              <a:rPr lang="en-US" dirty="0"/>
            </a:br>
            <a:r>
              <a:rPr lang="en-US" dirty="0"/>
              <a:t>The Duodenal  “C”  curve is within normal limits,  the mucosa is slightly coarse.</a:t>
            </a:r>
            <a:br>
              <a:rPr lang="en-US" dirty="0"/>
            </a:br>
            <a:r>
              <a:rPr lang="en-US" dirty="0"/>
              <a:t>Delayed films of the small bowel  show a significant  hurry  with  areas shows  contrast dilution.</a:t>
            </a:r>
            <a:br>
              <a:rPr lang="en-US" dirty="0"/>
            </a:br>
            <a:r>
              <a:rPr lang="en-US" dirty="0"/>
              <a:t>The  barium as it is seen to have reached the ileum in 40 minutes and the  ascending colon in 1 hour.</a:t>
            </a:r>
            <a:br>
              <a:rPr lang="en-US" dirty="0"/>
            </a:br>
            <a:r>
              <a:rPr lang="en-US" dirty="0" err="1"/>
              <a:t>Signficant</a:t>
            </a:r>
            <a:r>
              <a:rPr lang="en-US" dirty="0"/>
              <a:t> Barium is seen in the stomach in the one hour film .</a:t>
            </a:r>
          </a:p>
        </p:txBody>
      </p:sp>
      <p:pic>
        <p:nvPicPr>
          <p:cNvPr id="4" name="Picture 3">
            <a:extLst>
              <a:ext uri="{FF2B5EF4-FFF2-40B4-BE49-F238E27FC236}">
                <a16:creationId xmlns:a16="http://schemas.microsoft.com/office/drawing/2014/main" id="{062D4548-3159-4185-8365-934E1688A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137940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AA11-00DE-4C79-A549-F5E6FDD80DCA}"/>
              </a:ext>
            </a:extLst>
          </p:cNvPr>
          <p:cNvSpPr>
            <a:spLocks noGrp="1"/>
          </p:cNvSpPr>
          <p:nvPr>
            <p:ph type="title"/>
          </p:nvPr>
        </p:nvSpPr>
        <p:spPr/>
        <p:txBody>
          <a:bodyPr/>
          <a:lstStyle/>
          <a:p>
            <a:r>
              <a:rPr lang="en-US" dirty="0"/>
              <a:t>                            THANK YOU</a:t>
            </a:r>
            <a:endParaRPr lang="en-IN" dirty="0"/>
          </a:p>
        </p:txBody>
      </p:sp>
      <p:sp>
        <p:nvSpPr>
          <p:cNvPr id="3" name="Content Placeholder 2">
            <a:extLst>
              <a:ext uri="{FF2B5EF4-FFF2-40B4-BE49-F238E27FC236}">
                <a16:creationId xmlns:a16="http://schemas.microsoft.com/office/drawing/2014/main" id="{5F7E7FEC-3070-4659-A7F7-B52682F6FBE0}"/>
              </a:ext>
            </a:extLst>
          </p:cNvPr>
          <p:cNvSpPr>
            <a:spLocks noGrp="1"/>
          </p:cNvSpPr>
          <p:nvPr>
            <p:ph idx="1"/>
          </p:nvPr>
        </p:nvSpPr>
        <p:spPr/>
        <p:txBody>
          <a:bodyPr/>
          <a:lstStyle/>
          <a:p>
            <a:pPr marL="0" indent="0">
              <a:buNone/>
            </a:pPr>
            <a:r>
              <a:rPr lang="en-US" dirty="0"/>
              <a:t>You can share pictures, videos, events, articles, presentations and cases</a:t>
            </a:r>
          </a:p>
          <a:p>
            <a:pPr marL="0" indent="0">
              <a:buNone/>
            </a:pPr>
            <a:r>
              <a:rPr lang="en-US" dirty="0"/>
              <a:t>On Radioloksabha.com</a:t>
            </a:r>
          </a:p>
          <a:p>
            <a:pPr marL="0" indent="0">
              <a:buNone/>
            </a:pPr>
            <a:endParaRPr lang="en-US" dirty="0"/>
          </a:p>
          <a:p>
            <a:pPr marL="0" indent="0">
              <a:buNone/>
            </a:pPr>
            <a:endParaRPr lang="en-US" dirty="0"/>
          </a:p>
          <a:p>
            <a:pPr marL="0" indent="0">
              <a:buNone/>
            </a:pPr>
            <a:r>
              <a:rPr lang="en-US" dirty="0"/>
              <a:t>Register at  </a:t>
            </a:r>
            <a:r>
              <a:rPr lang="en-IN" dirty="0">
                <a:hlinkClick r:id="rId2"/>
              </a:rPr>
              <a:t>https://www.radioloksabha.com/home.php</a:t>
            </a:r>
            <a:endParaRPr lang="en-IN" dirty="0"/>
          </a:p>
        </p:txBody>
      </p:sp>
    </p:spTree>
    <p:extLst>
      <p:ext uri="{BB962C8B-B14F-4D97-AF65-F5344CB8AC3E}">
        <p14:creationId xmlns:p14="http://schemas.microsoft.com/office/powerpoint/2010/main" val="13774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polyps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Extensive nasal polyps occupying and obliterating the nasal cavity and paranasal sinuses.</a:t>
            </a:r>
          </a:p>
          <a:p>
            <a:pPr>
              <a:buFont typeface="Wingdings" panose="05000000000000000000" pitchFamily="2" charset="2"/>
              <a:buChar char="§"/>
            </a:pPr>
            <a:r>
              <a:rPr lang="en-US" dirty="0"/>
              <a:t>Obliteration and widening of  bilateral </a:t>
            </a:r>
            <a:r>
              <a:rPr lang="en-US" dirty="0" err="1"/>
              <a:t>osteomeatal</a:t>
            </a:r>
            <a:r>
              <a:rPr lang="en-US" dirty="0"/>
              <a:t> complex noted.</a:t>
            </a:r>
          </a:p>
        </p:txBody>
      </p:sp>
      <p:pic>
        <p:nvPicPr>
          <p:cNvPr id="4" name="Picture 3">
            <a:extLst>
              <a:ext uri="{FF2B5EF4-FFF2-40B4-BE49-F238E27FC236}">
                <a16:creationId xmlns:a16="http://schemas.microsoft.com/office/drawing/2014/main" id="{8E487A20-32FB-47CC-A0B2-7A2EE5611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91" y="639311"/>
            <a:ext cx="1671577" cy="388595"/>
          </a:xfrm>
          <a:prstGeom prst="rect">
            <a:avLst/>
          </a:prstGeom>
        </p:spPr>
      </p:pic>
    </p:spTree>
    <p:extLst>
      <p:ext uri="{BB962C8B-B14F-4D97-AF65-F5344CB8AC3E}">
        <p14:creationId xmlns:p14="http://schemas.microsoft.com/office/powerpoint/2010/main" val="215217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848" y="-30882"/>
            <a:ext cx="5100034" cy="3855026"/>
          </a:xfrm>
          <a:prstGeom prst="rect">
            <a:avLst/>
          </a:prstGeom>
        </p:spPr>
      </p:pic>
      <p:pic>
        <p:nvPicPr>
          <p:cNvPr id="5" name="Picture 4"/>
          <p:cNvPicPr>
            <a:picLocks noChangeAspect="1"/>
          </p:cNvPicPr>
          <p:nvPr/>
        </p:nvPicPr>
        <p:blipFill>
          <a:blip r:embed="rId3"/>
          <a:stretch>
            <a:fillRect/>
          </a:stretch>
        </p:blipFill>
        <p:spPr>
          <a:xfrm>
            <a:off x="7045119" y="-236825"/>
            <a:ext cx="4773393" cy="4046320"/>
          </a:xfrm>
          <a:prstGeom prst="rect">
            <a:avLst/>
          </a:prstGeom>
        </p:spPr>
      </p:pic>
      <p:pic>
        <p:nvPicPr>
          <p:cNvPr id="6" name="Picture 5"/>
          <p:cNvPicPr>
            <a:picLocks noChangeAspect="1"/>
          </p:cNvPicPr>
          <p:nvPr/>
        </p:nvPicPr>
        <p:blipFill>
          <a:blip r:embed="rId4"/>
          <a:stretch>
            <a:fillRect/>
          </a:stretch>
        </p:blipFill>
        <p:spPr>
          <a:xfrm>
            <a:off x="3545983" y="2486542"/>
            <a:ext cx="5100034" cy="4371458"/>
          </a:xfrm>
          <a:prstGeom prst="rect">
            <a:avLst/>
          </a:prstGeom>
        </p:spPr>
      </p:pic>
    </p:spTree>
    <p:extLst>
      <p:ext uri="{BB962C8B-B14F-4D97-AF65-F5344CB8AC3E}">
        <p14:creationId xmlns:p14="http://schemas.microsoft.com/office/powerpoint/2010/main" val="428815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 expansile area with peripheral enhancement with central necrotic area arising from the cartilaginous part of the nasal septum as - s/o </a:t>
            </a:r>
            <a:r>
              <a:rPr lang="en-US" b="1" dirty="0"/>
              <a:t>nasal septal </a:t>
            </a:r>
            <a:r>
              <a:rPr lang="en-US" b="1" dirty="0" err="1"/>
              <a:t>abcess</a:t>
            </a:r>
            <a:r>
              <a:rPr lang="en-US" b="1" dirty="0"/>
              <a:t> </a:t>
            </a:r>
            <a:endParaRPr lang="en-US" dirty="0"/>
          </a:p>
          <a:p>
            <a:r>
              <a:rPr lang="en-US" dirty="0"/>
              <a:t>Mucosal thickening of variable density in the right maxillary, ethmoid and frontal  sinuses </a:t>
            </a:r>
            <a:r>
              <a:rPr lang="en-US" b="1" dirty="0"/>
              <a:t>-s/o sinusitis - most likely fungal etiology</a:t>
            </a:r>
            <a:endParaRPr lang="en-US" dirty="0"/>
          </a:p>
          <a:p>
            <a:r>
              <a:rPr lang="en-US" dirty="0"/>
              <a:t>Adenoid hypertrophy.</a:t>
            </a:r>
          </a:p>
          <a:p>
            <a:endParaRPr lang="en-US" dirty="0"/>
          </a:p>
        </p:txBody>
      </p:sp>
    </p:spTree>
    <p:extLst>
      <p:ext uri="{BB962C8B-B14F-4D97-AF65-F5344CB8AC3E}">
        <p14:creationId xmlns:p14="http://schemas.microsoft.com/office/powerpoint/2010/main" val="292977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1646" y="0"/>
            <a:ext cx="8128075" cy="6761408"/>
          </a:xfrm>
          <a:prstGeom prst="rect">
            <a:avLst/>
          </a:prstGeom>
        </p:spPr>
      </p:pic>
      <p:pic>
        <p:nvPicPr>
          <p:cNvPr id="5" name="Picture 4">
            <a:extLst>
              <a:ext uri="{FF2B5EF4-FFF2-40B4-BE49-F238E27FC236}">
                <a16:creationId xmlns:a16="http://schemas.microsoft.com/office/drawing/2014/main" id="{25BB2719-BD08-4FF2-9977-F8ADF7F39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894"/>
            <a:ext cx="3375742" cy="784766"/>
          </a:xfrm>
          <a:prstGeom prst="rect">
            <a:avLst/>
          </a:prstGeom>
        </p:spPr>
      </p:pic>
    </p:spTree>
    <p:extLst>
      <p:ext uri="{BB962C8B-B14F-4D97-AF65-F5344CB8AC3E}">
        <p14:creationId xmlns:p14="http://schemas.microsoft.com/office/powerpoint/2010/main" val="398653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Proptosis</a:t>
            </a:r>
            <a:r>
              <a:rPr lang="en-US" dirty="0"/>
              <a:t> with enlarged lacrimal glands</a:t>
            </a:r>
          </a:p>
        </p:txBody>
      </p:sp>
      <p:sp>
        <p:nvSpPr>
          <p:cNvPr id="3" name="Content Placeholder 2"/>
          <p:cNvSpPr>
            <a:spLocks noGrp="1"/>
          </p:cNvSpPr>
          <p:nvPr>
            <p:ph idx="1"/>
          </p:nvPr>
        </p:nvSpPr>
        <p:spPr/>
        <p:txBody>
          <a:bodyPr/>
          <a:lstStyle/>
          <a:p>
            <a:pPr marL="0" indent="0">
              <a:buNone/>
            </a:pPr>
            <a:r>
              <a:rPr lang="en-US" b="1" dirty="0"/>
              <a:t>The distance between the </a:t>
            </a:r>
            <a:r>
              <a:rPr lang="en-US" b="1" dirty="0" err="1"/>
              <a:t>interzygomatic</a:t>
            </a:r>
            <a:r>
              <a:rPr lang="en-US" b="1" dirty="0"/>
              <a:t> line and the anterior surface of the globe on both sides is approximately 25 mm on the right and 27mm on the left - suggestive of </a:t>
            </a:r>
            <a:r>
              <a:rPr lang="en-US" b="1" dirty="0" err="1"/>
              <a:t>proptosis</a:t>
            </a:r>
            <a:r>
              <a:rPr lang="en-US" b="1" dirty="0"/>
              <a:t>. </a:t>
            </a:r>
            <a:endParaRPr lang="en-US" dirty="0"/>
          </a:p>
        </p:txBody>
      </p:sp>
      <p:pic>
        <p:nvPicPr>
          <p:cNvPr id="4" name="Picture 3">
            <a:extLst>
              <a:ext uri="{FF2B5EF4-FFF2-40B4-BE49-F238E27FC236}">
                <a16:creationId xmlns:a16="http://schemas.microsoft.com/office/drawing/2014/main" id="{5C83E4B7-25B4-4123-B710-5D5436538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01244" cy="674458"/>
          </a:xfrm>
          <a:prstGeom prst="rect">
            <a:avLst/>
          </a:prstGeom>
        </p:spPr>
      </p:pic>
    </p:spTree>
    <p:extLst>
      <p:ext uri="{BB962C8B-B14F-4D97-AF65-F5344CB8AC3E}">
        <p14:creationId xmlns:p14="http://schemas.microsoft.com/office/powerpoint/2010/main" val="2444646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329</Words>
  <Application>Microsoft Office PowerPoint</Application>
  <PresentationFormat>Widescreen</PresentationFormat>
  <Paragraphs>53</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Calibri</vt:lpstr>
      <vt:lpstr>Calibri Light</vt:lpstr>
      <vt:lpstr>Wingdings</vt:lpstr>
      <vt:lpstr>Office Theme</vt:lpstr>
      <vt:lpstr>Radioloksabha spotters series- I</vt:lpstr>
      <vt:lpstr>PowerPoint Presentation</vt:lpstr>
      <vt:lpstr>Fungal ball in the right mid zone</vt:lpstr>
      <vt:lpstr>PowerPoint Presentation</vt:lpstr>
      <vt:lpstr>Nasal polyps</vt:lpstr>
      <vt:lpstr>PowerPoint Presentation</vt:lpstr>
      <vt:lpstr>PowerPoint Presentation</vt:lpstr>
      <vt:lpstr>PowerPoint Presentation</vt:lpstr>
      <vt:lpstr>Proptosis with enlarged lacrimal glands</vt:lpstr>
      <vt:lpstr>PowerPoint Presentation</vt:lpstr>
      <vt:lpstr>PowerPoint Presentation</vt:lpstr>
      <vt:lpstr>Fungal sinusitis</vt:lpstr>
      <vt:lpstr>PowerPoint Presentation</vt:lpstr>
      <vt:lpstr>PowerPoint Presentation</vt:lpstr>
      <vt:lpstr>PowerPoint Presentation</vt:lpstr>
      <vt:lpstr>Fungal sinusitis </vt:lpstr>
      <vt:lpstr>PowerPoint Presentation</vt:lpstr>
      <vt:lpstr>Fungal sinusitis</vt:lpstr>
      <vt:lpstr>PowerPoint Presentation</vt:lpstr>
      <vt:lpstr>Fungal sinusitis</vt:lpstr>
      <vt:lpstr>PowerPoint Presentation</vt:lpstr>
      <vt:lpstr>PowerPoint Presentation</vt:lpstr>
      <vt:lpstr>PowerPoint Presentation</vt:lpstr>
      <vt:lpstr>Persistent cavum septum pellucidum and cavum vergae</vt:lpstr>
      <vt:lpstr>PowerPoint Presentation</vt:lpstr>
      <vt:lpstr>PowerPoint Presentation</vt:lpstr>
      <vt:lpstr>Carcinoma left parotid</vt:lpstr>
      <vt:lpstr>PowerPoint Presentation</vt:lpstr>
      <vt:lpstr>Fungal sinusitis</vt:lpstr>
      <vt:lpstr>PowerPoint Presentation</vt:lpstr>
      <vt:lpstr>PowerPoint Presentation</vt:lpstr>
      <vt:lpstr>Pansinusitis</vt:lpstr>
      <vt:lpstr>PowerPoint Presentation</vt:lpstr>
      <vt:lpstr>Canon ball metastasis</vt:lpstr>
      <vt:lpstr>PowerPoint Presentation</vt:lpstr>
      <vt:lpstr>Sacral chordoma</vt:lpstr>
      <vt:lpstr>PowerPoint Presentation</vt:lpstr>
      <vt:lpstr>PowerPoint Presentation</vt:lpstr>
      <vt:lpstr>Sacral GCT vs chordoma</vt:lpstr>
      <vt:lpstr>PowerPoint Presentation</vt:lpstr>
      <vt:lpstr>Chondrosarcoma</vt:lpstr>
      <vt:lpstr>PowerPoint Presentation</vt:lpstr>
      <vt:lpstr>PowerPoint Presentation</vt:lpstr>
      <vt:lpstr>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Radioloksabha spotters series  -Fungal</dc:title>
  <dc:creator>Radiology</dc:creator>
  <cp:lastModifiedBy>chaudhary anju</cp:lastModifiedBy>
  <cp:revision>19</cp:revision>
  <dcterms:created xsi:type="dcterms:W3CDTF">2019-07-20T02:05:50Z</dcterms:created>
  <dcterms:modified xsi:type="dcterms:W3CDTF">2019-09-01T11:03:37Z</dcterms:modified>
</cp:coreProperties>
</file>