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0" r:id="rId13"/>
    <p:sldId id="267" r:id="rId14"/>
    <p:sldId id="268" r:id="rId15"/>
    <p:sldId id="269" r:id="rId16"/>
    <p:sldId id="272" r:id="rId17"/>
    <p:sldId id="273" r:id="rId18"/>
    <p:sldId id="274" r:id="rId19"/>
    <p:sldId id="280" r:id="rId20"/>
    <p:sldId id="282" r:id="rId21"/>
    <p:sldId id="283" r:id="rId22"/>
    <p:sldId id="276" r:id="rId23"/>
    <p:sldId id="284" r:id="rId24"/>
    <p:sldId id="277" r:id="rId25"/>
    <p:sldId id="286" r:id="rId26"/>
    <p:sldId id="287" r:id="rId27"/>
    <p:sldId id="288" r:id="rId28"/>
    <p:sldId id="289" r:id="rId29"/>
    <p:sldId id="285" r:id="rId30"/>
    <p:sldId id="278" r:id="rId31"/>
    <p:sldId id="279" r:id="rId32"/>
    <p:sldId id="29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034C8B-C1A3-42A2-A500-2EB0A0D28F9C}"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1ECB1-2881-42CC-A538-988D21FFCEED}" type="slidenum">
              <a:rPr lang="en-US" smtClean="0"/>
              <a:t>‹#›</a:t>
            </a:fld>
            <a:endParaRPr lang="en-US"/>
          </a:p>
        </p:txBody>
      </p:sp>
    </p:spTree>
    <p:extLst>
      <p:ext uri="{BB962C8B-B14F-4D97-AF65-F5344CB8AC3E}">
        <p14:creationId xmlns:p14="http://schemas.microsoft.com/office/powerpoint/2010/main" val="2746038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34C8B-C1A3-42A2-A500-2EB0A0D28F9C}"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1ECB1-2881-42CC-A538-988D21FFCEED}" type="slidenum">
              <a:rPr lang="en-US" smtClean="0"/>
              <a:t>‹#›</a:t>
            </a:fld>
            <a:endParaRPr lang="en-US"/>
          </a:p>
        </p:txBody>
      </p:sp>
    </p:spTree>
    <p:extLst>
      <p:ext uri="{BB962C8B-B14F-4D97-AF65-F5344CB8AC3E}">
        <p14:creationId xmlns:p14="http://schemas.microsoft.com/office/powerpoint/2010/main" val="3777313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34C8B-C1A3-42A2-A500-2EB0A0D28F9C}"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1ECB1-2881-42CC-A538-988D21FFCEED}" type="slidenum">
              <a:rPr lang="en-US" smtClean="0"/>
              <a:t>‹#›</a:t>
            </a:fld>
            <a:endParaRPr lang="en-US"/>
          </a:p>
        </p:txBody>
      </p:sp>
    </p:spTree>
    <p:extLst>
      <p:ext uri="{BB962C8B-B14F-4D97-AF65-F5344CB8AC3E}">
        <p14:creationId xmlns:p14="http://schemas.microsoft.com/office/powerpoint/2010/main" val="3631689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34C8B-C1A3-42A2-A500-2EB0A0D28F9C}"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1ECB1-2881-42CC-A538-988D21FFCEED}" type="slidenum">
              <a:rPr lang="en-US" smtClean="0"/>
              <a:t>‹#›</a:t>
            </a:fld>
            <a:endParaRPr lang="en-US"/>
          </a:p>
        </p:txBody>
      </p:sp>
    </p:spTree>
    <p:extLst>
      <p:ext uri="{BB962C8B-B14F-4D97-AF65-F5344CB8AC3E}">
        <p14:creationId xmlns:p14="http://schemas.microsoft.com/office/powerpoint/2010/main" val="239450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034C8B-C1A3-42A2-A500-2EB0A0D28F9C}"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1ECB1-2881-42CC-A538-988D21FFCEED}" type="slidenum">
              <a:rPr lang="en-US" smtClean="0"/>
              <a:t>‹#›</a:t>
            </a:fld>
            <a:endParaRPr lang="en-US"/>
          </a:p>
        </p:txBody>
      </p:sp>
    </p:spTree>
    <p:extLst>
      <p:ext uri="{BB962C8B-B14F-4D97-AF65-F5344CB8AC3E}">
        <p14:creationId xmlns:p14="http://schemas.microsoft.com/office/powerpoint/2010/main" val="1070165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034C8B-C1A3-42A2-A500-2EB0A0D28F9C}" type="datetimeFigureOut">
              <a:rPr lang="en-US" smtClean="0"/>
              <a:t>9/1/2019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1ECB1-2881-42CC-A538-988D21FFCEED}" type="slidenum">
              <a:rPr lang="en-US" smtClean="0"/>
              <a:t>‹#›</a:t>
            </a:fld>
            <a:endParaRPr lang="en-US"/>
          </a:p>
        </p:txBody>
      </p:sp>
    </p:spTree>
    <p:extLst>
      <p:ext uri="{BB962C8B-B14F-4D97-AF65-F5344CB8AC3E}">
        <p14:creationId xmlns:p14="http://schemas.microsoft.com/office/powerpoint/2010/main" val="2459948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034C8B-C1A3-42A2-A500-2EB0A0D28F9C}" type="datetimeFigureOut">
              <a:rPr lang="en-US" smtClean="0"/>
              <a:t>9/1/2019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11ECB1-2881-42CC-A538-988D21FFCEED}" type="slidenum">
              <a:rPr lang="en-US" smtClean="0"/>
              <a:t>‹#›</a:t>
            </a:fld>
            <a:endParaRPr lang="en-US"/>
          </a:p>
        </p:txBody>
      </p:sp>
    </p:spTree>
    <p:extLst>
      <p:ext uri="{BB962C8B-B14F-4D97-AF65-F5344CB8AC3E}">
        <p14:creationId xmlns:p14="http://schemas.microsoft.com/office/powerpoint/2010/main" val="1952422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034C8B-C1A3-42A2-A500-2EB0A0D28F9C}" type="datetimeFigureOut">
              <a:rPr lang="en-US" smtClean="0"/>
              <a:t>9/1/2019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11ECB1-2881-42CC-A538-988D21FFCEED}" type="slidenum">
              <a:rPr lang="en-US" smtClean="0"/>
              <a:t>‹#›</a:t>
            </a:fld>
            <a:endParaRPr lang="en-US"/>
          </a:p>
        </p:txBody>
      </p:sp>
    </p:spTree>
    <p:extLst>
      <p:ext uri="{BB962C8B-B14F-4D97-AF65-F5344CB8AC3E}">
        <p14:creationId xmlns:p14="http://schemas.microsoft.com/office/powerpoint/2010/main" val="2952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34C8B-C1A3-42A2-A500-2EB0A0D28F9C}" type="datetimeFigureOut">
              <a:rPr lang="en-US" smtClean="0"/>
              <a:t>9/1/2019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11ECB1-2881-42CC-A538-988D21FFCEED}" type="slidenum">
              <a:rPr lang="en-US" smtClean="0"/>
              <a:t>‹#›</a:t>
            </a:fld>
            <a:endParaRPr lang="en-US"/>
          </a:p>
        </p:txBody>
      </p:sp>
    </p:spTree>
    <p:extLst>
      <p:ext uri="{BB962C8B-B14F-4D97-AF65-F5344CB8AC3E}">
        <p14:creationId xmlns:p14="http://schemas.microsoft.com/office/powerpoint/2010/main" val="3646400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034C8B-C1A3-42A2-A500-2EB0A0D28F9C}" type="datetimeFigureOut">
              <a:rPr lang="en-US" smtClean="0"/>
              <a:t>9/1/2019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1ECB1-2881-42CC-A538-988D21FFCEED}" type="slidenum">
              <a:rPr lang="en-US" smtClean="0"/>
              <a:t>‹#›</a:t>
            </a:fld>
            <a:endParaRPr lang="en-US"/>
          </a:p>
        </p:txBody>
      </p:sp>
    </p:spTree>
    <p:extLst>
      <p:ext uri="{BB962C8B-B14F-4D97-AF65-F5344CB8AC3E}">
        <p14:creationId xmlns:p14="http://schemas.microsoft.com/office/powerpoint/2010/main" val="317490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034C8B-C1A3-42A2-A500-2EB0A0D28F9C}" type="datetimeFigureOut">
              <a:rPr lang="en-US" smtClean="0"/>
              <a:t>9/1/2019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1ECB1-2881-42CC-A538-988D21FFCEED}" type="slidenum">
              <a:rPr lang="en-US" smtClean="0"/>
              <a:t>‹#›</a:t>
            </a:fld>
            <a:endParaRPr lang="en-US"/>
          </a:p>
        </p:txBody>
      </p:sp>
    </p:spTree>
    <p:extLst>
      <p:ext uri="{BB962C8B-B14F-4D97-AF65-F5344CB8AC3E}">
        <p14:creationId xmlns:p14="http://schemas.microsoft.com/office/powerpoint/2010/main" val="980267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034C8B-C1A3-42A2-A500-2EB0A0D28F9C}" type="datetimeFigureOut">
              <a:rPr lang="en-US" smtClean="0"/>
              <a:t>9/1/2019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1ECB1-2881-42CC-A538-988D21FFCEED}" type="slidenum">
              <a:rPr lang="en-US" smtClean="0"/>
              <a:t>‹#›</a:t>
            </a:fld>
            <a:endParaRPr lang="en-US"/>
          </a:p>
        </p:txBody>
      </p:sp>
    </p:spTree>
    <p:extLst>
      <p:ext uri="{BB962C8B-B14F-4D97-AF65-F5344CB8AC3E}">
        <p14:creationId xmlns:p14="http://schemas.microsoft.com/office/powerpoint/2010/main" val="378469766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radioloksabha.com/home.php"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a:solidFill>
                  <a:schemeClr val="accent4">
                    <a:lumMod val="60000"/>
                    <a:lumOff val="40000"/>
                  </a:schemeClr>
                </a:solidFill>
                <a:latin typeface="Arial Black" panose="020B0A04020102020204" pitchFamily="34" charset="0"/>
              </a:rPr>
              <a:t>Radioloksabha</a:t>
            </a:r>
            <a:r>
              <a:rPr lang="en-US" dirty="0">
                <a:solidFill>
                  <a:schemeClr val="accent4">
                    <a:lumMod val="60000"/>
                    <a:lumOff val="40000"/>
                  </a:schemeClr>
                </a:solidFill>
                <a:latin typeface="Arial Black" panose="020B0A04020102020204" pitchFamily="34" charset="0"/>
              </a:rPr>
              <a:t> spotters</a:t>
            </a:r>
            <a:br>
              <a:rPr lang="en-US" dirty="0">
                <a:solidFill>
                  <a:schemeClr val="accent4">
                    <a:lumMod val="60000"/>
                    <a:lumOff val="40000"/>
                  </a:schemeClr>
                </a:solidFill>
                <a:latin typeface="Arial Black" panose="020B0A04020102020204" pitchFamily="34" charset="0"/>
              </a:rPr>
            </a:br>
            <a:r>
              <a:rPr lang="en-US" dirty="0">
                <a:solidFill>
                  <a:schemeClr val="accent4">
                    <a:lumMod val="60000"/>
                    <a:lumOff val="40000"/>
                  </a:schemeClr>
                </a:solidFill>
                <a:latin typeface="Arial Black" panose="020B0A04020102020204" pitchFamily="34" charset="0"/>
              </a:rPr>
              <a:t>series- V</a:t>
            </a:r>
            <a:endParaRPr lang="en-US" dirty="0">
              <a:solidFill>
                <a:schemeClr val="accent4">
                  <a:lumMod val="60000"/>
                  <a:lumOff val="40000"/>
                </a:schemeClr>
              </a:solidFill>
            </a:endParaRPr>
          </a:p>
        </p:txBody>
      </p:sp>
      <p:sp>
        <p:nvSpPr>
          <p:cNvPr id="3" name="Subtitle 2"/>
          <p:cNvSpPr>
            <a:spLocks noGrp="1"/>
          </p:cNvSpPr>
          <p:nvPr>
            <p:ph type="subTitle" idx="1"/>
          </p:nvPr>
        </p:nvSpPr>
        <p:spPr>
          <a:xfrm>
            <a:off x="508001" y="3602038"/>
            <a:ext cx="10758310" cy="1655762"/>
          </a:xfrm>
        </p:spPr>
        <p:txBody>
          <a:bodyPr>
            <a:normAutofit fontScale="92500" lnSpcReduction="10000"/>
          </a:bodyPr>
          <a:lstStyle/>
          <a:p>
            <a:r>
              <a:rPr lang="en-US" dirty="0"/>
              <a:t>Dr </a:t>
            </a:r>
            <a:r>
              <a:rPr lang="en-US" dirty="0" err="1"/>
              <a:t>Pavankumar</a:t>
            </a:r>
            <a:r>
              <a:rPr lang="en-US" dirty="0"/>
              <a:t>(DMRD, DNB) . Dr Anju (MD).  Dr </a:t>
            </a:r>
            <a:r>
              <a:rPr lang="en-US" dirty="0" err="1"/>
              <a:t>Saarah</a:t>
            </a:r>
            <a:r>
              <a:rPr lang="en-US" dirty="0"/>
              <a:t> khan ( MD) . Dr Ashok </a:t>
            </a:r>
            <a:r>
              <a:rPr lang="en-US" dirty="0" err="1"/>
              <a:t>sharma</a:t>
            </a:r>
            <a:r>
              <a:rPr lang="en-US" dirty="0"/>
              <a:t>(MD)</a:t>
            </a:r>
          </a:p>
          <a:p>
            <a:endParaRPr lang="en-US" dirty="0"/>
          </a:p>
          <a:p>
            <a:endParaRPr lang="en-US" dirty="0"/>
          </a:p>
          <a:p>
            <a:r>
              <a:rPr lang="en-US" dirty="0"/>
              <a:t>we support </a:t>
            </a:r>
            <a:r>
              <a:rPr lang="en-US" dirty="0" err="1"/>
              <a:t>FOAMrad</a:t>
            </a:r>
            <a:r>
              <a:rPr lang="en-US" dirty="0"/>
              <a:t>  - Free open access radiology education</a:t>
            </a:r>
          </a:p>
          <a:p>
            <a:endParaRPr lang="en-US" dirty="0"/>
          </a:p>
        </p:txBody>
      </p:sp>
      <p:sp>
        <p:nvSpPr>
          <p:cNvPr id="4" name="Rectangle 3">
            <a:extLst>
              <a:ext uri="{FF2B5EF4-FFF2-40B4-BE49-F238E27FC236}">
                <a16:creationId xmlns:a16="http://schemas.microsoft.com/office/drawing/2014/main" id="{65832710-0234-40AA-8959-998A31D4335F}"/>
              </a:ext>
            </a:extLst>
          </p:cNvPr>
          <p:cNvSpPr/>
          <p:nvPr/>
        </p:nvSpPr>
        <p:spPr>
          <a:xfrm>
            <a:off x="1524000" y="429994"/>
            <a:ext cx="8946443" cy="646331"/>
          </a:xfrm>
          <a:prstGeom prst="rect">
            <a:avLst/>
          </a:prstGeom>
        </p:spPr>
        <p:txBody>
          <a:bodyPr wrap="square">
            <a:spAutoFit/>
          </a:bodyPr>
          <a:lstStyle/>
          <a:p>
            <a:r>
              <a:rPr lang="en-US" dirty="0" err="1">
                <a:solidFill>
                  <a:srgbClr val="F5F5F5"/>
                </a:solidFill>
                <a:latin typeface="Calibri" panose="020F0502020204030204" pitchFamily="34" charset="0"/>
              </a:rPr>
              <a:t>Radioloksabha</a:t>
            </a:r>
            <a:r>
              <a:rPr lang="en-US" dirty="0">
                <a:solidFill>
                  <a:srgbClr val="F5F5F5"/>
                </a:solidFill>
                <a:latin typeface="Calibri" panose="020F0502020204030204" pitchFamily="34" charset="0"/>
              </a:rPr>
              <a:t>  is a free educational website for medical students, residents and doctors to  </a:t>
            </a:r>
          </a:p>
          <a:p>
            <a:r>
              <a:rPr lang="en-US" dirty="0">
                <a:solidFill>
                  <a:srgbClr val="F5F5F5"/>
                </a:solidFill>
                <a:latin typeface="Calibri" panose="020F0502020204030204" pitchFamily="34" charset="0"/>
              </a:rPr>
              <a:t>                                 share knowledge contributing to the world of Radiology</a:t>
            </a:r>
            <a:endParaRPr lang="en-IN" dirty="0"/>
          </a:p>
        </p:txBody>
      </p:sp>
      <p:pic>
        <p:nvPicPr>
          <p:cNvPr id="5" name="Picture 4">
            <a:extLst>
              <a:ext uri="{FF2B5EF4-FFF2-40B4-BE49-F238E27FC236}">
                <a16:creationId xmlns:a16="http://schemas.microsoft.com/office/drawing/2014/main" id="{9D75DE23-D40D-4709-A549-0CC24339EA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589663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739108" y="0"/>
            <a:ext cx="7159451" cy="6858000"/>
          </a:xfrm>
          <a:prstGeom prst="rect">
            <a:avLst/>
          </a:prstGeom>
        </p:spPr>
      </p:pic>
      <p:pic>
        <p:nvPicPr>
          <p:cNvPr id="3" name="Picture 2">
            <a:extLst>
              <a:ext uri="{FF2B5EF4-FFF2-40B4-BE49-F238E27FC236}">
                <a16:creationId xmlns:a16="http://schemas.microsoft.com/office/drawing/2014/main" id="{8547E10C-57A7-46E1-B61F-5B62BB03D1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964212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Pericallosal lipoma with absent corpus callosum</a:t>
            </a:r>
          </a:p>
        </p:txBody>
      </p:sp>
      <p:sp>
        <p:nvSpPr>
          <p:cNvPr id="3" name="Content Placeholder 2"/>
          <p:cNvSpPr>
            <a:spLocks noGrp="1"/>
          </p:cNvSpPr>
          <p:nvPr>
            <p:ph idx="1"/>
          </p:nvPr>
        </p:nvSpPr>
        <p:spPr/>
        <p:txBody>
          <a:bodyPr/>
          <a:lstStyle/>
          <a:p>
            <a:pPr marL="0" indent="0">
              <a:buNone/>
            </a:pPr>
            <a:r>
              <a:rPr lang="en-US" dirty="0"/>
              <a:t>There is evidence of a well defined rounded lesion paralleling fat on all sequences measuring 14.5x17.5x10 mm[</a:t>
            </a:r>
            <a:r>
              <a:rPr lang="en-US" dirty="0" err="1"/>
              <a:t>ApxTrxCc</a:t>
            </a:r>
            <a:r>
              <a:rPr lang="en-US" dirty="0"/>
              <a:t>] noted in the midline along the interhemispheric fissure in the </a:t>
            </a:r>
            <a:r>
              <a:rPr lang="en-US" dirty="0" err="1"/>
              <a:t>pericallosal</a:t>
            </a:r>
            <a:r>
              <a:rPr lang="en-US" dirty="0"/>
              <a:t> region-S/o </a:t>
            </a:r>
            <a:r>
              <a:rPr lang="en-US" dirty="0" err="1"/>
              <a:t>pericallosal</a:t>
            </a:r>
            <a:r>
              <a:rPr lang="en-US" dirty="0"/>
              <a:t> </a:t>
            </a:r>
            <a:r>
              <a:rPr lang="en-US" dirty="0" err="1"/>
              <a:t>lipoma</a:t>
            </a:r>
            <a:r>
              <a:rPr lang="en-US" dirty="0"/>
              <a:t>.</a:t>
            </a:r>
            <a:br>
              <a:rPr lang="en-US" dirty="0"/>
            </a:br>
            <a:br>
              <a:rPr lang="en-US" dirty="0"/>
            </a:br>
            <a:r>
              <a:rPr lang="en-US" dirty="0"/>
              <a:t>Absent corpus callosum with widely spaces lateral ventricles and disproportionate prominence of the occipital horns of bilateral lateral ventricles[S/o </a:t>
            </a:r>
            <a:r>
              <a:rPr lang="en-US" dirty="0" err="1"/>
              <a:t>colpocephaly</a:t>
            </a:r>
            <a:r>
              <a:rPr lang="en-US" dirty="0"/>
              <a:t>]- racing car sign.</a:t>
            </a:r>
            <a:br>
              <a:rPr lang="en-US" dirty="0"/>
            </a:br>
            <a:br>
              <a:rPr lang="en-US" dirty="0"/>
            </a:br>
            <a:endParaRPr lang="en-US" dirty="0"/>
          </a:p>
        </p:txBody>
      </p:sp>
      <p:pic>
        <p:nvPicPr>
          <p:cNvPr id="4" name="Picture 3">
            <a:extLst>
              <a:ext uri="{FF2B5EF4-FFF2-40B4-BE49-F238E27FC236}">
                <a16:creationId xmlns:a16="http://schemas.microsoft.com/office/drawing/2014/main" id="{D0148D88-D825-4CD7-9872-A4ED755C1A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4048928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254402"/>
            <a:ext cx="5729436" cy="5967120"/>
          </a:xfrm>
          <a:prstGeom prst="rect">
            <a:avLst/>
          </a:prstGeom>
        </p:spPr>
      </p:pic>
      <p:pic>
        <p:nvPicPr>
          <p:cNvPr id="5" name="Picture 4"/>
          <p:cNvPicPr>
            <a:picLocks noChangeAspect="1"/>
          </p:cNvPicPr>
          <p:nvPr/>
        </p:nvPicPr>
        <p:blipFill>
          <a:blip r:embed="rId3"/>
          <a:stretch>
            <a:fillRect/>
          </a:stretch>
        </p:blipFill>
        <p:spPr>
          <a:xfrm>
            <a:off x="5736496" y="254402"/>
            <a:ext cx="6248436" cy="5850184"/>
          </a:xfrm>
          <a:prstGeom prst="rect">
            <a:avLst/>
          </a:prstGeom>
        </p:spPr>
      </p:pic>
      <p:pic>
        <p:nvPicPr>
          <p:cNvPr id="6" name="Picture 5">
            <a:extLst>
              <a:ext uri="{FF2B5EF4-FFF2-40B4-BE49-F238E27FC236}">
                <a16:creationId xmlns:a16="http://schemas.microsoft.com/office/drawing/2014/main" id="{373354AA-C0AC-47B3-B591-5717362FD1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697565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8568" y="365125"/>
            <a:ext cx="5332074" cy="5991096"/>
          </a:xfrm>
          <a:prstGeom prst="rect">
            <a:avLst/>
          </a:prstGeom>
        </p:spPr>
      </p:pic>
      <p:pic>
        <p:nvPicPr>
          <p:cNvPr id="5" name="Picture 4"/>
          <p:cNvPicPr>
            <a:picLocks noChangeAspect="1"/>
          </p:cNvPicPr>
          <p:nvPr/>
        </p:nvPicPr>
        <p:blipFill>
          <a:blip r:embed="rId3"/>
          <a:stretch>
            <a:fillRect/>
          </a:stretch>
        </p:blipFill>
        <p:spPr>
          <a:xfrm>
            <a:off x="6096000" y="365125"/>
            <a:ext cx="4444447" cy="6092540"/>
          </a:xfrm>
          <a:prstGeom prst="rect">
            <a:avLst/>
          </a:prstGeom>
        </p:spPr>
      </p:pic>
      <p:pic>
        <p:nvPicPr>
          <p:cNvPr id="6" name="Picture 5">
            <a:extLst>
              <a:ext uri="{FF2B5EF4-FFF2-40B4-BE49-F238E27FC236}">
                <a16:creationId xmlns:a16="http://schemas.microsoft.com/office/drawing/2014/main" id="{B97162B0-F855-4100-B0EA-E01ABB1EEB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4165931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51517" y="128789"/>
            <a:ext cx="5115612" cy="7199290"/>
          </a:xfrm>
          <a:prstGeom prst="rect">
            <a:avLst/>
          </a:prstGeom>
        </p:spPr>
      </p:pic>
      <p:pic>
        <p:nvPicPr>
          <p:cNvPr id="5" name="Picture 4"/>
          <p:cNvPicPr>
            <a:picLocks noChangeAspect="1"/>
          </p:cNvPicPr>
          <p:nvPr/>
        </p:nvPicPr>
        <p:blipFill>
          <a:blip r:embed="rId3"/>
          <a:stretch>
            <a:fillRect/>
          </a:stretch>
        </p:blipFill>
        <p:spPr>
          <a:xfrm>
            <a:off x="4935084" y="0"/>
            <a:ext cx="7553130" cy="7128456"/>
          </a:xfrm>
          <a:prstGeom prst="rect">
            <a:avLst/>
          </a:prstGeom>
        </p:spPr>
      </p:pic>
      <p:pic>
        <p:nvPicPr>
          <p:cNvPr id="6" name="Picture 5">
            <a:extLst>
              <a:ext uri="{FF2B5EF4-FFF2-40B4-BE49-F238E27FC236}">
                <a16:creationId xmlns:a16="http://schemas.microsoft.com/office/drawing/2014/main" id="{0B64374E-53F6-49DB-B27D-3B33E85902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324006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Evidence of cerebellar </a:t>
            </a:r>
            <a:r>
              <a:rPr lang="en-US" dirty="0" err="1"/>
              <a:t>tonsilar</a:t>
            </a:r>
            <a:r>
              <a:rPr lang="en-US" dirty="0"/>
              <a:t> descent through the foramen magnum for a distance of 9mm causing compression of the medulla at the </a:t>
            </a:r>
            <a:r>
              <a:rPr lang="en-US" dirty="0" err="1"/>
              <a:t>cervicomedullary</a:t>
            </a:r>
            <a:r>
              <a:rPr lang="en-US" dirty="0"/>
              <a:t> junction with resultant spinal cord syrinx[ dilatation of central canal] from C1 to T3 vertebrae, with widening of the spinal canal.</a:t>
            </a:r>
            <a:br>
              <a:rPr lang="en-US" b="1" dirty="0"/>
            </a:br>
            <a:r>
              <a:rPr lang="en-US" b="1" dirty="0"/>
              <a:t>    ---Features consistent with Chiari malformation type I </a:t>
            </a:r>
            <a:br>
              <a:rPr lang="en-US" b="1" dirty="0"/>
            </a:br>
            <a:endParaRPr lang="en-US" dirty="0"/>
          </a:p>
        </p:txBody>
      </p:sp>
      <p:pic>
        <p:nvPicPr>
          <p:cNvPr id="4" name="Picture 3">
            <a:extLst>
              <a:ext uri="{FF2B5EF4-FFF2-40B4-BE49-F238E27FC236}">
                <a16:creationId xmlns:a16="http://schemas.microsoft.com/office/drawing/2014/main" id="{F3C8D599-D7AF-4445-B7CC-EB45B0B55F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735324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1691" y="983529"/>
            <a:ext cx="6128795" cy="5054232"/>
          </a:xfrm>
          <a:prstGeom prst="rect">
            <a:avLst/>
          </a:prstGeom>
        </p:spPr>
      </p:pic>
      <p:pic>
        <p:nvPicPr>
          <p:cNvPr id="5" name="Picture 4"/>
          <p:cNvPicPr>
            <a:picLocks noChangeAspect="1"/>
          </p:cNvPicPr>
          <p:nvPr/>
        </p:nvPicPr>
        <p:blipFill>
          <a:blip r:embed="rId3"/>
          <a:stretch>
            <a:fillRect/>
          </a:stretch>
        </p:blipFill>
        <p:spPr>
          <a:xfrm>
            <a:off x="5741051" y="983529"/>
            <a:ext cx="6970397" cy="5054232"/>
          </a:xfrm>
          <a:prstGeom prst="rect">
            <a:avLst/>
          </a:prstGeom>
        </p:spPr>
      </p:pic>
      <p:pic>
        <p:nvPicPr>
          <p:cNvPr id="6" name="Picture 5">
            <a:extLst>
              <a:ext uri="{FF2B5EF4-FFF2-40B4-BE49-F238E27FC236}">
                <a16:creationId xmlns:a16="http://schemas.microsoft.com/office/drawing/2014/main" id="{F0949589-5BCE-460B-B952-E499089917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500311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706449"/>
            <a:ext cx="6686318" cy="5475410"/>
          </a:xfrm>
          <a:prstGeom prst="rect">
            <a:avLst/>
          </a:prstGeom>
        </p:spPr>
      </p:pic>
      <p:pic>
        <p:nvPicPr>
          <p:cNvPr id="5" name="Picture 4"/>
          <p:cNvPicPr>
            <a:picLocks noChangeAspect="1"/>
          </p:cNvPicPr>
          <p:nvPr/>
        </p:nvPicPr>
        <p:blipFill>
          <a:blip r:embed="rId3"/>
          <a:stretch>
            <a:fillRect/>
          </a:stretch>
        </p:blipFill>
        <p:spPr>
          <a:xfrm>
            <a:off x="5924283" y="706449"/>
            <a:ext cx="6392626" cy="5475410"/>
          </a:xfrm>
          <a:prstGeom prst="rect">
            <a:avLst/>
          </a:prstGeom>
        </p:spPr>
      </p:pic>
      <p:pic>
        <p:nvPicPr>
          <p:cNvPr id="6" name="Picture 5">
            <a:extLst>
              <a:ext uri="{FF2B5EF4-FFF2-40B4-BE49-F238E27FC236}">
                <a16:creationId xmlns:a16="http://schemas.microsoft.com/office/drawing/2014/main" id="{828915E1-F2B3-4410-9D9E-2B52F0DDDD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277503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 Tonsillar descent below the Chamberlains line for a distance of 4mm noted The posterior cranial fossa appears mildly small in size.</a:t>
            </a:r>
            <a:br>
              <a:rPr lang="en-US" dirty="0"/>
            </a:br>
            <a:r>
              <a:rPr lang="en-US" dirty="0"/>
              <a:t>There is gross dilatation of the bilateral lateral ventricle and third ventricles with </a:t>
            </a:r>
            <a:r>
              <a:rPr lang="en-US" dirty="0" err="1"/>
              <a:t>transependymal</a:t>
            </a:r>
            <a:r>
              <a:rPr lang="en-US" dirty="0"/>
              <a:t> seepage of fluid noted. However fourth ventricles appear normal  - s/o obstructive hydrocephalus</a:t>
            </a:r>
            <a:br>
              <a:rPr lang="en-US" dirty="0"/>
            </a:br>
            <a:r>
              <a:rPr lang="en-US" dirty="0"/>
              <a:t>CSF flow study shows a defect at the region of </a:t>
            </a:r>
            <a:r>
              <a:rPr lang="en-US" dirty="0" err="1"/>
              <a:t>cervicomedullary</a:t>
            </a:r>
            <a:r>
              <a:rPr lang="en-US" dirty="0"/>
              <a:t> junction- possible due to compression by the </a:t>
            </a:r>
            <a:r>
              <a:rPr lang="en-US" dirty="0" err="1"/>
              <a:t>tonsillar</a:t>
            </a:r>
            <a:r>
              <a:rPr lang="en-US" dirty="0"/>
              <a:t> descent.</a:t>
            </a:r>
          </a:p>
          <a:p>
            <a:endParaRPr lang="en-US" dirty="0"/>
          </a:p>
        </p:txBody>
      </p:sp>
      <p:sp>
        <p:nvSpPr>
          <p:cNvPr id="4" name="TextBox 3">
            <a:extLst>
              <a:ext uri="{FF2B5EF4-FFF2-40B4-BE49-F238E27FC236}">
                <a16:creationId xmlns:a16="http://schemas.microsoft.com/office/drawing/2014/main" id="{BEA12747-4474-4130-9E8E-E0A30B67D8C9}"/>
              </a:ext>
            </a:extLst>
          </p:cNvPr>
          <p:cNvSpPr txBox="1"/>
          <p:nvPr/>
        </p:nvSpPr>
        <p:spPr>
          <a:xfrm>
            <a:off x="1099596" y="681037"/>
            <a:ext cx="6111433" cy="769441"/>
          </a:xfrm>
          <a:prstGeom prst="rect">
            <a:avLst/>
          </a:prstGeom>
          <a:noFill/>
        </p:spPr>
        <p:txBody>
          <a:bodyPr wrap="square" rtlCol="0">
            <a:spAutoFit/>
          </a:bodyPr>
          <a:lstStyle/>
          <a:p>
            <a:r>
              <a:rPr lang="en-US" sz="4400" dirty="0"/>
              <a:t>Chiari malformation - II</a:t>
            </a:r>
            <a:endParaRPr lang="en-IN" sz="4400" dirty="0"/>
          </a:p>
        </p:txBody>
      </p:sp>
      <p:pic>
        <p:nvPicPr>
          <p:cNvPr id="5" name="Picture 4">
            <a:extLst>
              <a:ext uri="{FF2B5EF4-FFF2-40B4-BE49-F238E27FC236}">
                <a16:creationId xmlns:a16="http://schemas.microsoft.com/office/drawing/2014/main" id="{18F3D2DF-CBD1-4C10-A15C-4FD4CF6FFB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024593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509770"/>
            <a:ext cx="6242756" cy="6049397"/>
          </a:xfrm>
          <a:prstGeom prst="rect">
            <a:avLst/>
          </a:prstGeom>
        </p:spPr>
      </p:pic>
      <p:pic>
        <p:nvPicPr>
          <p:cNvPr id="5" name="Picture 4"/>
          <p:cNvPicPr>
            <a:picLocks noChangeAspect="1"/>
          </p:cNvPicPr>
          <p:nvPr/>
        </p:nvPicPr>
        <p:blipFill>
          <a:blip r:embed="rId3"/>
          <a:stretch>
            <a:fillRect/>
          </a:stretch>
        </p:blipFill>
        <p:spPr>
          <a:xfrm>
            <a:off x="6637869" y="492514"/>
            <a:ext cx="4956072" cy="6027996"/>
          </a:xfrm>
          <a:prstGeom prst="rect">
            <a:avLst/>
          </a:prstGeom>
        </p:spPr>
      </p:pic>
      <p:pic>
        <p:nvPicPr>
          <p:cNvPr id="6" name="Picture 5">
            <a:extLst>
              <a:ext uri="{FF2B5EF4-FFF2-40B4-BE49-F238E27FC236}">
                <a16:creationId xmlns:a16="http://schemas.microsoft.com/office/drawing/2014/main" id="{6A687206-1B47-4220-84C7-B3E86ADCC5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812354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02666" y="120015"/>
            <a:ext cx="3364088" cy="6976518"/>
          </a:xfrm>
          <a:prstGeom prst="rect">
            <a:avLst/>
          </a:prstGeom>
        </p:spPr>
      </p:pic>
      <p:pic>
        <p:nvPicPr>
          <p:cNvPr id="5" name="Picture 4"/>
          <p:cNvPicPr>
            <a:picLocks noChangeAspect="1"/>
          </p:cNvPicPr>
          <p:nvPr/>
        </p:nvPicPr>
        <p:blipFill>
          <a:blip r:embed="rId3"/>
          <a:stretch>
            <a:fillRect/>
          </a:stretch>
        </p:blipFill>
        <p:spPr>
          <a:xfrm>
            <a:off x="5242519" y="120015"/>
            <a:ext cx="5535516" cy="6736488"/>
          </a:xfrm>
          <a:prstGeom prst="rect">
            <a:avLst/>
          </a:prstGeom>
        </p:spPr>
      </p:pic>
      <p:pic>
        <p:nvPicPr>
          <p:cNvPr id="6" name="Picture 5">
            <a:extLst>
              <a:ext uri="{FF2B5EF4-FFF2-40B4-BE49-F238E27FC236}">
                <a16:creationId xmlns:a16="http://schemas.microsoft.com/office/drawing/2014/main" id="{C727F2AB-459D-4F42-8F80-D6089C2A3B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546237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t>Crouzon syndrome, with</a:t>
            </a:r>
            <a:br>
              <a:rPr lang="en-US" b="1" dirty="0"/>
            </a:br>
            <a:r>
              <a:rPr lang="en-US" b="1" dirty="0"/>
              <a:t>Arnold Chiari Malformation type I </a:t>
            </a:r>
            <a:br>
              <a:rPr lang="en-US" b="1" dirty="0"/>
            </a:br>
            <a:r>
              <a:rPr lang="en-US" b="1" dirty="0"/>
              <a:t>Abnormal shape of the skull (brachycephalic ) </a:t>
            </a:r>
            <a:endParaRPr lang="en-US" dirty="0"/>
          </a:p>
          <a:p>
            <a:endParaRPr lang="en-US" dirty="0"/>
          </a:p>
        </p:txBody>
      </p:sp>
      <p:pic>
        <p:nvPicPr>
          <p:cNvPr id="4" name="Picture 3">
            <a:extLst>
              <a:ext uri="{FF2B5EF4-FFF2-40B4-BE49-F238E27FC236}">
                <a16:creationId xmlns:a16="http://schemas.microsoft.com/office/drawing/2014/main" id="{B81F9340-48A7-452B-80FA-2A30073F71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360516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86785" y="-262387"/>
            <a:ext cx="7266487" cy="6979275"/>
          </a:xfrm>
          <a:prstGeom prst="rect">
            <a:avLst/>
          </a:prstGeom>
        </p:spPr>
      </p:pic>
    </p:spTree>
    <p:extLst>
      <p:ext uri="{BB962C8B-B14F-4D97-AF65-F5344CB8AC3E}">
        <p14:creationId xmlns:p14="http://schemas.microsoft.com/office/powerpoint/2010/main" val="2523002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Chiari I </a:t>
            </a:r>
          </a:p>
        </p:txBody>
      </p:sp>
      <p:sp>
        <p:nvSpPr>
          <p:cNvPr id="3" name="Content Placeholder 2"/>
          <p:cNvSpPr>
            <a:spLocks noGrp="1"/>
          </p:cNvSpPr>
          <p:nvPr>
            <p:ph idx="1"/>
          </p:nvPr>
        </p:nvSpPr>
        <p:spPr/>
        <p:txBody>
          <a:bodyPr/>
          <a:lstStyle/>
          <a:p>
            <a:pPr marL="0" indent="0">
              <a:buNone/>
            </a:pPr>
            <a:endParaRPr lang="en-US" dirty="0"/>
          </a:p>
        </p:txBody>
      </p:sp>
      <p:pic>
        <p:nvPicPr>
          <p:cNvPr id="4" name="Picture 3">
            <a:extLst>
              <a:ext uri="{FF2B5EF4-FFF2-40B4-BE49-F238E27FC236}">
                <a16:creationId xmlns:a16="http://schemas.microsoft.com/office/drawing/2014/main" id="{E450307F-EFB9-4826-BE21-23AC39A2E4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983999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26273" y="365126"/>
            <a:ext cx="5828340" cy="6378184"/>
          </a:xfrm>
          <a:prstGeom prst="rect">
            <a:avLst/>
          </a:prstGeom>
        </p:spPr>
      </p:pic>
      <p:pic>
        <p:nvPicPr>
          <p:cNvPr id="5" name="Picture 4"/>
          <p:cNvPicPr>
            <a:picLocks noChangeAspect="1"/>
          </p:cNvPicPr>
          <p:nvPr/>
        </p:nvPicPr>
        <p:blipFill>
          <a:blip r:embed="rId3"/>
          <a:stretch>
            <a:fillRect/>
          </a:stretch>
        </p:blipFill>
        <p:spPr>
          <a:xfrm>
            <a:off x="6154613" y="365125"/>
            <a:ext cx="5565279" cy="6378185"/>
          </a:xfrm>
          <a:prstGeom prst="rect">
            <a:avLst/>
          </a:prstGeom>
        </p:spPr>
      </p:pic>
      <p:pic>
        <p:nvPicPr>
          <p:cNvPr id="6" name="Picture 5">
            <a:extLst>
              <a:ext uri="{FF2B5EF4-FFF2-40B4-BE49-F238E27FC236}">
                <a16:creationId xmlns:a16="http://schemas.microsoft.com/office/drawing/2014/main" id="{A8921141-40AB-4EBE-8C28-9CE88D63A8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909000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In a follow up case of Type I </a:t>
            </a:r>
            <a:r>
              <a:rPr lang="en-US" b="1" dirty="0" err="1"/>
              <a:t>arnold</a:t>
            </a:r>
            <a:r>
              <a:rPr lang="en-US" b="1" dirty="0"/>
              <a:t> </a:t>
            </a:r>
            <a:r>
              <a:rPr lang="en-US" b="1" dirty="0" err="1"/>
              <a:t>chiari</a:t>
            </a:r>
            <a:r>
              <a:rPr lang="en-US" b="1" dirty="0"/>
              <a:t> malformation , post operative status, present study reveals residual cerebellar tonsil herniation with syrinx.</a:t>
            </a:r>
            <a:endParaRPr lang="en-US" dirty="0"/>
          </a:p>
        </p:txBody>
      </p:sp>
      <p:pic>
        <p:nvPicPr>
          <p:cNvPr id="4" name="Picture 3">
            <a:extLst>
              <a:ext uri="{FF2B5EF4-FFF2-40B4-BE49-F238E27FC236}">
                <a16:creationId xmlns:a16="http://schemas.microsoft.com/office/drawing/2014/main" id="{7C59A153-B8EF-42EE-ABB6-BFCA828137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459983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210299" y="1027906"/>
            <a:ext cx="5952237" cy="4574404"/>
          </a:xfrm>
          <a:prstGeom prst="rect">
            <a:avLst/>
          </a:prstGeom>
        </p:spPr>
      </p:pic>
      <p:pic>
        <p:nvPicPr>
          <p:cNvPr id="5" name="Picture 4"/>
          <p:cNvPicPr>
            <a:picLocks noChangeAspect="1"/>
          </p:cNvPicPr>
          <p:nvPr/>
        </p:nvPicPr>
        <p:blipFill>
          <a:blip r:embed="rId3"/>
          <a:stretch>
            <a:fillRect/>
          </a:stretch>
        </p:blipFill>
        <p:spPr>
          <a:xfrm>
            <a:off x="29464" y="1027906"/>
            <a:ext cx="6085312" cy="4574404"/>
          </a:xfrm>
          <a:prstGeom prst="rect">
            <a:avLst/>
          </a:prstGeom>
        </p:spPr>
      </p:pic>
      <p:pic>
        <p:nvPicPr>
          <p:cNvPr id="6" name="Picture 5">
            <a:extLst>
              <a:ext uri="{FF2B5EF4-FFF2-40B4-BE49-F238E27FC236}">
                <a16:creationId xmlns:a16="http://schemas.microsoft.com/office/drawing/2014/main" id="{38A8877C-D4BE-4FC7-AB2E-BA676A15C4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936498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Heterogeneous mottled pattern of contrast enhancement of the hepatic parenchyma  in the arterial , portal and venous phases with decreased enhancement of the liver </a:t>
            </a:r>
            <a:r>
              <a:rPr lang="en-US" dirty="0" err="1"/>
              <a:t>periphery,multiple</a:t>
            </a:r>
            <a:r>
              <a:rPr lang="en-US" dirty="0"/>
              <a:t> regenerative nodules ,caudate lobe hypertrophy with non-opacification of hepatic </a:t>
            </a:r>
            <a:r>
              <a:rPr lang="en-US" dirty="0" err="1"/>
              <a:t>veins,few</a:t>
            </a:r>
            <a:r>
              <a:rPr lang="en-US" dirty="0"/>
              <a:t> intrahepatic </a:t>
            </a:r>
            <a:r>
              <a:rPr lang="en-US" dirty="0" err="1"/>
              <a:t>veno</a:t>
            </a:r>
            <a:r>
              <a:rPr lang="en-US" dirty="0"/>
              <a:t>-venous collaterals.</a:t>
            </a:r>
            <a:r>
              <a:rPr lang="en-US" b="1" dirty="0"/>
              <a:t>-</a:t>
            </a:r>
          </a:p>
          <a:p>
            <a:endParaRPr lang="en-US" b="1" dirty="0"/>
          </a:p>
          <a:p>
            <a:pPr marL="0" indent="0">
              <a:buNone/>
            </a:pPr>
            <a:r>
              <a:rPr lang="en-US" b="1" dirty="0"/>
              <a:t> - Features suggestive of </a:t>
            </a:r>
            <a:r>
              <a:rPr lang="en-US" b="1" dirty="0" err="1"/>
              <a:t>budd</a:t>
            </a:r>
            <a:r>
              <a:rPr lang="en-US" b="1" dirty="0"/>
              <a:t> </a:t>
            </a:r>
            <a:r>
              <a:rPr lang="en-US" b="1" dirty="0" err="1"/>
              <a:t>chiari</a:t>
            </a:r>
            <a:r>
              <a:rPr lang="en-US" b="1" dirty="0"/>
              <a:t> syndrome.</a:t>
            </a:r>
            <a:endParaRPr lang="en-US" dirty="0"/>
          </a:p>
          <a:p>
            <a:endParaRPr lang="en-US" dirty="0"/>
          </a:p>
        </p:txBody>
      </p:sp>
      <p:pic>
        <p:nvPicPr>
          <p:cNvPr id="4" name="Picture 3">
            <a:extLst>
              <a:ext uri="{FF2B5EF4-FFF2-40B4-BE49-F238E27FC236}">
                <a16:creationId xmlns:a16="http://schemas.microsoft.com/office/drawing/2014/main" id="{43937AB0-CE45-4CE7-93BC-466782FFBB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793092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21972" y="910566"/>
            <a:ext cx="4914562" cy="5722054"/>
          </a:xfrm>
          <a:prstGeom prst="rect">
            <a:avLst/>
          </a:prstGeom>
        </p:spPr>
      </p:pic>
      <p:pic>
        <p:nvPicPr>
          <p:cNvPr id="5" name="Picture 4"/>
          <p:cNvPicPr>
            <a:picLocks noChangeAspect="1"/>
          </p:cNvPicPr>
          <p:nvPr/>
        </p:nvPicPr>
        <p:blipFill>
          <a:blip r:embed="rId3"/>
          <a:stretch>
            <a:fillRect/>
          </a:stretch>
        </p:blipFill>
        <p:spPr>
          <a:xfrm>
            <a:off x="6208401" y="910566"/>
            <a:ext cx="5266741" cy="5631902"/>
          </a:xfrm>
          <a:prstGeom prst="rect">
            <a:avLst/>
          </a:prstGeom>
        </p:spPr>
      </p:pic>
      <p:pic>
        <p:nvPicPr>
          <p:cNvPr id="6" name="Picture 5">
            <a:extLst>
              <a:ext uri="{FF2B5EF4-FFF2-40B4-BE49-F238E27FC236}">
                <a16:creationId xmlns:a16="http://schemas.microsoft.com/office/drawing/2014/main" id="{E3ADFD6A-CD8A-449C-8D48-677DBF997D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52320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a:t>  Cortical maldevelopment (lissencephaly - pachygyria spectrum).</a:t>
            </a:r>
            <a:endParaRPr lang="en-US" dirty="0"/>
          </a:p>
        </p:txBody>
      </p:sp>
      <p:pic>
        <p:nvPicPr>
          <p:cNvPr id="4" name="Picture 3">
            <a:extLst>
              <a:ext uri="{FF2B5EF4-FFF2-40B4-BE49-F238E27FC236}">
                <a16:creationId xmlns:a16="http://schemas.microsoft.com/office/drawing/2014/main" id="{213A2C0A-7F77-4DE6-8B8A-78C6985E7F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583884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94247"/>
            <a:ext cx="5499622" cy="6763753"/>
          </a:xfrm>
          <a:prstGeom prst="rect">
            <a:avLst/>
          </a:prstGeom>
        </p:spPr>
      </p:pic>
      <p:pic>
        <p:nvPicPr>
          <p:cNvPr id="5" name="Picture 4"/>
          <p:cNvPicPr>
            <a:picLocks noChangeAspect="1"/>
          </p:cNvPicPr>
          <p:nvPr/>
        </p:nvPicPr>
        <p:blipFill>
          <a:blip r:embed="rId3"/>
          <a:stretch>
            <a:fillRect/>
          </a:stretch>
        </p:blipFill>
        <p:spPr>
          <a:xfrm>
            <a:off x="5556274" y="94246"/>
            <a:ext cx="6592685" cy="6763753"/>
          </a:xfrm>
          <a:prstGeom prst="rect">
            <a:avLst/>
          </a:prstGeom>
        </p:spPr>
      </p:pic>
      <p:pic>
        <p:nvPicPr>
          <p:cNvPr id="6" name="Picture 5">
            <a:extLst>
              <a:ext uri="{FF2B5EF4-FFF2-40B4-BE49-F238E27FC236}">
                <a16:creationId xmlns:a16="http://schemas.microsoft.com/office/drawing/2014/main" id="{3A862A94-1A5F-430A-B10E-B622A54B42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137835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Syringohydromyelia</a:t>
            </a:r>
            <a:r>
              <a:rPr lang="en-US" dirty="0"/>
              <a:t> and occipital </a:t>
            </a:r>
            <a:r>
              <a:rPr lang="en-US" dirty="0" err="1"/>
              <a:t>meningocele</a:t>
            </a:r>
            <a:r>
              <a:rPr lang="en-US" dirty="0"/>
              <a:t>.</a:t>
            </a:r>
          </a:p>
        </p:txBody>
      </p:sp>
      <p:pic>
        <p:nvPicPr>
          <p:cNvPr id="3" name="Picture 2">
            <a:extLst>
              <a:ext uri="{FF2B5EF4-FFF2-40B4-BE49-F238E27FC236}">
                <a16:creationId xmlns:a16="http://schemas.microsoft.com/office/drawing/2014/main" id="{9AACA8BF-9927-40BD-8F09-76E2155D4C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51812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279265" y="129966"/>
            <a:ext cx="5668399" cy="6728034"/>
          </a:xfrm>
          <a:prstGeom prst="rect">
            <a:avLst/>
          </a:prstGeom>
        </p:spPr>
      </p:pic>
      <p:pic>
        <p:nvPicPr>
          <p:cNvPr id="3" name="Picture 2">
            <a:extLst>
              <a:ext uri="{FF2B5EF4-FFF2-40B4-BE49-F238E27FC236}">
                <a16:creationId xmlns:a16="http://schemas.microsoft.com/office/drawing/2014/main" id="{2B7ABC6F-EC73-4B34-A7A4-7BADF82BE8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493795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Band heterotopia with </a:t>
            </a:r>
            <a:r>
              <a:rPr lang="en-US" b="1" dirty="0" err="1"/>
              <a:t>patchygyria</a:t>
            </a:r>
            <a:endParaRPr lang="en-US" dirty="0"/>
          </a:p>
        </p:txBody>
      </p:sp>
      <p:sp>
        <p:nvSpPr>
          <p:cNvPr id="3" name="Content Placeholder 2"/>
          <p:cNvSpPr>
            <a:spLocks noGrp="1"/>
          </p:cNvSpPr>
          <p:nvPr>
            <p:ph idx="1"/>
          </p:nvPr>
        </p:nvSpPr>
        <p:spPr/>
        <p:txBody>
          <a:bodyPr/>
          <a:lstStyle/>
          <a:p>
            <a:r>
              <a:rPr lang="en-US" dirty="0"/>
              <a:t>There is evidence of a continuous ribbon of grey matter[T1W </a:t>
            </a:r>
            <a:r>
              <a:rPr lang="en-US" dirty="0" err="1"/>
              <a:t>isointense</a:t>
            </a:r>
            <a:r>
              <a:rPr lang="en-US" dirty="0"/>
              <a:t>, T2W hyperintense] seen deep to the cortex, </a:t>
            </a:r>
            <a:r>
              <a:rPr lang="en-US" dirty="0" err="1"/>
              <a:t>seperated</a:t>
            </a:r>
            <a:r>
              <a:rPr lang="en-US" dirty="0"/>
              <a:t> from it with a thin layer of white matter-s/o band heterotopia.</a:t>
            </a:r>
            <a:br>
              <a:rPr lang="en-US" dirty="0"/>
            </a:br>
            <a:r>
              <a:rPr lang="en-US" dirty="0"/>
              <a:t>The overlying brain parenchyma shows shallow sulci-s/o </a:t>
            </a:r>
            <a:r>
              <a:rPr lang="en-US" dirty="0" err="1"/>
              <a:t>pachygyria</a:t>
            </a:r>
            <a:r>
              <a:rPr lang="en-US" dirty="0"/>
              <a:t>.</a:t>
            </a:r>
          </a:p>
          <a:p>
            <a:endParaRPr lang="en-US" dirty="0"/>
          </a:p>
        </p:txBody>
      </p:sp>
      <p:pic>
        <p:nvPicPr>
          <p:cNvPr id="4" name="Picture 3">
            <a:extLst>
              <a:ext uri="{FF2B5EF4-FFF2-40B4-BE49-F238E27FC236}">
                <a16:creationId xmlns:a16="http://schemas.microsoft.com/office/drawing/2014/main" id="{5F1FE220-AB6C-45B9-814E-8C13DC6680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715812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ADA3C20-A07E-4FE9-9B3D-6D90ACC4B82D}"/>
              </a:ext>
            </a:extLst>
          </p:cNvPr>
          <p:cNvSpPr txBox="1">
            <a:spLocks/>
          </p:cNvSpPr>
          <p:nvPr/>
        </p:nvSpPr>
        <p:spPr>
          <a:xfrm>
            <a:off x="970844" y="1825625"/>
            <a:ext cx="10382956"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500" dirty="0"/>
              <a:t>You can share presentation, cases, events and articles On Radioloksabha.com</a:t>
            </a:r>
          </a:p>
          <a:p>
            <a:pPr marL="0" indent="0">
              <a:buFont typeface="Arial" panose="020B0604020202020204" pitchFamily="34" charset="0"/>
              <a:buNone/>
            </a:pPr>
            <a:endParaRPr lang="en-US" sz="3500" dirty="0"/>
          </a:p>
          <a:p>
            <a:pPr marL="0" indent="0">
              <a:buFont typeface="Arial" panose="020B0604020202020204" pitchFamily="34" charset="0"/>
              <a:buNone/>
            </a:pPr>
            <a:r>
              <a:rPr lang="en-US" sz="3500" dirty="0"/>
              <a:t>Register at  </a:t>
            </a:r>
            <a:r>
              <a:rPr lang="en-IN" sz="3500" dirty="0">
                <a:hlinkClick r:id="rId2"/>
              </a:rPr>
              <a:t>https://www.radioloksabha.com/home.php</a:t>
            </a:r>
            <a:endParaRPr lang="en-IN" sz="3500" dirty="0"/>
          </a:p>
          <a:p>
            <a:pPr marL="0" indent="0">
              <a:buFont typeface="Arial" panose="020B0604020202020204" pitchFamily="34" charset="0"/>
              <a:buNone/>
            </a:pPr>
            <a:endParaRPr lang="en-IN" dirty="0"/>
          </a:p>
          <a:p>
            <a:pPr marL="0" indent="0">
              <a:buFont typeface="Arial" panose="020B0604020202020204" pitchFamily="34" charset="0"/>
              <a:buNone/>
            </a:pPr>
            <a:r>
              <a:rPr lang="en-IN" dirty="0"/>
              <a:t>Download DNB/MD question papers, presentation and formats.</a:t>
            </a:r>
          </a:p>
          <a:p>
            <a:pPr marL="0" indent="0">
              <a:buFont typeface="Arial" panose="020B0604020202020204" pitchFamily="34" charset="0"/>
              <a:buNone/>
            </a:pPr>
            <a:endParaRPr lang="en-IN" dirty="0"/>
          </a:p>
          <a:p>
            <a:endParaRPr lang="en-IN" dirty="0"/>
          </a:p>
        </p:txBody>
      </p:sp>
      <p:sp>
        <p:nvSpPr>
          <p:cNvPr id="3" name="Title 1">
            <a:extLst>
              <a:ext uri="{FF2B5EF4-FFF2-40B4-BE49-F238E27FC236}">
                <a16:creationId xmlns:a16="http://schemas.microsoft.com/office/drawing/2014/main" id="{6574341E-46B5-4964-81E6-B78A4319119A}"/>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                             THANK YOU</a:t>
            </a:r>
            <a:endParaRPr lang="en-IN" dirty="0"/>
          </a:p>
        </p:txBody>
      </p:sp>
      <p:pic>
        <p:nvPicPr>
          <p:cNvPr id="4" name="Picture 3">
            <a:extLst>
              <a:ext uri="{FF2B5EF4-FFF2-40B4-BE49-F238E27FC236}">
                <a16:creationId xmlns:a16="http://schemas.microsoft.com/office/drawing/2014/main" id="{9C8553B6-17F3-4F50-9A72-0274E31534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632189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925906" y="1027906"/>
            <a:ext cx="4626102" cy="4600162"/>
          </a:xfrm>
          <a:prstGeom prst="rect">
            <a:avLst/>
          </a:prstGeom>
        </p:spPr>
      </p:pic>
      <p:pic>
        <p:nvPicPr>
          <p:cNvPr id="7" name="Picture 6"/>
          <p:cNvPicPr>
            <a:picLocks noChangeAspect="1"/>
          </p:cNvPicPr>
          <p:nvPr/>
        </p:nvPicPr>
        <p:blipFill>
          <a:blip r:embed="rId3"/>
          <a:stretch>
            <a:fillRect/>
          </a:stretch>
        </p:blipFill>
        <p:spPr>
          <a:xfrm>
            <a:off x="6096000" y="1027906"/>
            <a:ext cx="4924425" cy="4438650"/>
          </a:xfrm>
          <a:prstGeom prst="rect">
            <a:avLst/>
          </a:prstGeom>
        </p:spPr>
      </p:pic>
      <p:pic>
        <p:nvPicPr>
          <p:cNvPr id="4" name="Picture 3">
            <a:extLst>
              <a:ext uri="{FF2B5EF4-FFF2-40B4-BE49-F238E27FC236}">
                <a16:creationId xmlns:a16="http://schemas.microsoft.com/office/drawing/2014/main" id="{80C3631D-FE24-40F3-BF9D-D378D3DF72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92005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Evidence of a well-defined lobulated lesion </a:t>
            </a:r>
            <a:r>
              <a:rPr lang="en-US" dirty="0" err="1"/>
              <a:t>epicentered</a:t>
            </a:r>
            <a:r>
              <a:rPr lang="en-US" dirty="0"/>
              <a:t> in the peri-</a:t>
            </a:r>
            <a:r>
              <a:rPr lang="en-US" dirty="0" err="1"/>
              <a:t>callosal</a:t>
            </a:r>
            <a:r>
              <a:rPr lang="en-US" dirty="0"/>
              <a:t> region, more towards the right of midline, measuring approximately 7x2.5cm [</a:t>
            </a:r>
            <a:r>
              <a:rPr lang="en-US" dirty="0" err="1"/>
              <a:t>ApxTr</a:t>
            </a:r>
            <a:r>
              <a:rPr lang="en-US" dirty="0"/>
              <a:t>] It is seen causing a mass effect in the form of compression on both the right lateral ventricles and compression on the right frontal and parietal, lobes, however the interhemispheric fissure is centered.  It appears hyperintense on T1 and iso-intense on T2/FLAIR and hypointense on T2 FFE and T1 FS sequences with no restriction on DWI</a:t>
            </a:r>
            <a:br>
              <a:rPr lang="en-US" dirty="0"/>
            </a:br>
            <a:r>
              <a:rPr lang="en-US" dirty="0"/>
              <a:t>                  -- s/o </a:t>
            </a:r>
            <a:r>
              <a:rPr lang="en-US" b="1" dirty="0"/>
              <a:t>pericallosal lipoma</a:t>
            </a:r>
          </a:p>
          <a:p>
            <a:endParaRPr lang="en-US" dirty="0"/>
          </a:p>
        </p:txBody>
      </p:sp>
      <p:pic>
        <p:nvPicPr>
          <p:cNvPr id="4" name="Picture 3">
            <a:extLst>
              <a:ext uri="{FF2B5EF4-FFF2-40B4-BE49-F238E27FC236}">
                <a16:creationId xmlns:a16="http://schemas.microsoft.com/office/drawing/2014/main" id="{9BE8DE98-01B7-4412-8639-06110DECDB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831559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287563" y="1027906"/>
            <a:ext cx="4782902" cy="5110498"/>
          </a:xfrm>
          <a:prstGeom prst="rect">
            <a:avLst/>
          </a:prstGeom>
        </p:spPr>
      </p:pic>
      <p:pic>
        <p:nvPicPr>
          <p:cNvPr id="7" name="Content Placeholder 6"/>
          <p:cNvPicPr>
            <a:picLocks noGrp="1" noChangeAspect="1"/>
          </p:cNvPicPr>
          <p:nvPr>
            <p:ph idx="1"/>
          </p:nvPr>
        </p:nvPicPr>
        <p:blipFill>
          <a:blip r:embed="rId3"/>
          <a:stretch>
            <a:fillRect/>
          </a:stretch>
        </p:blipFill>
        <p:spPr>
          <a:xfrm>
            <a:off x="210817" y="911224"/>
            <a:ext cx="5351906" cy="5227179"/>
          </a:xfrm>
          <a:prstGeom prst="rect">
            <a:avLst/>
          </a:prstGeom>
        </p:spPr>
      </p:pic>
      <p:pic>
        <p:nvPicPr>
          <p:cNvPr id="4" name="Picture 3">
            <a:extLst>
              <a:ext uri="{FF2B5EF4-FFF2-40B4-BE49-F238E27FC236}">
                <a16:creationId xmlns:a16="http://schemas.microsoft.com/office/drawing/2014/main" id="{DC8BF9E5-94E2-429C-99BF-49769A5679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283145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11012" y="197698"/>
            <a:ext cx="8527692" cy="6263443"/>
          </a:xfrm>
          <a:prstGeom prst="rect">
            <a:avLst/>
          </a:prstGeom>
        </p:spPr>
      </p:pic>
      <p:pic>
        <p:nvPicPr>
          <p:cNvPr id="3" name="Picture 2">
            <a:extLst>
              <a:ext uri="{FF2B5EF4-FFF2-40B4-BE49-F238E27FC236}">
                <a16:creationId xmlns:a16="http://schemas.microsoft.com/office/drawing/2014/main" id="{D0580B7A-7904-45CA-AE3D-5AAAF08B23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291052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T1W/T2W hyperintensity noted in the superior margin of the posterior corpus callosum-  Pericallosal lipoma.</a:t>
            </a:r>
            <a:br>
              <a:rPr lang="en-US" dirty="0"/>
            </a:br>
            <a:br>
              <a:rPr lang="en-US" dirty="0"/>
            </a:br>
            <a:br>
              <a:rPr lang="en-US" b="1" dirty="0"/>
            </a:br>
            <a:r>
              <a:rPr lang="en-US" b="1" dirty="0"/>
              <a:t>Patent cavum </a:t>
            </a:r>
            <a:r>
              <a:rPr lang="en-US" b="1" dirty="0" err="1"/>
              <a:t>sptum</a:t>
            </a:r>
            <a:r>
              <a:rPr lang="en-US" b="1" dirty="0"/>
              <a:t> pellucidum and cavum </a:t>
            </a:r>
            <a:r>
              <a:rPr lang="en-US" b="1" dirty="0" err="1"/>
              <a:t>vergae</a:t>
            </a:r>
            <a:r>
              <a:rPr lang="en-US" b="1" dirty="0"/>
              <a:t>.</a:t>
            </a:r>
            <a:endParaRPr lang="en-US" dirty="0"/>
          </a:p>
        </p:txBody>
      </p:sp>
      <p:pic>
        <p:nvPicPr>
          <p:cNvPr id="4" name="Picture 3">
            <a:extLst>
              <a:ext uri="{FF2B5EF4-FFF2-40B4-BE49-F238E27FC236}">
                <a16:creationId xmlns:a16="http://schemas.microsoft.com/office/drawing/2014/main" id="{BE98AB14-9D95-46EE-9253-E8E75D900E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409133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4546" y="1096973"/>
            <a:ext cx="5602309" cy="5433637"/>
          </a:xfrm>
          <a:prstGeom prst="rect">
            <a:avLst/>
          </a:prstGeom>
        </p:spPr>
      </p:pic>
      <p:pic>
        <p:nvPicPr>
          <p:cNvPr id="5" name="Picture 4"/>
          <p:cNvPicPr>
            <a:picLocks noChangeAspect="1"/>
          </p:cNvPicPr>
          <p:nvPr/>
        </p:nvPicPr>
        <p:blipFill>
          <a:blip r:embed="rId3"/>
          <a:stretch>
            <a:fillRect/>
          </a:stretch>
        </p:blipFill>
        <p:spPr>
          <a:xfrm>
            <a:off x="6413680" y="1027906"/>
            <a:ext cx="5503504" cy="5395120"/>
          </a:xfrm>
          <a:prstGeom prst="rect">
            <a:avLst/>
          </a:prstGeom>
        </p:spPr>
      </p:pic>
      <p:pic>
        <p:nvPicPr>
          <p:cNvPr id="6" name="Picture 5">
            <a:extLst>
              <a:ext uri="{FF2B5EF4-FFF2-40B4-BE49-F238E27FC236}">
                <a16:creationId xmlns:a16="http://schemas.microsoft.com/office/drawing/2014/main" id="{FA8E8221-7C6B-47A5-A378-44403B780B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6401089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126</TotalTime>
  <Words>256</Words>
  <Application>Microsoft Office PowerPoint</Application>
  <PresentationFormat>Widescreen</PresentationFormat>
  <Paragraphs>30</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Arial Black</vt:lpstr>
      <vt:lpstr>Calibri</vt:lpstr>
      <vt:lpstr>Calibri Light</vt:lpstr>
      <vt:lpstr>Office Theme</vt:lpstr>
      <vt:lpstr>Radioloksabha spotters series- V</vt:lpstr>
      <vt:lpstr>PowerPoint Presentation</vt:lpstr>
      <vt:lpstr>Syringohydromyelia and occipital meningocele.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Pericallosal lipoma with absent corpus callosum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Chiari 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Band heterotopia with patchygyria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Radiology</dc:creator>
  <cp:lastModifiedBy>chaudhary anju</cp:lastModifiedBy>
  <cp:revision>11</cp:revision>
  <dcterms:created xsi:type="dcterms:W3CDTF">2019-08-06T12:57:46Z</dcterms:created>
  <dcterms:modified xsi:type="dcterms:W3CDTF">2019-09-01T13:03:53Z</dcterms:modified>
</cp:coreProperties>
</file>