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89" r:id="rId10"/>
    <p:sldId id="263" r:id="rId11"/>
    <p:sldId id="264" r:id="rId12"/>
    <p:sldId id="272" r:id="rId13"/>
    <p:sldId id="273" r:id="rId14"/>
    <p:sldId id="274" r:id="rId15"/>
    <p:sldId id="275" r:id="rId16"/>
    <p:sldId id="276" r:id="rId17"/>
    <p:sldId id="265" r:id="rId18"/>
    <p:sldId id="266" r:id="rId19"/>
    <p:sldId id="267" r:id="rId20"/>
    <p:sldId id="278" r:id="rId21"/>
    <p:sldId id="268" r:id="rId22"/>
    <p:sldId id="269" r:id="rId23"/>
    <p:sldId id="277" r:id="rId24"/>
    <p:sldId id="279" r:id="rId25"/>
    <p:sldId id="270" r:id="rId26"/>
    <p:sldId id="271" r:id="rId27"/>
    <p:sldId id="280" r:id="rId28"/>
    <p:sldId id="281" r:id="rId29"/>
    <p:sldId id="285" r:id="rId30"/>
    <p:sldId id="282" r:id="rId31"/>
    <p:sldId id="287" r:id="rId32"/>
    <p:sldId id="286" r:id="rId33"/>
    <p:sldId id="29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7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9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7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C7E1-9C93-43EF-9C89-4335C3945A68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4D2C-D038-4181-BCB9-616B5F6C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3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adioloksabha.com/home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D7769"/>
                </a:solidFill>
                <a:latin typeface="Arial Black" panose="020B0A04020102020204" pitchFamily="34" charset="0"/>
              </a:rPr>
              <a:t>Radioloksabha</a:t>
            </a:r>
            <a:r>
              <a:rPr lang="en-US" dirty="0">
                <a:solidFill>
                  <a:srgbClr val="FD7769"/>
                </a:solidFill>
                <a:latin typeface="Arial Black" panose="020B0A04020102020204" pitchFamily="34" charset="0"/>
              </a:rPr>
              <a:t> spotters</a:t>
            </a:r>
            <a:br>
              <a:rPr lang="en-US" dirty="0">
                <a:solidFill>
                  <a:srgbClr val="FD7769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FD7769"/>
                </a:solidFill>
                <a:latin typeface="Arial Black" panose="020B0A04020102020204" pitchFamily="34" charset="0"/>
              </a:rPr>
              <a:t>series- VII</a:t>
            </a:r>
            <a:endParaRPr lang="en-US" dirty="0">
              <a:solidFill>
                <a:srgbClr val="FD776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1" y="3602038"/>
            <a:ext cx="1075831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 </a:t>
            </a:r>
            <a:r>
              <a:rPr lang="en-US" dirty="0" err="1"/>
              <a:t>Pavankumar</a:t>
            </a:r>
            <a:r>
              <a:rPr lang="en-US" dirty="0"/>
              <a:t>(DMRD, DNB) . Dr Anju (MD).  Dr </a:t>
            </a:r>
            <a:r>
              <a:rPr lang="en-US" dirty="0" err="1"/>
              <a:t>Saarah</a:t>
            </a:r>
            <a:r>
              <a:rPr lang="en-US" dirty="0"/>
              <a:t> khan ( MD) . Dr Ashok </a:t>
            </a:r>
            <a:r>
              <a:rPr lang="en-US" dirty="0" err="1"/>
              <a:t>sharma</a:t>
            </a:r>
            <a:r>
              <a:rPr lang="en-US" dirty="0"/>
              <a:t>(MD)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support </a:t>
            </a:r>
            <a:r>
              <a:rPr lang="en-US" dirty="0" err="1"/>
              <a:t>FOAMrad</a:t>
            </a:r>
            <a:r>
              <a:rPr lang="en-US" dirty="0"/>
              <a:t>  - Free open access radiology education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832710-0234-40AA-8959-998A31D4335F}"/>
              </a:ext>
            </a:extLst>
          </p:cNvPr>
          <p:cNvSpPr/>
          <p:nvPr/>
        </p:nvSpPr>
        <p:spPr>
          <a:xfrm>
            <a:off x="1524000" y="429994"/>
            <a:ext cx="894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5F5F5"/>
                </a:solidFill>
                <a:latin typeface="Calibri" panose="020F0502020204030204" pitchFamily="34" charset="0"/>
              </a:rPr>
              <a:t>Radioloksabha</a:t>
            </a:r>
            <a:r>
              <a:rPr lang="en-US" dirty="0">
                <a:solidFill>
                  <a:srgbClr val="F5F5F5"/>
                </a:solidFill>
                <a:latin typeface="Calibri" panose="020F0502020204030204" pitchFamily="34" charset="0"/>
              </a:rPr>
              <a:t>  is a free educational website for medical students, residents and doctors to  </a:t>
            </a:r>
          </a:p>
          <a:p>
            <a:r>
              <a:rPr lang="en-US" dirty="0">
                <a:solidFill>
                  <a:srgbClr val="F5F5F5"/>
                </a:solidFill>
                <a:latin typeface="Calibri" panose="020F0502020204030204" pitchFamily="34" charset="0"/>
              </a:rPr>
              <a:t>                                 share knowledge contributing to world of Radiology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5DE23-D40D-4709-A549-0CC24339E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renal agenesis.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B89E4-524A-43AB-BE9F-D5320D862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5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53" y="94752"/>
            <a:ext cx="5993424" cy="660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628" y="94752"/>
            <a:ext cx="5234819" cy="6602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6557AF-5F2B-4E62-95E1-53029EF84B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6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 patient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095" y="1977434"/>
            <a:ext cx="6898991" cy="4745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3CB0E7-3F85-4B52-B0AE-5960C0A60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2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12" y="-1"/>
            <a:ext cx="8188666" cy="7006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830E03-6EDC-4896-8673-1A697B362B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8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case of Prader </a:t>
            </a:r>
            <a:r>
              <a:rPr lang="en-US" dirty="0" err="1"/>
              <a:t>willi</a:t>
            </a:r>
            <a:r>
              <a:rPr lang="en-US" dirty="0"/>
              <a:t> syndrome, present study reveals : </a:t>
            </a:r>
            <a:br>
              <a:rPr lang="en-US" dirty="0"/>
            </a:br>
            <a:r>
              <a:rPr lang="en-US" dirty="0"/>
              <a:t>*Non visualization of testis in inguinal canal/</a:t>
            </a:r>
            <a:r>
              <a:rPr lang="en-US" dirty="0" err="1"/>
              <a:t>abdomino-pelvi</a:t>
            </a:r>
            <a:r>
              <a:rPr lang="en-US" dirty="0"/>
              <a:t> cavity - </a:t>
            </a:r>
            <a:r>
              <a:rPr lang="en-US" b="1" dirty="0"/>
              <a:t>congenital absence/testicular agenesis.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3140D-7BA3-48DF-A19B-BD8F03A68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Female patient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3349"/>
            <a:ext cx="3978499" cy="50048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62" y="1465852"/>
            <a:ext cx="5496953" cy="4661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54BF92-D551-4023-AB96-8EE8DB972B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1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217" y="365125"/>
            <a:ext cx="7968489" cy="6260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9730" y="1690688"/>
            <a:ext cx="149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06EC4-9469-4CBD-9CD4-AC5B7FE4C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MRKH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Complete agenesis of uterus.</a:t>
            </a:r>
            <a:br>
              <a:rPr lang="en-US" b="1" dirty="0"/>
            </a:br>
            <a:r>
              <a:rPr lang="en-US" b="1" dirty="0"/>
              <a:t>Ectopic left kidney in the pelvic cavity.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83511-5C37-475C-8F24-DFBBA454A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year old female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2925" y="1977231"/>
            <a:ext cx="3486150" cy="4048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6E4DF-B005-465F-A548-F6DDC0D7B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1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Bilateral frontal agenesis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8CE2E-2A0F-4364-99FE-3C550740A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1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705" y="746124"/>
            <a:ext cx="4639104" cy="544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684" y="746123"/>
            <a:ext cx="4793935" cy="5448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DBDE8-4AEE-400F-B566-C605CEF84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year old 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B4E7A-00D7-4FBB-9235-A1FFCFC0C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65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07" y="782435"/>
            <a:ext cx="4298928" cy="604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16" y="1413706"/>
            <a:ext cx="7209718" cy="4782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889A1-DBE5-4E9C-A131-7FFF2008F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93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983" y="1574778"/>
            <a:ext cx="9668352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BE76F-7403-4F6A-86D1-62947F69D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2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Features are suggestive of left renal agenesis with left atrophic testis and non-visualization of the right testis.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C717CF-CDDD-40D4-9FED-CB4AEB68A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year old male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81" y="1690688"/>
            <a:ext cx="6156793" cy="4951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74" y="1690688"/>
            <a:ext cx="5440183" cy="4951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B91A9-855D-4E60-B01F-8790F52A50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9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Rudimentary olfactory bulbs ,gyrus rectus and medial orbital gyrus with non-visualization of the olfactory sulcus.-Findings are likely to suggest </a:t>
            </a:r>
            <a:r>
              <a:rPr lang="en-US" b="1" dirty="0" err="1"/>
              <a:t>Kallmann</a:t>
            </a:r>
            <a:r>
              <a:rPr lang="en-US" b="1" dirty="0"/>
              <a:t> syndrome.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AC3BD4-025E-4210-9E13-91B48E8D3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67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73" y="1075531"/>
            <a:ext cx="6311821" cy="4604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47" y="1118058"/>
            <a:ext cx="5803524" cy="456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335DC2-38EF-4B42-96B3-9A75C6071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74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178" y="269046"/>
            <a:ext cx="5382378" cy="6273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269047"/>
            <a:ext cx="4962028" cy="6273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D07049-B652-4C3F-8E46-8B75AD5C68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7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callosal agenesis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partial agenesis of the corpus callosum involving body and </a:t>
            </a:r>
            <a:r>
              <a:rPr lang="en-US" dirty="0" err="1"/>
              <a:t>splenium</a:t>
            </a:r>
            <a:r>
              <a:rPr lang="en-US" dirty="0"/>
              <a:t>.</a:t>
            </a:r>
          </a:p>
          <a:p>
            <a:r>
              <a:rPr lang="en-US" dirty="0"/>
              <a:t>Symmetrical dilatation of the occipital horns of lateral ventricles [</a:t>
            </a:r>
            <a:r>
              <a:rPr lang="en-US" dirty="0" err="1"/>
              <a:t>Colpocephaly</a:t>
            </a:r>
            <a:r>
              <a:rPr lang="en-US" dirty="0"/>
              <a:t>].  No signs of raised </a:t>
            </a:r>
            <a:r>
              <a:rPr lang="en-US" dirty="0" err="1"/>
              <a:t>intacranial</a:t>
            </a:r>
            <a:r>
              <a:rPr lang="en-US" dirty="0"/>
              <a:t> tension noted.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6E2AA-C4EC-48ED-BF08-B9FC4DFCE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6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 year female with primary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09BBE-1670-44A3-914A-336019C92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9759" y="108519"/>
            <a:ext cx="5825405" cy="6640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3237D9-C0E9-47BB-B83E-55F12809A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07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870" y="365125"/>
            <a:ext cx="5047014" cy="6213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62" y="470718"/>
            <a:ext cx="6655451" cy="6002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4F97B8-544F-4E87-8CCD-56CBD2270C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1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505" y="0"/>
            <a:ext cx="7030989" cy="6486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4D6F02-7340-4279-90E2-FEB83278E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7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MDA with renal agenesis: Class 1 Mayer-</a:t>
            </a:r>
            <a:r>
              <a:rPr lang="en-US" b="1" dirty="0" err="1"/>
              <a:t>Rokitansky</a:t>
            </a:r>
            <a:r>
              <a:rPr lang="en-US" b="1" dirty="0"/>
              <a:t>-</a:t>
            </a:r>
            <a:r>
              <a:rPr lang="en-US" b="1" dirty="0" err="1"/>
              <a:t>Küster</a:t>
            </a:r>
            <a:r>
              <a:rPr lang="en-US" b="1" dirty="0"/>
              <a:t>-Hauser syndrome (MRKH).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Rudimentary Lt uterine horn (2 cm ) noted in the Lt </a:t>
            </a:r>
            <a:r>
              <a:rPr lang="en-US" dirty="0" err="1"/>
              <a:t>illiac</a:t>
            </a:r>
            <a:r>
              <a:rPr lang="en-US" dirty="0"/>
              <a:t> fossa with </a:t>
            </a:r>
            <a:r>
              <a:rPr lang="en-US" dirty="0" err="1"/>
              <a:t>Rt</a:t>
            </a:r>
            <a:r>
              <a:rPr lang="en-US" dirty="0"/>
              <a:t> </a:t>
            </a:r>
            <a:r>
              <a:rPr lang="en-US" dirty="0" err="1"/>
              <a:t>horn,cervical</a:t>
            </a:r>
            <a:r>
              <a:rPr lang="en-US" dirty="0"/>
              <a:t> and  upper 2/3 of vaginal agenesis.</a:t>
            </a:r>
            <a:br>
              <a:rPr lang="en-US" dirty="0"/>
            </a:br>
            <a:r>
              <a:rPr lang="en-US" dirty="0"/>
              <a:t>​Both ovaries are visualized and are in normal site with </a:t>
            </a:r>
            <a:r>
              <a:rPr lang="en-US" dirty="0" err="1"/>
              <a:t>mulitple</a:t>
            </a:r>
            <a:r>
              <a:rPr lang="en-US" dirty="0"/>
              <a:t> small </a:t>
            </a:r>
            <a:r>
              <a:rPr lang="en-US" dirty="0" err="1"/>
              <a:t>follicles..Right</a:t>
            </a:r>
            <a:r>
              <a:rPr lang="en-US" dirty="0"/>
              <a:t> ovary measuring 15x15 mm and left ovary measuring 18x10 mm. No evidence of additional gonadal tissues.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EA85F-1106-46B1-98C1-FF7CE2213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4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8E6694-ABCD-48E0-8F7B-CDB0EA7C7D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500" dirty="0"/>
              <a:t>You can share presentation, cases, events and articles On Radioloksabha.com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5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500" dirty="0"/>
              <a:t>Register at  </a:t>
            </a:r>
            <a:r>
              <a:rPr lang="en-IN" sz="3500" dirty="0">
                <a:hlinkClick r:id="rId2"/>
              </a:rPr>
              <a:t>https://www.radioloksabha.com/home.php</a:t>
            </a:r>
            <a:endParaRPr lang="en-IN" sz="3500" dirty="0"/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/>
              <a:t>Download DNB/MD question papers, presentation and formats.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80D386-6E21-45AA-8FE4-67A65149B4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         THANK YOU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F91B6D-D712-42A5-976F-CB1923C2D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8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Pneumocephalus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Sub-arachnoid hemorrhage in the right frontal region.</a:t>
            </a:r>
            <a:br>
              <a:rPr lang="en-US" b="1" dirty="0"/>
            </a:br>
            <a:r>
              <a:rPr lang="en-US" b="1" dirty="0"/>
              <a:t>Obstructive hydrocephalus.</a:t>
            </a:r>
            <a:br>
              <a:rPr lang="en-US" b="1" dirty="0"/>
            </a:br>
            <a:r>
              <a:rPr lang="en-US" b="1" dirty="0"/>
              <a:t>Sub-dural hygroma in the right temporal and frontal region.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6A3A7-424E-482F-8C75-5E25AB51C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9" y="1442331"/>
            <a:ext cx="6043602" cy="4676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42330"/>
            <a:ext cx="5802489" cy="4676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45297-71D1-40AC-8D37-5035575182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EDE7F8-2884-4C19-8072-156761AC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641" y="194831"/>
            <a:ext cx="8239403" cy="6663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696E22-5BCE-4FE6-AF9E-643FD0A75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Pancreatic body and tail are not visualized with </a:t>
            </a:r>
            <a:r>
              <a:rPr lang="en-US" dirty="0" err="1"/>
              <a:t>dependant</a:t>
            </a:r>
            <a:r>
              <a:rPr lang="en-US" dirty="0"/>
              <a:t> small bowel loops in the pancreatic bed-features suggestive of </a:t>
            </a:r>
            <a:r>
              <a:rPr lang="en-US" b="1" dirty="0"/>
              <a:t>Dorsal pancreatic agenesis.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50D31-C8BA-4D90-BB83-9B064145A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6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05" y="1039194"/>
            <a:ext cx="5871725" cy="5081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746" y="1039194"/>
            <a:ext cx="5956849" cy="5113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FB699F-E883-4049-9F1F-3DEC7006B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8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82BC66-7342-49F2-BE40-478B8C933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215" y="0"/>
            <a:ext cx="8362093" cy="6987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A151A4-76E6-4F32-96FC-18C171557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34" y="6368837"/>
            <a:ext cx="2087866" cy="4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246</Words>
  <Application>Microsoft Office PowerPoint</Application>
  <PresentationFormat>Widescreen</PresentationFormat>
  <Paragraphs>35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Office Theme</vt:lpstr>
      <vt:lpstr>Radioloksabha spotters series- VII</vt:lpstr>
      <vt:lpstr>PowerPoint Presentation</vt:lpstr>
      <vt:lpstr>PowerPoint Presentation</vt:lpstr>
      <vt:lpstr>Pneumocephalus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Left renal agenesis.</vt:lpstr>
      <vt:lpstr>PowerPoint Presentation</vt:lpstr>
      <vt:lpstr>Male patient </vt:lpstr>
      <vt:lpstr>PowerPoint Presentation</vt:lpstr>
      <vt:lpstr>PowerPoint Presentation</vt:lpstr>
      <vt:lpstr>Female patient</vt:lpstr>
      <vt:lpstr>PowerPoint Presentation</vt:lpstr>
      <vt:lpstr>MRKH</vt:lpstr>
      <vt:lpstr>22 year old female </vt:lpstr>
      <vt:lpstr>Bilateral frontal agenesis </vt:lpstr>
      <vt:lpstr>22 year old male</vt:lpstr>
      <vt:lpstr>PowerPoint Presentation</vt:lpstr>
      <vt:lpstr>PowerPoint Presentation</vt:lpstr>
      <vt:lpstr>PowerPoint Presentation</vt:lpstr>
      <vt:lpstr>22 year old male</vt:lpstr>
      <vt:lpstr>PowerPoint Presentation</vt:lpstr>
      <vt:lpstr>PowerPoint Presentation</vt:lpstr>
      <vt:lpstr>PowerPoint Presentation</vt:lpstr>
      <vt:lpstr>Corpus callosal agenesis</vt:lpstr>
      <vt:lpstr>22 year female with primary infertility</vt:lpstr>
      <vt:lpstr>PowerPoint Presentation</vt:lpstr>
      <vt:lpstr>PowerPoint Presentation</vt:lpstr>
      <vt:lpstr>MDA with renal agenesis: Class 1 Mayer-Rokitansky-Küster-Hauser syndrome (MRKH). </vt:lpstr>
      <vt:lpstr>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Radiology</dc:creator>
  <cp:lastModifiedBy>chaudhary anju</cp:lastModifiedBy>
  <cp:revision>10</cp:revision>
  <dcterms:created xsi:type="dcterms:W3CDTF">2019-08-04T07:06:00Z</dcterms:created>
  <dcterms:modified xsi:type="dcterms:W3CDTF">2019-09-01T14:06:30Z</dcterms:modified>
</cp:coreProperties>
</file>