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56" r:id="rId3"/>
    <p:sldId id="258" r:id="rId4"/>
    <p:sldId id="263" r:id="rId5"/>
    <p:sldId id="264" r:id="rId6"/>
    <p:sldId id="266" r:id="rId7"/>
    <p:sldId id="265" r:id="rId8"/>
    <p:sldId id="268" r:id="rId9"/>
    <p:sldId id="269" r:id="rId10"/>
    <p:sldId id="270" r:id="rId11"/>
    <p:sldId id="267" r:id="rId12"/>
    <p:sldId id="271" r:id="rId13"/>
    <p:sldId id="272" r:id="rId14"/>
    <p:sldId id="261" r:id="rId15"/>
    <p:sldId id="262" r:id="rId16"/>
    <p:sldId id="274"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5" r:id="rId32"/>
    <p:sldId id="289" r:id="rId33"/>
    <p:sldId id="290" r:id="rId34"/>
    <p:sldId id="259" r:id="rId35"/>
    <p:sldId id="260" r:id="rId36"/>
    <p:sldId id="291" r:id="rId37"/>
    <p:sldId id="288" r:id="rId38"/>
    <p:sldId id="292" r:id="rId39"/>
    <p:sldId id="293"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snapToGrid="0">
      <p:cViewPr varScale="1">
        <p:scale>
          <a:sx n="70" d="100"/>
          <a:sy n="70"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A69233-54F6-4718-BEA6-D0D33CE8CCE2}" type="datetimeFigureOut">
              <a:rPr lang="en-IN" smtClean="0"/>
              <a:t>02-09-2019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313998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69233-54F6-4718-BEA6-D0D33CE8CCE2}" type="datetimeFigureOut">
              <a:rPr lang="en-IN" smtClean="0"/>
              <a:t>02-09-2019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355696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69233-54F6-4718-BEA6-D0D33CE8CCE2}" type="datetimeFigureOut">
              <a:rPr lang="en-IN" smtClean="0"/>
              <a:t>02-09-2019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168821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69233-54F6-4718-BEA6-D0D33CE8CCE2}" type="datetimeFigureOut">
              <a:rPr lang="en-IN" smtClean="0"/>
              <a:t>02-09-2019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232413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69233-54F6-4718-BEA6-D0D33CE8CCE2}" type="datetimeFigureOut">
              <a:rPr lang="en-IN" smtClean="0"/>
              <a:t>02-09-2019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165871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A69233-54F6-4718-BEA6-D0D33CE8CCE2}" type="datetimeFigureOut">
              <a:rPr lang="en-IN" smtClean="0"/>
              <a:t>02-09-2019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397997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A69233-54F6-4718-BEA6-D0D33CE8CCE2}" type="datetimeFigureOut">
              <a:rPr lang="en-IN" smtClean="0"/>
              <a:t>02-09-2019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317085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A69233-54F6-4718-BEA6-D0D33CE8CCE2}" type="datetimeFigureOut">
              <a:rPr lang="en-IN" smtClean="0"/>
              <a:t>02-09-2019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89659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69233-54F6-4718-BEA6-D0D33CE8CCE2}" type="datetimeFigureOut">
              <a:rPr lang="en-IN" smtClean="0"/>
              <a:t>02-09-2019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219785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69233-54F6-4718-BEA6-D0D33CE8CCE2}" type="datetimeFigureOut">
              <a:rPr lang="en-IN" smtClean="0"/>
              <a:t>02-09-2019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297234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69233-54F6-4718-BEA6-D0D33CE8CCE2}" type="datetimeFigureOut">
              <a:rPr lang="en-IN" smtClean="0"/>
              <a:t>02-09-2019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B7B004-B6D0-43BB-A072-017CD05C8323}" type="slidenum">
              <a:rPr lang="en-IN" smtClean="0"/>
              <a:t>‹#›</a:t>
            </a:fld>
            <a:endParaRPr lang="en-IN"/>
          </a:p>
        </p:txBody>
      </p:sp>
    </p:spTree>
    <p:extLst>
      <p:ext uri="{BB962C8B-B14F-4D97-AF65-F5344CB8AC3E}">
        <p14:creationId xmlns:p14="http://schemas.microsoft.com/office/powerpoint/2010/main" val="385115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69233-54F6-4718-BEA6-D0D33CE8CCE2}" type="datetimeFigureOut">
              <a:rPr lang="en-IN" smtClean="0"/>
              <a:t>02-09-2019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7B004-B6D0-43BB-A072-017CD05C8323}" type="slidenum">
              <a:rPr lang="en-IN" smtClean="0"/>
              <a:t>‹#›</a:t>
            </a:fld>
            <a:endParaRPr lang="en-IN"/>
          </a:p>
        </p:txBody>
      </p:sp>
    </p:spTree>
    <p:extLst>
      <p:ext uri="{BB962C8B-B14F-4D97-AF65-F5344CB8AC3E}">
        <p14:creationId xmlns:p14="http://schemas.microsoft.com/office/powerpoint/2010/main" val="20234130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9.JPG"/><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JPG"/><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2.JP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9.JP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hyperlink" Target="https://t.me/Radioloksabha" TargetMode="External"/><Relationship Id="rId2" Type="http://schemas.openxmlformats.org/officeDocument/2006/relationships/hyperlink" Target="https://www.radioloksabha.com/home.php"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solidFill>
                  <a:srgbClr val="7030A0"/>
                </a:solidFill>
                <a:latin typeface="Arial Black" panose="020B0A04020102020204" pitchFamily="34" charset="0"/>
              </a:rPr>
              <a:t>Radioloksabha</a:t>
            </a:r>
            <a:r>
              <a:rPr lang="en-US" dirty="0">
                <a:solidFill>
                  <a:srgbClr val="7030A0"/>
                </a:solidFill>
                <a:latin typeface="Arial Black" panose="020B0A04020102020204" pitchFamily="34" charset="0"/>
              </a:rPr>
              <a:t> spotters</a:t>
            </a:r>
            <a:br>
              <a:rPr lang="en-US" dirty="0">
                <a:solidFill>
                  <a:srgbClr val="7030A0"/>
                </a:solidFill>
                <a:latin typeface="Arial Black" panose="020B0A04020102020204" pitchFamily="34" charset="0"/>
              </a:rPr>
            </a:br>
            <a:r>
              <a:rPr lang="en-US" dirty="0">
                <a:solidFill>
                  <a:srgbClr val="7030A0"/>
                </a:solidFill>
                <a:latin typeface="Arial Black" panose="020B0A04020102020204" pitchFamily="34" charset="0"/>
              </a:rPr>
              <a:t>series- </a:t>
            </a:r>
            <a:r>
              <a:rPr lang="en-US" dirty="0" smtClean="0">
                <a:solidFill>
                  <a:srgbClr val="7030A0"/>
                </a:solidFill>
                <a:latin typeface="Arial Black" panose="020B0A04020102020204" pitchFamily="34" charset="0"/>
              </a:rPr>
              <a:t>XII GENITOURINARY</a:t>
            </a:r>
            <a:endParaRPr lang="en-US" dirty="0">
              <a:solidFill>
                <a:srgbClr val="7030A0"/>
              </a:solidFill>
            </a:endParaRPr>
          </a:p>
        </p:txBody>
      </p:sp>
      <p:sp>
        <p:nvSpPr>
          <p:cNvPr id="3" name="Subtitle 2"/>
          <p:cNvSpPr>
            <a:spLocks noGrp="1"/>
          </p:cNvSpPr>
          <p:nvPr>
            <p:ph type="subTitle" idx="1"/>
          </p:nvPr>
        </p:nvSpPr>
        <p:spPr>
          <a:xfrm>
            <a:off x="508001" y="3602038"/>
            <a:ext cx="10758310" cy="1655762"/>
          </a:xfrm>
        </p:spPr>
        <p:txBody>
          <a:bodyPr>
            <a:normAutofit fontScale="92500" lnSpcReduction="10000"/>
          </a:bodyPr>
          <a:lstStyle/>
          <a:p>
            <a:r>
              <a:rPr lang="en-US" dirty="0" smtClean="0"/>
              <a:t>Contributing radiologists - </a:t>
            </a:r>
            <a:r>
              <a:rPr lang="en-US" dirty="0" err="1" smtClean="0"/>
              <a:t>Dr</a:t>
            </a:r>
            <a:r>
              <a:rPr lang="en-US" dirty="0" smtClean="0"/>
              <a:t> </a:t>
            </a:r>
            <a:r>
              <a:rPr lang="en-US" dirty="0"/>
              <a:t>Ashok </a:t>
            </a:r>
            <a:r>
              <a:rPr lang="en-US" dirty="0" err="1"/>
              <a:t>sharma</a:t>
            </a:r>
            <a:r>
              <a:rPr lang="en-US" dirty="0"/>
              <a:t>(MD</a:t>
            </a:r>
            <a:r>
              <a:rPr lang="en-US" dirty="0" smtClean="0"/>
              <a:t>)</a:t>
            </a:r>
            <a:endParaRPr lang="en-US" dirty="0"/>
          </a:p>
          <a:p>
            <a:r>
              <a:rPr lang="en-US" dirty="0" err="1" smtClean="0"/>
              <a:t>Dr</a:t>
            </a:r>
            <a:r>
              <a:rPr lang="en-US" dirty="0" smtClean="0"/>
              <a:t> </a:t>
            </a:r>
            <a:r>
              <a:rPr lang="en-US" dirty="0" err="1"/>
              <a:t>Pavankumar</a:t>
            </a:r>
            <a:r>
              <a:rPr lang="en-US" dirty="0"/>
              <a:t>(DMRD, DNB) . </a:t>
            </a:r>
            <a:r>
              <a:rPr lang="en-US" dirty="0" err="1"/>
              <a:t>Dr</a:t>
            </a:r>
            <a:r>
              <a:rPr lang="en-US" dirty="0"/>
              <a:t> </a:t>
            </a:r>
            <a:r>
              <a:rPr lang="en-US" dirty="0" err="1" smtClean="0"/>
              <a:t>Anju</a:t>
            </a:r>
            <a:r>
              <a:rPr lang="en-US" dirty="0" smtClean="0"/>
              <a:t> Chaudhary </a:t>
            </a:r>
            <a:r>
              <a:rPr lang="en-US" dirty="0"/>
              <a:t>(MD).  Dr </a:t>
            </a:r>
            <a:r>
              <a:rPr lang="en-US" dirty="0" err="1"/>
              <a:t>Saarah</a:t>
            </a:r>
            <a:r>
              <a:rPr lang="en-US" dirty="0"/>
              <a:t> khan ( MD) . </a:t>
            </a:r>
          </a:p>
          <a:p>
            <a:endParaRPr lang="en-US" dirty="0"/>
          </a:p>
          <a:p>
            <a:r>
              <a:rPr lang="en-US" dirty="0"/>
              <a:t>we support </a:t>
            </a:r>
            <a:r>
              <a:rPr lang="en-US" dirty="0" err="1"/>
              <a:t>FOAMrad</a:t>
            </a:r>
            <a:r>
              <a:rPr lang="en-US" dirty="0"/>
              <a:t>  - Free open access radiology education</a:t>
            </a:r>
          </a:p>
          <a:p>
            <a:endParaRPr lang="en-US" dirty="0"/>
          </a:p>
        </p:txBody>
      </p:sp>
      <p:sp>
        <p:nvSpPr>
          <p:cNvPr id="4" name="Rectangle 3">
            <a:extLst>
              <a:ext uri="{FF2B5EF4-FFF2-40B4-BE49-F238E27FC236}">
                <a16:creationId xmlns:a16="http://schemas.microsoft.com/office/drawing/2014/main" xmlns="" id="{65832710-0234-40AA-8959-998A31D4335F}"/>
              </a:ext>
            </a:extLst>
          </p:cNvPr>
          <p:cNvSpPr/>
          <p:nvPr/>
        </p:nvSpPr>
        <p:spPr>
          <a:xfrm>
            <a:off x="1524000" y="429994"/>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world of Radiology</a:t>
            </a:r>
            <a:endParaRPr lang="en-IN"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1845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ECEF63F9-9C85-4125-9C15-AC7B7C28D1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948" y="549321"/>
            <a:ext cx="4595668" cy="3396031"/>
          </a:xfrm>
        </p:spPr>
      </p:pic>
      <p:pic>
        <p:nvPicPr>
          <p:cNvPr id="9" name="Picture 8">
            <a:extLst>
              <a:ext uri="{FF2B5EF4-FFF2-40B4-BE49-F238E27FC236}">
                <a16:creationId xmlns:a16="http://schemas.microsoft.com/office/drawing/2014/main" xmlns="" id="{32FEC212-A6E0-46D6-8CEF-E3373B110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886" y="4081829"/>
            <a:ext cx="3435350" cy="2540000"/>
          </a:xfrm>
          <a:prstGeom prst="rect">
            <a:avLst/>
          </a:prstGeom>
        </p:spPr>
      </p:pic>
      <p:pic>
        <p:nvPicPr>
          <p:cNvPr id="12" name="Picture 11">
            <a:extLst>
              <a:ext uri="{FF2B5EF4-FFF2-40B4-BE49-F238E27FC236}">
                <a16:creationId xmlns:a16="http://schemas.microsoft.com/office/drawing/2014/main" xmlns="" id="{48C6F8FA-7667-4B85-BEF8-C166CFA44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946" y="816494"/>
            <a:ext cx="3429000" cy="2451100"/>
          </a:xfrm>
          <a:prstGeom prst="rect">
            <a:avLst/>
          </a:prstGeom>
        </p:spPr>
      </p:pic>
      <p:pic>
        <p:nvPicPr>
          <p:cNvPr id="15" name="Picture 14">
            <a:extLst>
              <a:ext uri="{FF2B5EF4-FFF2-40B4-BE49-F238E27FC236}">
                <a16:creationId xmlns:a16="http://schemas.microsoft.com/office/drawing/2014/main" xmlns="" id="{3E18E8AA-C11F-4041-A77D-E04A0FA46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506" y="549320"/>
            <a:ext cx="3843674" cy="2985449"/>
          </a:xfrm>
          <a:prstGeom prst="rect">
            <a:avLst/>
          </a:prstGeom>
        </p:spPr>
      </p:pic>
      <p:pic>
        <p:nvPicPr>
          <p:cNvPr id="18" name="Picture 17">
            <a:extLst>
              <a:ext uri="{FF2B5EF4-FFF2-40B4-BE49-F238E27FC236}">
                <a16:creationId xmlns:a16="http://schemas.microsoft.com/office/drawing/2014/main" xmlns="" id="{EF9DF0A1-E8C1-4D29-9C98-DFCD08C64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0474" y="3945352"/>
            <a:ext cx="3535556" cy="2497656"/>
          </a:xfrm>
          <a:prstGeom prst="rect">
            <a:avLst/>
          </a:prstGeom>
        </p:spPr>
      </p:pic>
      <p:pic>
        <p:nvPicPr>
          <p:cNvPr id="10" name="Picture 9">
            <a:extLst>
              <a:ext uri="{FF2B5EF4-FFF2-40B4-BE49-F238E27FC236}">
                <a16:creationId xmlns:a16="http://schemas.microsoft.com/office/drawing/2014/main" xmlns="" id="{9D75DE23-D40D-4709-A549-0CC24339E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67215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err="1"/>
              <a:t>Discription</a:t>
            </a:r>
            <a:endParaRPr lang="en-IN" b="1" dirty="0"/>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64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Well defined multiloculated multi cystic lesion is noted arising from the mid and lower pole of right kidney . No evidence of soft tissue component/ hemorrhage noted. On contrast </a:t>
            </a:r>
            <a:r>
              <a:rPr lang="en-US" b="1" dirty="0" err="1"/>
              <a:t>admintration</a:t>
            </a:r>
            <a:r>
              <a:rPr lang="en-US" b="1" dirty="0"/>
              <a:t> wall enhancement  is noted with few areas of calcification. Medially lesion is seen protruding into renal pelvis with </a:t>
            </a:r>
            <a:r>
              <a:rPr lang="en-US" b="1" dirty="0" err="1"/>
              <a:t>displacemnent</a:t>
            </a:r>
            <a:r>
              <a:rPr lang="en-US" b="1" dirty="0"/>
              <a:t> of ureter superiorly and medially. Rest of the kidney shows normal corticomedullary </a:t>
            </a:r>
            <a:r>
              <a:rPr lang="en-US" b="1" dirty="0" err="1"/>
              <a:t>differenation</a:t>
            </a:r>
            <a:r>
              <a:rPr lang="en-US" b="1" dirty="0"/>
              <a:t> and </a:t>
            </a:r>
            <a:r>
              <a:rPr lang="en-US" b="1" dirty="0" err="1"/>
              <a:t>normnal</a:t>
            </a:r>
            <a:r>
              <a:rPr lang="en-US" b="1" dirty="0"/>
              <a:t> excretion. Fat planes with liver, psoas, bowel loops and posterolateral abdominal wall are maintained.</a:t>
            </a:r>
          </a:p>
          <a:p>
            <a:pPr marL="0" indent="0">
              <a:buNone/>
            </a:pPr>
            <a:r>
              <a:rPr lang="en-US" b="1" dirty="0"/>
              <a:t> </a:t>
            </a:r>
            <a:r>
              <a:rPr lang="en-IN" b="1" dirty="0"/>
              <a:t>Diagnosis- Multi Cystic nephroma</a:t>
            </a:r>
          </a:p>
          <a:p>
            <a:r>
              <a:rPr lang="en-IN" b="1" dirty="0"/>
              <a:t>Differential Diagnosis- Cystic RCC</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8250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8E411B38-3139-46D9-ACE1-60030618F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172" y="3983304"/>
            <a:ext cx="4887998" cy="2813050"/>
          </a:xfrm>
        </p:spPr>
      </p:pic>
      <p:pic>
        <p:nvPicPr>
          <p:cNvPr id="13" name="Picture 12">
            <a:extLst>
              <a:ext uri="{FF2B5EF4-FFF2-40B4-BE49-F238E27FC236}">
                <a16:creationId xmlns:a16="http://schemas.microsoft.com/office/drawing/2014/main" xmlns="" id="{0F4353E9-F97D-4238-88B8-2EC5D0667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72" y="1277010"/>
            <a:ext cx="4901866" cy="2541604"/>
          </a:xfrm>
          <a:prstGeom prst="rect">
            <a:avLst/>
          </a:prstGeom>
        </p:spPr>
      </p:pic>
      <p:pic>
        <p:nvPicPr>
          <p:cNvPr id="16" name="Picture 15">
            <a:extLst>
              <a:ext uri="{FF2B5EF4-FFF2-40B4-BE49-F238E27FC236}">
                <a16:creationId xmlns:a16="http://schemas.microsoft.com/office/drawing/2014/main" xmlns="" id="{8705A8CC-960D-43C3-817B-B02B7979A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3865" y="1277010"/>
            <a:ext cx="4641850" cy="2541604"/>
          </a:xfrm>
          <a:prstGeom prst="rect">
            <a:avLst/>
          </a:prstGeom>
        </p:spPr>
      </p:pic>
      <p:pic>
        <p:nvPicPr>
          <p:cNvPr id="19" name="Picture 18">
            <a:extLst>
              <a:ext uri="{FF2B5EF4-FFF2-40B4-BE49-F238E27FC236}">
                <a16:creationId xmlns:a16="http://schemas.microsoft.com/office/drawing/2014/main" xmlns="" id="{EEA60572-F80A-43F8-A9FD-4DCFB0B01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3865" y="3983304"/>
            <a:ext cx="4641850" cy="2870200"/>
          </a:xfrm>
          <a:prstGeom prst="rect">
            <a:avLst/>
          </a:prstGeom>
        </p:spPr>
      </p:pic>
      <p:pic>
        <p:nvPicPr>
          <p:cNvPr id="8" name="Picture 7">
            <a:extLst>
              <a:ext uri="{FF2B5EF4-FFF2-40B4-BE49-F238E27FC236}">
                <a16:creationId xmlns:a16="http://schemas.microsoft.com/office/drawing/2014/main" xmlns="" id="{9D75DE23-D40D-4709-A549-0CC24339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01831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6465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r>
              <a:rPr lang="en-US" b="1" dirty="0"/>
              <a:t>There is large heterogeneously, predominantly enhancing lobulated mass lesion noted in the left supra renal region. Left adrenal gland is not separately visualized from the mass. Few non-enhancing areas of hypodensity are seen within the lesion representing necrosis. Few tiny specs of calcification is seen. No evidence </a:t>
            </a:r>
            <a:r>
              <a:rPr lang="en-IN" b="1" dirty="0"/>
              <a:t>of haemorrhage. It is displacing kidney inferiorly. It is displacing pancreas and bowel loops right side. Medially it is abutting the left psoas and aorta with maintained aft plane.</a:t>
            </a:r>
          </a:p>
          <a:p>
            <a:pPr marL="0" indent="0">
              <a:buNone/>
            </a:pPr>
            <a:endParaRPr lang="en-US" b="1" dirty="0"/>
          </a:p>
          <a:p>
            <a:r>
              <a:rPr lang="en-US" b="1" dirty="0"/>
              <a:t> </a:t>
            </a:r>
            <a:r>
              <a:rPr lang="en-IN" b="1" dirty="0"/>
              <a:t>Diagnosis- </a:t>
            </a:r>
            <a:r>
              <a:rPr lang="en-IN" b="1" dirty="0" err="1" smtClean="0"/>
              <a:t>Neuroblastoma</a:t>
            </a: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69818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5505B579-70E0-4714-85F7-B76377AE1B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3870" y="1779696"/>
            <a:ext cx="5163987" cy="3895189"/>
          </a:xfrm>
        </p:spPr>
      </p:pic>
      <p:pic>
        <p:nvPicPr>
          <p:cNvPr id="9" name="Picture 8">
            <a:extLst>
              <a:ext uri="{FF2B5EF4-FFF2-40B4-BE49-F238E27FC236}">
                <a16:creationId xmlns:a16="http://schemas.microsoft.com/office/drawing/2014/main" xmlns="" id="{2A784E6D-486A-4832-AAF1-0872BE058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3" y="1779696"/>
            <a:ext cx="5431857" cy="3895189"/>
          </a:xfrm>
          <a:prstGeom prst="rect">
            <a:avLst/>
          </a:prstGeom>
        </p:spPr>
      </p:pic>
      <p:pic>
        <p:nvPicPr>
          <p:cNvPr id="7" name="Picture 6">
            <a:extLst>
              <a:ext uri="{FF2B5EF4-FFF2-40B4-BE49-F238E27FC236}">
                <a16:creationId xmlns:a16="http://schemas.microsoft.com/office/drawing/2014/main" xmlns="" id="{9D75DE23-D40D-4709-A549-0CC24339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68370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825625"/>
            <a:ext cx="111452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1" dirty="0"/>
              <a:t>A well-defined heterogeneously enhancing mass lesion containing areas of necrosis and calcification within is noted arising from the mid poles of the left kidney. The lesion is seen splaying the calyces of the mid pole, with extension into the pelvicalyceal system. </a:t>
            </a:r>
          </a:p>
          <a:p>
            <a:endParaRPr lang="en-US" b="1" dirty="0"/>
          </a:p>
          <a:p>
            <a:r>
              <a:rPr lang="en-US" b="1" dirty="0"/>
              <a:t> </a:t>
            </a:r>
            <a:r>
              <a:rPr lang="en-IN" b="1" dirty="0"/>
              <a:t>Diagnosis- Renal Cell Carcinoma</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12690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0421B3AA-CCC8-4B84-BDC9-475D57A0AE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517894"/>
            <a:ext cx="3445935" cy="2552692"/>
          </a:xfrm>
        </p:spPr>
      </p:pic>
      <p:pic>
        <p:nvPicPr>
          <p:cNvPr id="9" name="Picture 8">
            <a:extLst>
              <a:ext uri="{FF2B5EF4-FFF2-40B4-BE49-F238E27FC236}">
                <a16:creationId xmlns:a16="http://schemas.microsoft.com/office/drawing/2014/main" xmlns="" id="{2C5B5DC9-AE84-4AD0-9172-00055392C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85" y="1487315"/>
            <a:ext cx="3270216" cy="2552693"/>
          </a:xfrm>
          <a:prstGeom prst="rect">
            <a:avLst/>
          </a:prstGeom>
        </p:spPr>
      </p:pic>
      <p:pic>
        <p:nvPicPr>
          <p:cNvPr id="11" name="Picture 10">
            <a:extLst>
              <a:ext uri="{FF2B5EF4-FFF2-40B4-BE49-F238E27FC236}">
                <a16:creationId xmlns:a16="http://schemas.microsoft.com/office/drawing/2014/main" xmlns="" id="{C96C0BA7-4319-458A-98A2-D2F325F76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652" y="4273786"/>
            <a:ext cx="3270216" cy="2446945"/>
          </a:xfrm>
          <a:prstGeom prst="rect">
            <a:avLst/>
          </a:prstGeom>
        </p:spPr>
      </p:pic>
      <p:pic>
        <p:nvPicPr>
          <p:cNvPr id="14" name="Picture 13">
            <a:extLst>
              <a:ext uri="{FF2B5EF4-FFF2-40B4-BE49-F238E27FC236}">
                <a16:creationId xmlns:a16="http://schemas.microsoft.com/office/drawing/2014/main" xmlns="" id="{830A204A-DCBF-438D-94D7-EC6DA41399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168038"/>
            <a:ext cx="3445934" cy="2552693"/>
          </a:xfrm>
          <a:prstGeom prst="rect">
            <a:avLst/>
          </a:prstGeom>
        </p:spPr>
      </p:pic>
      <p:pic>
        <p:nvPicPr>
          <p:cNvPr id="17" name="Picture 16">
            <a:extLst>
              <a:ext uri="{FF2B5EF4-FFF2-40B4-BE49-F238E27FC236}">
                <a16:creationId xmlns:a16="http://schemas.microsoft.com/office/drawing/2014/main" xmlns="" id="{C36724ED-4C2A-4C8A-9F50-516E1CB82B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7333" y="1487314"/>
            <a:ext cx="3362572" cy="2552693"/>
          </a:xfrm>
          <a:prstGeom prst="rect">
            <a:avLst/>
          </a:prstGeom>
        </p:spPr>
      </p:pic>
      <p:pic>
        <p:nvPicPr>
          <p:cNvPr id="10" name="Picture 9">
            <a:extLst>
              <a:ext uri="{FF2B5EF4-FFF2-40B4-BE49-F238E27FC236}">
                <a16:creationId xmlns:a16="http://schemas.microsoft.com/office/drawing/2014/main" xmlns="" id="{9D75DE23-D40D-4709-A549-0CC24339E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09709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smtClean="0"/>
              <a:t>Description</a:t>
            </a:r>
            <a:endParaRPr lang="en-IN" b="1" dirty="0"/>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64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large well defined solid mass lesion with internal cystic areas /necrosis showing heterogenous Enhancement noted in the abdomen, epigastric, umbilical, bilateral lumbar &amp; left t iliac quadrants. Multiple calcifications noted </a:t>
            </a:r>
            <a:r>
              <a:rPr lang="en-IN" b="1" dirty="0"/>
              <a:t>within the lesion. It is displacing pancreas and bowel loops anteriorly with maintained aft plane.</a:t>
            </a:r>
          </a:p>
          <a:p>
            <a:endParaRPr lang="en-IN" dirty="0"/>
          </a:p>
          <a:p>
            <a:r>
              <a:rPr lang="en-IN" b="1" dirty="0"/>
              <a:t>Diagnosis- Neuroblastoma </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02365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AE04E21-E41C-4B8F-9FA3-9515634B28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077" y="316945"/>
            <a:ext cx="4240626" cy="3286063"/>
          </a:xfrm>
        </p:spPr>
      </p:pic>
      <p:pic>
        <p:nvPicPr>
          <p:cNvPr id="10" name="Picture 9">
            <a:extLst>
              <a:ext uri="{FF2B5EF4-FFF2-40B4-BE49-F238E27FC236}">
                <a16:creationId xmlns:a16="http://schemas.microsoft.com/office/drawing/2014/main" xmlns="" id="{2DD730C3-9988-4BAC-9A4F-CF34740A6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274" y="3835021"/>
            <a:ext cx="4863583" cy="2997579"/>
          </a:xfrm>
          <a:prstGeom prst="rect">
            <a:avLst/>
          </a:prstGeom>
        </p:spPr>
      </p:pic>
      <p:pic>
        <p:nvPicPr>
          <p:cNvPr id="16" name="Picture 15">
            <a:extLst>
              <a:ext uri="{FF2B5EF4-FFF2-40B4-BE49-F238E27FC236}">
                <a16:creationId xmlns:a16="http://schemas.microsoft.com/office/drawing/2014/main" xmlns="" id="{4A9FE0E6-1201-4B84-AABA-6642E9E29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884" y="734426"/>
            <a:ext cx="3219450" cy="2393950"/>
          </a:xfrm>
          <a:prstGeom prst="rect">
            <a:avLst/>
          </a:prstGeom>
        </p:spPr>
      </p:pic>
      <p:pic>
        <p:nvPicPr>
          <p:cNvPr id="19" name="Picture 18">
            <a:extLst>
              <a:ext uri="{FF2B5EF4-FFF2-40B4-BE49-F238E27FC236}">
                <a16:creationId xmlns:a16="http://schemas.microsoft.com/office/drawing/2014/main" xmlns="" id="{C9E181AA-894E-4A16-BF0F-F8AF8D7D5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4884" y="3835022"/>
            <a:ext cx="4344450" cy="2866348"/>
          </a:xfrm>
          <a:prstGeom prst="rect">
            <a:avLst/>
          </a:prstGeom>
        </p:spPr>
      </p:pic>
      <p:pic>
        <p:nvPicPr>
          <p:cNvPr id="21" name="Picture 20">
            <a:extLst>
              <a:ext uri="{FF2B5EF4-FFF2-40B4-BE49-F238E27FC236}">
                <a16:creationId xmlns:a16="http://schemas.microsoft.com/office/drawing/2014/main" xmlns="" id="{DE1A5D6D-C796-473C-81D3-CECC1AD44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6842" y="734426"/>
            <a:ext cx="3906042" cy="2567080"/>
          </a:xfrm>
          <a:prstGeom prst="rect">
            <a:avLst/>
          </a:prstGeom>
        </p:spPr>
      </p:pic>
      <p:pic>
        <p:nvPicPr>
          <p:cNvPr id="9" name="Picture 8">
            <a:extLst>
              <a:ext uri="{FF2B5EF4-FFF2-40B4-BE49-F238E27FC236}">
                <a16:creationId xmlns:a16="http://schemas.microsoft.com/office/drawing/2014/main" xmlns="" id="{9D75DE23-D40D-4709-A549-0CC24339E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33249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err="1"/>
              <a:t>Discription</a:t>
            </a:r>
            <a:endParaRPr lang="en-IN" b="1" dirty="0"/>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6465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Large well defined </a:t>
            </a:r>
            <a:r>
              <a:rPr lang="en-US" b="1" dirty="0" err="1"/>
              <a:t>heterogenously</a:t>
            </a:r>
            <a:r>
              <a:rPr lang="en-US" b="1" dirty="0"/>
              <a:t> enhancing lesion with internal cystic areas /necrosis seen in the abdominal cavity in left lumbar region arising from left </a:t>
            </a:r>
            <a:r>
              <a:rPr lang="en-US" b="1" dirty="0" err="1"/>
              <a:t>kideny</a:t>
            </a:r>
            <a:r>
              <a:rPr lang="en-US" b="1" dirty="0"/>
              <a:t>, seen abutting the spleen on the left and the liver on the right measuring with displacement of bowel loops inferiorly and laterally. No evidence of tumor thrombus in the inferior vena cava. Left </a:t>
            </a:r>
            <a:r>
              <a:rPr lang="en-US" b="1" dirty="0" err="1"/>
              <a:t>kidney,adrenal</a:t>
            </a:r>
            <a:r>
              <a:rPr lang="en-US" b="1" dirty="0"/>
              <a:t> gland and left renal vein cannot be seen separately. No evidence of calcification/hemorrhage noted </a:t>
            </a:r>
            <a:r>
              <a:rPr lang="en-IN" b="1" dirty="0"/>
              <a:t>within the lesion. </a:t>
            </a:r>
          </a:p>
          <a:p>
            <a:r>
              <a:rPr lang="en-US" b="1" dirty="0"/>
              <a:t>Few ill defined enhancing hypodense lesions are noted in liver and lungs s/o metastasis.</a:t>
            </a:r>
          </a:p>
          <a:p>
            <a:pPr marL="0" indent="0">
              <a:buNone/>
            </a:pPr>
            <a:endParaRPr lang="en-IN" dirty="0"/>
          </a:p>
          <a:p>
            <a:r>
              <a:rPr lang="en-IN" b="1" dirty="0"/>
              <a:t>Diagnosis- Wilms </a:t>
            </a:r>
            <a:r>
              <a:rPr lang="en-IN" b="1" dirty="0" err="1"/>
              <a:t>Tumor</a:t>
            </a:r>
            <a:r>
              <a:rPr lang="en-IN" b="1" dirty="0"/>
              <a:t> </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70449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0636D92-1236-4D27-81FD-ED622B5896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799" y="1669023"/>
            <a:ext cx="4042608" cy="4036344"/>
          </a:xfrm>
        </p:spPr>
      </p:pic>
      <p:pic>
        <p:nvPicPr>
          <p:cNvPr id="7" name="Picture 6">
            <a:extLst>
              <a:ext uri="{FF2B5EF4-FFF2-40B4-BE49-F238E27FC236}">
                <a16:creationId xmlns:a16="http://schemas.microsoft.com/office/drawing/2014/main" xmlns="" id="{061E409D-CC67-4865-99C8-1ADB0562A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749" y="1690688"/>
            <a:ext cx="3883926" cy="4036344"/>
          </a:xfrm>
          <a:prstGeom prst="rect">
            <a:avLst/>
          </a:prstGeom>
        </p:spPr>
      </p:pic>
      <p:pic>
        <p:nvPicPr>
          <p:cNvPr id="9" name="Picture 8">
            <a:extLst>
              <a:ext uri="{FF2B5EF4-FFF2-40B4-BE49-F238E27FC236}">
                <a16:creationId xmlns:a16="http://schemas.microsoft.com/office/drawing/2014/main" xmlns="" id="{FEBD0E94-FA28-4CD3-9E8C-1D9FA9CB0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6" y="1753393"/>
            <a:ext cx="4050164" cy="3901799"/>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76104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4A94E40-A43F-4D53-94B4-C1459497C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055" y="1464469"/>
            <a:ext cx="4849812" cy="2336800"/>
          </a:xfrm>
          <a:prstGeom prst="rect">
            <a:avLst/>
          </a:prstGeom>
        </p:spPr>
      </p:pic>
      <p:pic>
        <p:nvPicPr>
          <p:cNvPr id="14" name="Picture 13">
            <a:extLst>
              <a:ext uri="{FF2B5EF4-FFF2-40B4-BE49-F238E27FC236}">
                <a16:creationId xmlns:a16="http://schemas.microsoft.com/office/drawing/2014/main" xmlns="" id="{0EF088CE-C61A-47B5-83C1-15F87CA9F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41" y="1464469"/>
            <a:ext cx="4830762" cy="2336800"/>
          </a:xfrm>
          <a:prstGeom prst="rect">
            <a:avLst/>
          </a:prstGeom>
        </p:spPr>
      </p:pic>
      <p:pic>
        <p:nvPicPr>
          <p:cNvPr id="17" name="Picture 16">
            <a:extLst>
              <a:ext uri="{FF2B5EF4-FFF2-40B4-BE49-F238E27FC236}">
                <a16:creationId xmlns:a16="http://schemas.microsoft.com/office/drawing/2014/main" xmlns="" id="{90CED355-115C-4B79-9001-D7211F785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55" y="3927605"/>
            <a:ext cx="4849812" cy="2418557"/>
          </a:xfrm>
          <a:prstGeom prst="rect">
            <a:avLst/>
          </a:prstGeom>
        </p:spPr>
      </p:pic>
      <p:pic>
        <p:nvPicPr>
          <p:cNvPr id="20" name="Picture 19">
            <a:extLst>
              <a:ext uri="{FF2B5EF4-FFF2-40B4-BE49-F238E27FC236}">
                <a16:creationId xmlns:a16="http://schemas.microsoft.com/office/drawing/2014/main" xmlns="" id="{76CE8B55-A10E-4545-9C38-AA9403246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8041" y="3865826"/>
            <a:ext cx="4830762" cy="2305050"/>
          </a:xfrm>
          <a:prstGeom prst="rect">
            <a:avLst/>
          </a:prstGeom>
        </p:spPr>
      </p:pic>
      <p:pic>
        <p:nvPicPr>
          <p:cNvPr id="8" name="Picture 7">
            <a:extLst>
              <a:ext uri="{FF2B5EF4-FFF2-40B4-BE49-F238E27FC236}">
                <a16:creationId xmlns:a16="http://schemas.microsoft.com/office/drawing/2014/main" xmlns="" id="{9D75DE23-D40D-4709-A549-0CC24339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50370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64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Ill  defined </a:t>
            </a:r>
            <a:r>
              <a:rPr lang="en-IN" b="1" dirty="0" err="1"/>
              <a:t>heterodense</a:t>
            </a:r>
            <a:r>
              <a:rPr lang="en-IN" b="1" dirty="0"/>
              <a:t> cortical based lesions containing macroscopic fat &amp; soft tissue, </a:t>
            </a:r>
            <a:r>
              <a:rPr lang="en-US" b="1" dirty="0"/>
              <a:t>predominantly containing fat </a:t>
            </a:r>
            <a:r>
              <a:rPr lang="en-IN" b="1" dirty="0"/>
              <a:t>attenuating areas is noted involving </a:t>
            </a:r>
            <a:r>
              <a:rPr lang="en-US" b="1" dirty="0"/>
              <a:t>mid pole of the bilateral kidneys.</a:t>
            </a:r>
            <a:r>
              <a:rPr lang="en-IN" b="1" dirty="0"/>
              <a:t> These soft tissue components showing hyper enhancement</a:t>
            </a:r>
            <a:r>
              <a:rPr lang="en-US" b="1" dirty="0"/>
              <a:t>. </a:t>
            </a:r>
            <a:r>
              <a:rPr lang="en-IN" b="1" dirty="0"/>
              <a:t>Intervening normal renal parenchyma noted with normal contrast uptake and excretion.</a:t>
            </a:r>
          </a:p>
          <a:p>
            <a:endParaRPr lang="en-IN" b="1" dirty="0"/>
          </a:p>
          <a:p>
            <a:pPr marL="0" indent="0">
              <a:buNone/>
            </a:pPr>
            <a:endParaRPr lang="en-IN" dirty="0"/>
          </a:p>
          <a:p>
            <a:r>
              <a:rPr lang="en-IN" b="1" dirty="0"/>
              <a:t>Diagnosis- Bilateral </a:t>
            </a:r>
            <a:r>
              <a:rPr lang="en-US" b="1" dirty="0"/>
              <a:t>Angiomyolipoma</a:t>
            </a: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76736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2E32FDA-C52C-4CEF-A0E1-8EC327D8F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74775"/>
            <a:ext cx="4813301" cy="2565400"/>
          </a:xfrm>
          <a:prstGeom prst="rect">
            <a:avLst/>
          </a:prstGeom>
        </p:spPr>
      </p:pic>
      <p:pic>
        <p:nvPicPr>
          <p:cNvPr id="6" name="Picture 5">
            <a:extLst>
              <a:ext uri="{FF2B5EF4-FFF2-40B4-BE49-F238E27FC236}">
                <a16:creationId xmlns:a16="http://schemas.microsoft.com/office/drawing/2014/main" xmlns="" id="{D1B23377-A766-403A-BB8E-CDDB666C5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499" y="1374774"/>
            <a:ext cx="4813301" cy="2565401"/>
          </a:xfrm>
          <a:prstGeom prst="rect">
            <a:avLst/>
          </a:prstGeom>
        </p:spPr>
      </p:pic>
      <p:pic>
        <p:nvPicPr>
          <p:cNvPr id="8" name="Picture 7">
            <a:extLst>
              <a:ext uri="{FF2B5EF4-FFF2-40B4-BE49-F238E27FC236}">
                <a16:creationId xmlns:a16="http://schemas.microsoft.com/office/drawing/2014/main" xmlns="" id="{D298F0E6-07B4-4368-8E77-FC2A53423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474" y="4102100"/>
            <a:ext cx="4645025" cy="2755900"/>
          </a:xfrm>
          <a:prstGeom prst="rect">
            <a:avLst/>
          </a:prstGeom>
        </p:spPr>
      </p:pic>
      <p:pic>
        <p:nvPicPr>
          <p:cNvPr id="7" name="Picture 6">
            <a:extLst>
              <a:ext uri="{FF2B5EF4-FFF2-40B4-BE49-F238E27FC236}">
                <a16:creationId xmlns:a16="http://schemas.microsoft.com/office/drawing/2014/main" xmlns="" id="{9D75DE23-D40D-4709-A549-0CC24339EA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17062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64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Left kidney </a:t>
            </a:r>
            <a:r>
              <a:rPr lang="en-US" b="1" dirty="0" err="1"/>
              <a:t>appers</a:t>
            </a:r>
            <a:r>
              <a:rPr lang="en-US" b="1" dirty="0"/>
              <a:t> mildly </a:t>
            </a:r>
            <a:r>
              <a:rPr lang="en-US" b="1" dirty="0" err="1"/>
              <a:t>bulkuy</a:t>
            </a:r>
            <a:r>
              <a:rPr lang="en-US" b="1" dirty="0"/>
              <a:t>. Pelvicalyceal system appears dilated. </a:t>
            </a:r>
            <a:r>
              <a:rPr lang="en-US" b="1" dirty="0" err="1"/>
              <a:t>Diffrential</a:t>
            </a:r>
            <a:r>
              <a:rPr lang="en-US" b="1" dirty="0"/>
              <a:t> enhancement noted with poor functioning and absent </a:t>
            </a:r>
            <a:r>
              <a:rPr lang="en-IN" b="1" dirty="0"/>
              <a:t>excretion ,With prominent </a:t>
            </a:r>
            <a:r>
              <a:rPr lang="en-IN" b="1" dirty="0" err="1"/>
              <a:t>edematous</a:t>
            </a:r>
            <a:r>
              <a:rPr lang="en-IN" b="1" dirty="0"/>
              <a:t> renal pyramids . Perinephric fat stranding is seen.</a:t>
            </a:r>
          </a:p>
          <a:p>
            <a:endParaRPr lang="en-IN" dirty="0"/>
          </a:p>
          <a:p>
            <a:endParaRPr lang="en-IN" dirty="0"/>
          </a:p>
          <a:p>
            <a:r>
              <a:rPr lang="en-IN" b="1" dirty="0"/>
              <a:t>Diagnosis- </a:t>
            </a:r>
            <a:r>
              <a:rPr lang="en-IN" b="1" dirty="0" err="1"/>
              <a:t>Xanthogranulomatous</a:t>
            </a:r>
            <a:r>
              <a:rPr lang="en-IN" b="1" dirty="0"/>
              <a:t> pyelonephritis.</a:t>
            </a:r>
          </a:p>
          <a:p>
            <a:pPr marL="0" indent="0">
              <a:buNone/>
            </a:pPr>
            <a:endParaRPr lang="en-IN" b="1" dirty="0" smtClean="0"/>
          </a:p>
          <a:p>
            <a:pPr marL="0" indent="0">
              <a:buNone/>
            </a:pPr>
            <a:r>
              <a:rPr lang="en-IN" b="1" dirty="0" smtClean="0"/>
              <a:t>DD- </a:t>
            </a:r>
            <a:r>
              <a:rPr lang="en-IN" b="1" dirty="0"/>
              <a:t>Tubercular </a:t>
            </a:r>
            <a:r>
              <a:rPr lang="en-IN" b="1" dirty="0" err="1"/>
              <a:t>Xanthogranulomatous</a:t>
            </a:r>
            <a:r>
              <a:rPr lang="en-IN" b="1" dirty="0"/>
              <a:t> pyelonephritis</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2248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336C4B-5A76-49E5-AC80-FA1B77E40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3" y="1007897"/>
            <a:ext cx="6026574" cy="5484978"/>
          </a:xfrm>
          <a:prstGeom prst="rect">
            <a:avLst/>
          </a:prstGeom>
        </p:spPr>
      </p:pic>
      <p:pic>
        <p:nvPicPr>
          <p:cNvPr id="11" name="Picture 10">
            <a:extLst>
              <a:ext uri="{FF2B5EF4-FFF2-40B4-BE49-F238E27FC236}">
                <a16:creationId xmlns:a16="http://schemas.microsoft.com/office/drawing/2014/main" xmlns="" id="{C411BDB9-A8F2-441F-87C4-F5F383BD4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87" y="1226261"/>
            <a:ext cx="5602818" cy="5266614"/>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24992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64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The left kidney is shrunken and completely replaced by </a:t>
            </a:r>
            <a:r>
              <a:rPr lang="en-US" b="1" dirty="0" err="1"/>
              <a:t>homogenoous</a:t>
            </a:r>
            <a:r>
              <a:rPr lang="en-US" b="1" dirty="0"/>
              <a:t> ground-glass calcifications.</a:t>
            </a:r>
          </a:p>
          <a:p>
            <a:pPr marL="0" indent="0">
              <a:buNone/>
            </a:pPr>
            <a:endParaRPr lang="en-IN" dirty="0"/>
          </a:p>
          <a:p>
            <a:r>
              <a:rPr lang="en-IN" b="1" dirty="0"/>
              <a:t>Diagnosis- Putty </a:t>
            </a:r>
            <a:r>
              <a:rPr lang="en-IN" b="1" dirty="0" err="1"/>
              <a:t>Kideny</a:t>
            </a: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292160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59186A-07F9-4A6F-AC2C-A6020E72C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284288"/>
            <a:ext cx="5118100" cy="2610644"/>
          </a:xfrm>
          <a:prstGeom prst="rect">
            <a:avLst/>
          </a:prstGeom>
        </p:spPr>
      </p:pic>
      <p:pic>
        <p:nvPicPr>
          <p:cNvPr id="9" name="Picture 8">
            <a:extLst>
              <a:ext uri="{FF2B5EF4-FFF2-40B4-BE49-F238E27FC236}">
                <a16:creationId xmlns:a16="http://schemas.microsoft.com/office/drawing/2014/main" xmlns="" id="{645B2156-D4FE-4A12-8721-F4970DFCA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4006056"/>
            <a:ext cx="4978399" cy="2610644"/>
          </a:xfrm>
          <a:prstGeom prst="rect">
            <a:avLst/>
          </a:prstGeom>
        </p:spPr>
      </p:pic>
      <p:pic>
        <p:nvPicPr>
          <p:cNvPr id="11" name="Picture 10">
            <a:extLst>
              <a:ext uri="{FF2B5EF4-FFF2-40B4-BE49-F238E27FC236}">
                <a16:creationId xmlns:a16="http://schemas.microsoft.com/office/drawing/2014/main" xmlns="" id="{960694D4-87B8-42C0-B4A9-6CB83D8E3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316038"/>
            <a:ext cx="4699000" cy="2578893"/>
          </a:xfrm>
          <a:prstGeom prst="rect">
            <a:avLst/>
          </a:prstGeom>
        </p:spPr>
      </p:pic>
      <p:pic>
        <p:nvPicPr>
          <p:cNvPr id="13" name="Picture 12">
            <a:extLst>
              <a:ext uri="{FF2B5EF4-FFF2-40B4-BE49-F238E27FC236}">
                <a16:creationId xmlns:a16="http://schemas.microsoft.com/office/drawing/2014/main" xmlns="" id="{6079A064-FAD2-48BD-9E07-7B810BA8E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4006056"/>
            <a:ext cx="4699000" cy="2222500"/>
          </a:xfrm>
          <a:prstGeom prst="rect">
            <a:avLst/>
          </a:prstGeom>
        </p:spPr>
      </p:pic>
      <p:pic>
        <p:nvPicPr>
          <p:cNvPr id="8" name="Picture 7">
            <a:extLst>
              <a:ext uri="{FF2B5EF4-FFF2-40B4-BE49-F238E27FC236}">
                <a16:creationId xmlns:a16="http://schemas.microsoft.com/office/drawing/2014/main" xmlns="" id="{9D75DE23-D40D-4709-A549-0CC24339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863507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err="1"/>
              <a:t>Discription</a:t>
            </a:r>
            <a:endParaRPr lang="en-IN" b="1" dirty="0"/>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96245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Multiple fairly well defined enhancing broad based polypoidal lesions noted in the mucosa layer in the right lateral, left lateral walls of the urinary bladder, projecting into the lumen of the bladder, largest in the left lateral wall extending posteriorly. These lesion is seen involving the bilateral </a:t>
            </a:r>
            <a:r>
              <a:rPr lang="en-US" b="1" dirty="0" err="1"/>
              <a:t>vesicoureteric</a:t>
            </a:r>
            <a:r>
              <a:rPr lang="en-US" b="1" dirty="0"/>
              <a:t> junctions, causing obstructive uropathy in the form of upstream dilatation of bilateral ureters and the pelvicalyceal system of both kidneys. Fat planes with the rectum are well maintained. </a:t>
            </a:r>
          </a:p>
          <a:p>
            <a:r>
              <a:rPr lang="en-US" b="1" dirty="0"/>
              <a:t>A large well-defined fat-attenuating lesion noted in the right lumbar and iliac regions, causing an upward displacement of the right kidney and medial displacement of the adjacent </a:t>
            </a:r>
            <a:r>
              <a:rPr lang="en-IN" b="1" dirty="0"/>
              <a:t>bowel loops likely s/o lipoma or retroperitoneal lipomatous lesion</a:t>
            </a:r>
            <a:endParaRPr lang="en-IN" dirty="0"/>
          </a:p>
          <a:p>
            <a:endParaRPr lang="en-IN" dirty="0"/>
          </a:p>
          <a:p>
            <a:r>
              <a:rPr lang="en-IN" b="1" dirty="0"/>
              <a:t>Diagnosis- Urothelial </a:t>
            </a:r>
            <a:r>
              <a:rPr lang="en-IN" b="1" dirty="0" err="1"/>
              <a:t>Cracinoma</a:t>
            </a:r>
            <a:r>
              <a:rPr lang="en-IN" b="1" dirty="0"/>
              <a:t> of urinary bladder.</a:t>
            </a:r>
          </a:p>
          <a:p>
            <a:pPr marL="0" indent="0">
              <a:buNone/>
            </a:pP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159831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53BC36E-1C20-4A07-BB07-5251AF7E8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496" y="885470"/>
            <a:ext cx="4543125" cy="2495132"/>
          </a:xfrm>
          <a:prstGeom prst="rect">
            <a:avLst/>
          </a:prstGeom>
        </p:spPr>
      </p:pic>
      <p:pic>
        <p:nvPicPr>
          <p:cNvPr id="7" name="Picture 6">
            <a:extLst>
              <a:ext uri="{FF2B5EF4-FFF2-40B4-BE49-F238E27FC236}">
                <a16:creationId xmlns:a16="http://schemas.microsoft.com/office/drawing/2014/main" xmlns="" id="{20C2291A-4A59-4F40-86BE-7A5324572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49" y="729364"/>
            <a:ext cx="5141556" cy="2914587"/>
          </a:xfrm>
          <a:prstGeom prst="rect">
            <a:avLst/>
          </a:prstGeom>
        </p:spPr>
      </p:pic>
      <p:pic>
        <p:nvPicPr>
          <p:cNvPr id="10" name="Picture 9">
            <a:extLst>
              <a:ext uri="{FF2B5EF4-FFF2-40B4-BE49-F238E27FC236}">
                <a16:creationId xmlns:a16="http://schemas.microsoft.com/office/drawing/2014/main" xmlns="" id="{B206385B-5BAA-42E3-B917-644725416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024" y="4230273"/>
            <a:ext cx="4652911" cy="2381249"/>
          </a:xfrm>
          <a:prstGeom prst="rect">
            <a:avLst/>
          </a:prstGeom>
        </p:spPr>
      </p:pic>
      <p:pic>
        <p:nvPicPr>
          <p:cNvPr id="14" name="Picture 13">
            <a:extLst>
              <a:ext uri="{FF2B5EF4-FFF2-40B4-BE49-F238E27FC236}">
                <a16:creationId xmlns:a16="http://schemas.microsoft.com/office/drawing/2014/main" xmlns="" id="{68555058-4F83-4983-BBB1-46A1294C0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646" y="4311648"/>
            <a:ext cx="4543125" cy="2381250"/>
          </a:xfrm>
          <a:prstGeom prst="rect">
            <a:avLst/>
          </a:prstGeom>
        </p:spPr>
      </p:pic>
      <p:pic>
        <p:nvPicPr>
          <p:cNvPr id="8" name="Picture 7">
            <a:extLst>
              <a:ext uri="{FF2B5EF4-FFF2-40B4-BE49-F238E27FC236}">
                <a16:creationId xmlns:a16="http://schemas.microsoft.com/office/drawing/2014/main" xmlns="" id="{9D75DE23-D40D-4709-A549-0CC24339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02965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96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Appears bulky with ill-defined enhancing hypointense lesions noted in the central and peripheral zone of the prostate. </a:t>
            </a:r>
            <a:r>
              <a:rPr lang="en-US" b="1" dirty="0" err="1"/>
              <a:t>Anterirorly</a:t>
            </a:r>
            <a:r>
              <a:rPr lang="en-US" b="1" dirty="0"/>
              <a:t> the lesion is seen infiltrating the base of the bladder and trigone. Posteriorly abutting the </a:t>
            </a:r>
            <a:r>
              <a:rPr lang="en-US" b="1" dirty="0" err="1"/>
              <a:t>mesorectal</a:t>
            </a:r>
            <a:r>
              <a:rPr lang="en-US" b="1" dirty="0"/>
              <a:t> fascia. Superiorly the lesion is seen infiltrating into the seminal vesicles. </a:t>
            </a:r>
            <a:r>
              <a:rPr lang="en-IN" b="1" dirty="0"/>
              <a:t>Few </a:t>
            </a:r>
            <a:r>
              <a:rPr lang="en-IN" b="1" dirty="0" err="1"/>
              <a:t>subcentimeteric</a:t>
            </a:r>
            <a:r>
              <a:rPr lang="en-IN" b="1" dirty="0"/>
              <a:t> inguinal lymph nodes noted.</a:t>
            </a:r>
          </a:p>
          <a:p>
            <a:pPr marL="0" indent="0">
              <a:buNone/>
            </a:pPr>
            <a:endParaRPr lang="en-IN" b="1" dirty="0"/>
          </a:p>
          <a:p>
            <a:r>
              <a:rPr lang="en-US" b="1" dirty="0"/>
              <a:t>Well defined multiple lytic sclerotic lesion are noted </a:t>
            </a:r>
            <a:r>
              <a:rPr lang="en-US" b="1" dirty="0" err="1"/>
              <a:t>invoving</a:t>
            </a:r>
            <a:r>
              <a:rPr lang="en-US" b="1" dirty="0"/>
              <a:t> </a:t>
            </a:r>
            <a:r>
              <a:rPr lang="en-US" b="1" dirty="0" err="1"/>
              <a:t>vertibra</a:t>
            </a:r>
            <a:r>
              <a:rPr lang="en-US" b="1" dirty="0"/>
              <a:t> and pelvic bones</a:t>
            </a:r>
            <a:r>
              <a:rPr lang="en-IN" b="1" dirty="0"/>
              <a:t>. </a:t>
            </a:r>
          </a:p>
          <a:p>
            <a:pPr marL="0" indent="0">
              <a:buNone/>
            </a:pPr>
            <a:endParaRPr lang="en-IN" dirty="0"/>
          </a:p>
          <a:p>
            <a:pPr marL="0" indent="0">
              <a:buNone/>
            </a:pPr>
            <a:r>
              <a:rPr lang="en-IN" b="1" dirty="0"/>
              <a:t>Diagnosis- Carcinoma prostate.</a:t>
            </a:r>
          </a:p>
          <a:p>
            <a:pPr marL="0" indent="0">
              <a:buNone/>
            </a:pP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24084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825625"/>
            <a:ext cx="111452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large well-defined </a:t>
            </a:r>
            <a:r>
              <a:rPr lang="en-US" b="1" dirty="0" err="1"/>
              <a:t>heterogenously</a:t>
            </a:r>
            <a:r>
              <a:rPr lang="en-US" b="1" dirty="0"/>
              <a:t> enhancing mass lesion with central </a:t>
            </a:r>
            <a:r>
              <a:rPr lang="en-US" b="1" dirty="0" smtClean="0"/>
              <a:t>necrosis </a:t>
            </a:r>
            <a:r>
              <a:rPr lang="en-US" b="1" dirty="0"/>
              <a:t>is noted arising from the mid and lower poles of the left kidney. The lesion is seen extending </a:t>
            </a:r>
            <a:r>
              <a:rPr lang="en-US" b="1" dirty="0" err="1"/>
              <a:t>upto</a:t>
            </a:r>
            <a:r>
              <a:rPr lang="en-US" b="1" dirty="0"/>
              <a:t> the anterior abdominal wall. It is also </a:t>
            </a:r>
            <a:r>
              <a:rPr lang="en-IN" b="1" dirty="0"/>
              <a:t>compressing the transverse colon. </a:t>
            </a:r>
            <a:r>
              <a:rPr lang="en-US" b="1" dirty="0"/>
              <a:t>Laterally and posteriorly, the lesion is extending </a:t>
            </a:r>
            <a:r>
              <a:rPr lang="en-US" b="1" dirty="0" err="1"/>
              <a:t>upto</a:t>
            </a:r>
            <a:r>
              <a:rPr lang="en-US" b="1" dirty="0"/>
              <a:t> the abdominal wall. </a:t>
            </a:r>
            <a:r>
              <a:rPr lang="en-US" b="1" dirty="0" err="1"/>
              <a:t>Posteromedially</a:t>
            </a:r>
            <a:r>
              <a:rPr lang="en-US" b="1" dirty="0"/>
              <a:t>, the lesion is seen abutting the psoas muscle and vertebral bodies, and displacing the aorta and bowel loops to the right.</a:t>
            </a:r>
            <a:r>
              <a:rPr lang="en-IN" dirty="0"/>
              <a:t> </a:t>
            </a:r>
          </a:p>
          <a:p>
            <a:pPr marL="0" indent="0">
              <a:buNone/>
            </a:pPr>
            <a:endParaRPr lang="en-IN" dirty="0"/>
          </a:p>
          <a:p>
            <a:pPr marL="0" indent="0">
              <a:buNone/>
            </a:pPr>
            <a:r>
              <a:rPr lang="en-IN" b="1" dirty="0"/>
              <a:t>Diagnosis- Renal Cell Carcinoma</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55539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7FB4983-949F-42BB-BEAC-9645EF50E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66" y="1690688"/>
            <a:ext cx="5003800" cy="4344351"/>
          </a:xfrm>
          <a:prstGeom prst="rect">
            <a:avLst/>
          </a:prstGeom>
        </p:spPr>
      </p:pic>
      <p:pic>
        <p:nvPicPr>
          <p:cNvPr id="11" name="Picture 10">
            <a:extLst>
              <a:ext uri="{FF2B5EF4-FFF2-40B4-BE49-F238E27FC236}">
                <a16:creationId xmlns:a16="http://schemas.microsoft.com/office/drawing/2014/main" xmlns="" id="{D942F494-CD26-40C1-9E77-AF0B50602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506" y="1828165"/>
            <a:ext cx="5289550" cy="4265064"/>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12519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BLADDER DIVERTICULAM</a:t>
            </a:r>
            <a:endParaRPr lang="en-US" dirty="0"/>
          </a:p>
        </p:txBody>
      </p:sp>
      <p:pic>
        <p:nvPicPr>
          <p:cNvPr id="3" name="Picture 2">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5509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C799F0A-2DD6-4DF3-A535-7360974F3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60513"/>
            <a:ext cx="4953000" cy="4740534"/>
          </a:xfrm>
          <a:prstGeom prst="rect">
            <a:avLst/>
          </a:prstGeom>
        </p:spPr>
      </p:pic>
      <p:pic>
        <p:nvPicPr>
          <p:cNvPr id="7" name="Picture 6">
            <a:extLst>
              <a:ext uri="{FF2B5EF4-FFF2-40B4-BE49-F238E27FC236}">
                <a16:creationId xmlns:a16="http://schemas.microsoft.com/office/drawing/2014/main" xmlns="" id="{1BE33231-FF6A-445C-91F7-A314E5844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719" y="1560512"/>
            <a:ext cx="4895850" cy="4740533"/>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14116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err="1"/>
              <a:t>Discription</a:t>
            </a:r>
            <a:endParaRPr lang="en-IN" b="1" dirty="0"/>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96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Both testes are enlarged and </a:t>
            </a:r>
            <a:r>
              <a:rPr lang="en-US" b="1" dirty="0" err="1"/>
              <a:t>oedematous</a:t>
            </a:r>
            <a:r>
              <a:rPr lang="en-US" b="1" dirty="0"/>
              <a:t>. Left testis is hypoattenuating with streaks of enhancing septate within. Bilateral epididymis bulky and heterogenous. </a:t>
            </a:r>
            <a:endParaRPr lang="en-US" b="1" dirty="0" smtClean="0"/>
          </a:p>
          <a:p>
            <a:endParaRPr lang="en-US" b="1" dirty="0"/>
          </a:p>
          <a:p>
            <a:endParaRPr lang="en-IN" b="1" dirty="0"/>
          </a:p>
          <a:p>
            <a:r>
              <a:rPr lang="en-IN" b="1" dirty="0"/>
              <a:t>Diagnosis- </a:t>
            </a:r>
            <a:r>
              <a:rPr lang="en-US" b="1" dirty="0" err="1"/>
              <a:t>Epididymoorchitis</a:t>
            </a:r>
            <a:r>
              <a:rPr lang="en-US" b="1" dirty="0"/>
              <a:t> secondary to tubercular etiology</a:t>
            </a: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4598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EC44DF89-2130-43C7-B3C2-C5D813DD9D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5772" y="1816025"/>
            <a:ext cx="4121706" cy="4045760"/>
          </a:xfrm>
        </p:spPr>
      </p:pic>
      <p:pic>
        <p:nvPicPr>
          <p:cNvPr id="11" name="Picture 10">
            <a:extLst>
              <a:ext uri="{FF2B5EF4-FFF2-40B4-BE49-F238E27FC236}">
                <a16:creationId xmlns:a16="http://schemas.microsoft.com/office/drawing/2014/main" xmlns="" id="{466E243F-922D-4560-9A03-5527AF3CE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1" y="1816024"/>
            <a:ext cx="4193457" cy="4045759"/>
          </a:xfrm>
          <a:prstGeom prst="rect">
            <a:avLst/>
          </a:prstGeom>
        </p:spPr>
      </p:pic>
      <p:pic>
        <p:nvPicPr>
          <p:cNvPr id="13" name="Picture 12">
            <a:extLst>
              <a:ext uri="{FF2B5EF4-FFF2-40B4-BE49-F238E27FC236}">
                <a16:creationId xmlns:a16="http://schemas.microsoft.com/office/drawing/2014/main" xmlns="" id="{C03F24F2-5412-400E-B427-31514785A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967" y="1816024"/>
            <a:ext cx="4185485" cy="4045760"/>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157278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endParaRPr lang="en-IN" b="1" u="sng" dirty="0"/>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825625"/>
            <a:ext cx="111452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1" dirty="0"/>
              <a:t>A well-defined ball type heterogeneously enhancing mass lesion containing areas of necrosis within is noted arising from the mid poles of the right kidney. It shows intense arterial enhancement. The lesion is seen splaying the calyces of the mid pole, however no extension into the pelvicalyceal system. No evidence of involvement of the renal vein/inferior vena cava.</a:t>
            </a:r>
            <a:r>
              <a:rPr lang="en-IN" dirty="0"/>
              <a:t> </a:t>
            </a:r>
            <a:r>
              <a:rPr lang="en-US" b="1" dirty="0"/>
              <a:t>posteriorly, the lesion is extending </a:t>
            </a:r>
            <a:r>
              <a:rPr lang="en-US" b="1" dirty="0" err="1"/>
              <a:t>upto</a:t>
            </a:r>
            <a:r>
              <a:rPr lang="en-US" b="1" dirty="0"/>
              <a:t> the abdominal wall. </a:t>
            </a:r>
          </a:p>
          <a:p>
            <a:endParaRPr lang="en-US" b="1" dirty="0"/>
          </a:p>
          <a:p>
            <a:r>
              <a:rPr lang="en-US" b="1" dirty="0"/>
              <a:t> </a:t>
            </a:r>
            <a:r>
              <a:rPr lang="en-IN" b="1" dirty="0"/>
              <a:t>Diagnosis- Renal Cell Carcinoma</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602199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073FF89-12A3-443C-ABDF-ADDC4ECA6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893" y="1513173"/>
            <a:ext cx="4695465" cy="3754297"/>
          </a:xfrm>
          <a:prstGeom prst="rect">
            <a:avLst/>
          </a:prstGeom>
        </p:spPr>
      </p:pic>
      <p:pic>
        <p:nvPicPr>
          <p:cNvPr id="8" name="Picture 7">
            <a:extLst>
              <a:ext uri="{FF2B5EF4-FFF2-40B4-BE49-F238E27FC236}">
                <a16:creationId xmlns:a16="http://schemas.microsoft.com/office/drawing/2014/main" xmlns="" id="{D30A3E02-8D39-4170-BD7E-97665BAE3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3742"/>
            <a:ext cx="6210406" cy="4266279"/>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174863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530417"/>
            <a:ext cx="11145253" cy="496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Fat stranding noted in the bilateral peri-nephric regions. No obvious collection/abscess of the psoas noted.</a:t>
            </a:r>
          </a:p>
          <a:p>
            <a:r>
              <a:rPr lang="en-US" b="1" dirty="0"/>
              <a:t>There are few ill-defined hypoattenuating air foci are noted in all the polar regions of the bilateral kidney.</a:t>
            </a:r>
          </a:p>
          <a:p>
            <a:pPr marL="0" indent="0">
              <a:buNone/>
            </a:pPr>
            <a:endParaRPr lang="en-IN" dirty="0"/>
          </a:p>
          <a:p>
            <a:pPr marL="0" indent="0">
              <a:buNone/>
            </a:pPr>
            <a:endParaRPr lang="en-IN" dirty="0"/>
          </a:p>
          <a:p>
            <a:pPr marL="0" indent="0">
              <a:buNone/>
            </a:pPr>
            <a:r>
              <a:rPr lang="en-IN" b="1" dirty="0"/>
              <a:t>Diagnosis- Bilateral emphysematous pyelonephritis</a:t>
            </a:r>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183480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EAAE898-4E43-46ED-A8F5-19C29E230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138" y="1755775"/>
            <a:ext cx="5269865" cy="3632200"/>
          </a:xfrm>
          <a:prstGeom prst="rect">
            <a:avLst/>
          </a:prstGeom>
        </p:spPr>
      </p:pic>
      <p:pic>
        <p:nvPicPr>
          <p:cNvPr id="12" name="Picture 11">
            <a:extLst>
              <a:ext uri="{FF2B5EF4-FFF2-40B4-BE49-F238E27FC236}">
                <a16:creationId xmlns:a16="http://schemas.microsoft.com/office/drawing/2014/main" xmlns="" id="{EDEAF1C0-9A10-4D0E-A986-6E6B2DA21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97" y="1812925"/>
            <a:ext cx="4682836" cy="3575050"/>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1817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920239"/>
            <a:ext cx="11145253" cy="4572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Both the right and left kidneys are fused in the right para-</a:t>
            </a:r>
            <a:r>
              <a:rPr lang="en-US" b="1" dirty="0" err="1"/>
              <a:t>saggital</a:t>
            </a:r>
            <a:r>
              <a:rPr lang="en-US" b="1" dirty="0"/>
              <a:t> region, with the lower pole of the upper moiety fusing with the upper pole of lower </a:t>
            </a:r>
            <a:r>
              <a:rPr lang="en-US" b="1" dirty="0" err="1"/>
              <a:t>moeity</a:t>
            </a:r>
            <a:r>
              <a:rPr lang="en-US" b="1" dirty="0"/>
              <a:t>.  The upper moiety is </a:t>
            </a:r>
            <a:r>
              <a:rPr lang="en-US" b="1" dirty="0" err="1"/>
              <a:t>malrotated</a:t>
            </a:r>
            <a:r>
              <a:rPr lang="en-US" b="1" dirty="0"/>
              <a:t> with the hilum facing antero-laterally. The hilum of the lower moiety is facing anteriorly. </a:t>
            </a:r>
            <a:endParaRPr lang="en-IN" dirty="0"/>
          </a:p>
          <a:p>
            <a:pPr marL="0" indent="0">
              <a:buNone/>
            </a:pPr>
            <a:endParaRPr lang="en-IN" dirty="0"/>
          </a:p>
          <a:p>
            <a:pPr marL="0" indent="0">
              <a:buNone/>
            </a:pPr>
            <a:endParaRPr lang="en-IN" dirty="0"/>
          </a:p>
          <a:p>
            <a:pPr marL="0" indent="0">
              <a:buNone/>
            </a:pPr>
            <a:r>
              <a:rPr lang="en-IN" b="1" dirty="0"/>
              <a:t>Diagnosis- </a:t>
            </a:r>
            <a:r>
              <a:rPr lang="en-US" b="1" dirty="0"/>
              <a:t>Crossed fused ectopic kidneys in the right para-</a:t>
            </a:r>
            <a:r>
              <a:rPr lang="en-US" b="1" dirty="0" err="1"/>
              <a:t>saggital</a:t>
            </a:r>
            <a:r>
              <a:rPr lang="en-US" b="1" dirty="0"/>
              <a:t> region</a:t>
            </a: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60933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59C9A20F-B772-4C11-8C8D-091155751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8650" y="2877344"/>
            <a:ext cx="3314700" cy="2247900"/>
          </a:xfrm>
        </p:spPr>
      </p:pic>
      <p:pic>
        <p:nvPicPr>
          <p:cNvPr id="9" name="Picture 8">
            <a:extLst>
              <a:ext uri="{FF2B5EF4-FFF2-40B4-BE49-F238E27FC236}">
                <a16:creationId xmlns:a16="http://schemas.microsoft.com/office/drawing/2014/main" xmlns="" id="{AEA950CB-BECF-4006-83BF-559283BC2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97" y="3940969"/>
            <a:ext cx="4672998" cy="2373203"/>
          </a:xfrm>
          <a:prstGeom prst="rect">
            <a:avLst/>
          </a:prstGeom>
        </p:spPr>
      </p:pic>
      <p:pic>
        <p:nvPicPr>
          <p:cNvPr id="12" name="Picture 11">
            <a:extLst>
              <a:ext uri="{FF2B5EF4-FFF2-40B4-BE49-F238E27FC236}">
                <a16:creationId xmlns:a16="http://schemas.microsoft.com/office/drawing/2014/main" xmlns="" id="{784167B9-CAE2-45F9-A292-5400AE25E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864" y="1319687"/>
            <a:ext cx="4470935" cy="2438399"/>
          </a:xfrm>
          <a:prstGeom prst="rect">
            <a:avLst/>
          </a:prstGeom>
        </p:spPr>
      </p:pic>
      <p:pic>
        <p:nvPicPr>
          <p:cNvPr id="15" name="Picture 14">
            <a:extLst>
              <a:ext uri="{FF2B5EF4-FFF2-40B4-BE49-F238E27FC236}">
                <a16:creationId xmlns:a16="http://schemas.microsoft.com/office/drawing/2014/main" xmlns="" id="{DEFF1A1D-CB0E-4ED5-BE07-9C892F071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097" y="1358190"/>
            <a:ext cx="4747326" cy="2438400"/>
          </a:xfrm>
          <a:prstGeom prst="rect">
            <a:avLst/>
          </a:prstGeom>
        </p:spPr>
      </p:pic>
      <p:pic>
        <p:nvPicPr>
          <p:cNvPr id="7" name="Picture 6">
            <a:extLst>
              <a:ext uri="{FF2B5EF4-FFF2-40B4-BE49-F238E27FC236}">
                <a16:creationId xmlns:a16="http://schemas.microsoft.com/office/drawing/2014/main" xmlns="" id="{9D75DE23-D40D-4709-A549-0CC24339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895138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78E6694-ABCD-48E0-8F7B-CDB0EA7C7D86}"/>
              </a:ext>
            </a:extLst>
          </p:cNvPr>
          <p:cNvSpPr txBox="1">
            <a:spLocks noGrp="1"/>
          </p:cNvSpPr>
          <p:nvPr>
            <p:ph idx="1"/>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You can share presentation, cases, events and </a:t>
            </a:r>
            <a:r>
              <a:rPr lang="en-US" sz="3500"/>
              <a:t>articles </a:t>
            </a:r>
            <a:r>
              <a:rPr lang="en-US" sz="3500"/>
              <a:t>o</a:t>
            </a:r>
            <a:r>
              <a:rPr lang="en-US" sz="3500" smtClean="0"/>
              <a:t>n </a:t>
            </a:r>
            <a:r>
              <a:rPr lang="en-US" sz="3500" dirty="0"/>
              <a:t>Radioloksabha.com</a:t>
            </a:r>
          </a:p>
          <a:p>
            <a:pPr marL="0" indent="0">
              <a:buFont typeface="Arial" panose="020B0604020202020204" pitchFamily="34" charset="0"/>
              <a:buNone/>
            </a:pPr>
            <a:endParaRPr lang="en-US" sz="3500" dirty="0"/>
          </a:p>
          <a:p>
            <a:pPr marL="0" indent="0">
              <a:buFont typeface="Arial" panose="020B0604020202020204" pitchFamily="34" charset="0"/>
              <a:buNone/>
            </a:pPr>
            <a:r>
              <a:rPr lang="en-US" sz="3500" dirty="0"/>
              <a:t>Register at  </a:t>
            </a:r>
            <a:r>
              <a:rPr lang="en-IN" sz="3500" dirty="0">
                <a:hlinkClick r:id="rId2"/>
              </a:rPr>
              <a:t>https://www.radioloksabha.com/home.php</a:t>
            </a:r>
            <a:endParaRPr lang="en-IN" sz="3500" dirty="0"/>
          </a:p>
          <a:p>
            <a:pPr marL="0" indent="0">
              <a:buFont typeface="Arial" panose="020B0604020202020204" pitchFamily="34" charset="0"/>
              <a:buNone/>
            </a:pPr>
            <a:endParaRPr lang="en-IN" dirty="0"/>
          </a:p>
          <a:p>
            <a:pPr marL="0" indent="0">
              <a:buFont typeface="Arial" panose="020B0604020202020204" pitchFamily="34" charset="0"/>
              <a:buNone/>
            </a:pPr>
            <a:r>
              <a:rPr lang="en-IN" dirty="0"/>
              <a:t>Download DNB/MD question papers, presentation and formats</a:t>
            </a:r>
            <a:r>
              <a:rPr lang="en-IN" dirty="0" smtClean="0"/>
              <a:t>.</a:t>
            </a:r>
          </a:p>
          <a:p>
            <a:pPr marL="0" indent="0">
              <a:buFont typeface="Arial" panose="020B0604020202020204" pitchFamily="34" charset="0"/>
              <a:buNone/>
            </a:pPr>
            <a:endParaRPr lang="en-IN" dirty="0"/>
          </a:p>
          <a:p>
            <a:pPr marL="0" indent="0">
              <a:buNone/>
            </a:pPr>
            <a:r>
              <a:rPr lang="en-IN" dirty="0" smtClean="0"/>
              <a:t>You can also message me your cases</a:t>
            </a:r>
            <a:r>
              <a:rPr lang="en-IN" dirty="0"/>
              <a:t>/</a:t>
            </a:r>
            <a:r>
              <a:rPr lang="en-IN" dirty="0" smtClean="0"/>
              <a:t> presentation/practical exam experience on telegram </a:t>
            </a:r>
            <a:r>
              <a:rPr lang="en-IN" dirty="0" smtClean="0">
                <a:hlinkClick r:id="rId3"/>
              </a:rPr>
              <a:t>https</a:t>
            </a:r>
            <a:r>
              <a:rPr lang="en-IN" dirty="0">
                <a:hlinkClick r:id="rId3"/>
              </a:rPr>
              <a:t>://t.me/Radioloksabha</a:t>
            </a:r>
            <a:r>
              <a:rPr lang="en-IN" dirty="0"/>
              <a:t> </a:t>
            </a:r>
          </a:p>
          <a:p>
            <a:endParaRPr lang="en-IN" dirty="0"/>
          </a:p>
        </p:txBody>
      </p:sp>
      <p:sp>
        <p:nvSpPr>
          <p:cNvPr id="5" name="Title 1">
            <a:extLst>
              <a:ext uri="{FF2B5EF4-FFF2-40B4-BE49-F238E27FC236}">
                <a16:creationId xmlns:a16="http://schemas.microsoft.com/office/drawing/2014/main" xmlns="" id="{D580D386-6E21-45AA-8FE4-67A65149B4C5}"/>
              </a:ext>
            </a:extLst>
          </p:cNvPr>
          <p:cNvSpPr txBox="1">
            <a:spLocks noGrp="1"/>
          </p:cNvSpPr>
          <p:nvPr>
            <p:ph type="title"/>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THANK YOU</a:t>
            </a:r>
            <a:endParaRPr lang="en-IN" dirty="0"/>
          </a:p>
        </p:txBody>
      </p:sp>
      <p:pic>
        <p:nvPicPr>
          <p:cNvPr id="6" name="Picture 5">
            <a:extLst>
              <a:ext uri="{FF2B5EF4-FFF2-40B4-BE49-F238E27FC236}">
                <a16:creationId xmlns:a16="http://schemas.microsoft.com/office/drawing/2014/main" xmlns="" id="{12F91B6D-D712-42A5-976F-CB1923C2D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650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825625"/>
            <a:ext cx="111452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Large well defined, exophytic soft tissue attenuating, lobulated, heterogeneously Enhancing lesion is noted arising from the left renal cortex /capsule showing necrotic and few calcific areas within. The left kidney is compressed and displaced inferiorly by the lesion. </a:t>
            </a:r>
            <a:r>
              <a:rPr lang="en-US" b="1" dirty="0" err="1"/>
              <a:t>Anterosuperiorly</a:t>
            </a:r>
            <a:r>
              <a:rPr lang="en-US" b="1" dirty="0"/>
              <a:t> lesion is seen abutting the grater curvature of stomach with indistinct fat planes displacing the stomach and pancreas, to the right side, the small and large bowel loops and the spleen posteriorly and </a:t>
            </a:r>
            <a:r>
              <a:rPr lang="en-US" b="1" dirty="0" smtClean="0"/>
              <a:t>raising the left </a:t>
            </a:r>
            <a:r>
              <a:rPr lang="en-US" b="1" dirty="0" err="1" smtClean="0"/>
              <a:t>hemidiaphram</a:t>
            </a:r>
            <a:r>
              <a:rPr lang="en-US" b="1" dirty="0" smtClean="0"/>
              <a:t>.</a:t>
            </a:r>
          </a:p>
          <a:p>
            <a:pPr marL="0" indent="0">
              <a:buNone/>
            </a:pPr>
            <a:r>
              <a:rPr lang="en-IN" b="1" dirty="0" smtClean="0"/>
              <a:t>Diagnosis- </a:t>
            </a:r>
            <a:r>
              <a:rPr lang="en-IN" b="1" dirty="0"/>
              <a:t>Renal Cell Carcinoma</a:t>
            </a:r>
          </a:p>
          <a:p>
            <a:r>
              <a:rPr lang="en-IN" b="1" dirty="0"/>
              <a:t>Differential Diagnosis- Oncocytoma</a:t>
            </a:r>
          </a:p>
          <a:p>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51939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xmlns="" id="{3126FE11-02F4-40E2-97CA-62B75D1E2A1E}"/>
              </a:ext>
            </a:extLst>
          </p:cNvPr>
          <p:cNvSpPr>
            <a:spLocks noGrp="1"/>
          </p:cNvSpPr>
          <p:nvPr>
            <p:ph idx="1"/>
          </p:nvPr>
        </p:nvSpPr>
        <p:spPr/>
        <p:txBody>
          <a:bodyPr/>
          <a:lstStyle/>
          <a:p>
            <a:endParaRPr lang="en-IN" dirty="0"/>
          </a:p>
        </p:txBody>
      </p:sp>
      <p:pic>
        <p:nvPicPr>
          <p:cNvPr id="10" name="Picture 9">
            <a:extLst>
              <a:ext uri="{FF2B5EF4-FFF2-40B4-BE49-F238E27FC236}">
                <a16:creationId xmlns:a16="http://schemas.microsoft.com/office/drawing/2014/main" xmlns="" id="{3A768051-B1F1-43EA-B491-DAD37B69A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69" y="1936378"/>
            <a:ext cx="5159142" cy="4351339"/>
          </a:xfrm>
          <a:prstGeom prst="rect">
            <a:avLst/>
          </a:prstGeom>
        </p:spPr>
      </p:pic>
      <p:pic>
        <p:nvPicPr>
          <p:cNvPr id="13" name="Picture 12">
            <a:extLst>
              <a:ext uri="{FF2B5EF4-FFF2-40B4-BE49-F238E27FC236}">
                <a16:creationId xmlns:a16="http://schemas.microsoft.com/office/drawing/2014/main" xmlns="" id="{FD091ABE-D851-4D6F-A73D-E680972EC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591" y="1936377"/>
            <a:ext cx="4921716" cy="4240585"/>
          </a:xfrm>
          <a:prstGeom prst="rect">
            <a:avLst/>
          </a:prstGeom>
        </p:spPr>
      </p:pic>
      <p:pic>
        <p:nvPicPr>
          <p:cNvPr id="6" name="Picture 5">
            <a:extLst>
              <a:ext uri="{FF2B5EF4-FFF2-40B4-BE49-F238E27FC236}">
                <a16:creationId xmlns:a16="http://schemas.microsoft.com/office/drawing/2014/main" xmlns="" id="{9D75DE23-D40D-4709-A549-0CC24339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221183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825625"/>
            <a:ext cx="1114525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well-defined, capsulated, heterogeneous lesion with central stellate scar giving spoke wheel appearance is noted at the </a:t>
            </a:r>
            <a:r>
              <a:rPr lang="en-US" b="1" dirty="0" err="1"/>
              <a:t>jucntion</a:t>
            </a:r>
            <a:r>
              <a:rPr lang="en-US" b="1" dirty="0"/>
              <a:t> of mid region and lower pole of right kidney. The lesion is showing heterogeneous enhancement in </a:t>
            </a:r>
            <a:r>
              <a:rPr lang="en-US" b="1" dirty="0" err="1"/>
              <a:t>coticomedullary</a:t>
            </a:r>
            <a:r>
              <a:rPr lang="en-US" b="1" dirty="0"/>
              <a:t> phase, showing washout in the nephrogenic and delayed phase with no enhancement of the central scar, The lesion is seen to the infiltrate the </a:t>
            </a:r>
            <a:r>
              <a:rPr lang="en-US" b="1" dirty="0" err="1"/>
              <a:t>calicys</a:t>
            </a:r>
            <a:r>
              <a:rPr lang="en-US" b="1" dirty="0"/>
              <a:t> without </a:t>
            </a:r>
            <a:r>
              <a:rPr lang="en-US" b="1" dirty="0" err="1"/>
              <a:t>invovlvement</a:t>
            </a:r>
            <a:r>
              <a:rPr lang="en-US" b="1" dirty="0"/>
              <a:t> of renal pelvis. No evidence of calcifications/fat component noted within the lesion. Anteriorly, it is abutting the bowel loops with maintained fat plane. Perinephric fat stranding noted.</a:t>
            </a:r>
          </a:p>
          <a:p>
            <a:pPr marL="0" indent="0">
              <a:buNone/>
            </a:pPr>
            <a:endParaRPr lang="en-US" b="1" dirty="0"/>
          </a:p>
          <a:p>
            <a:pPr marL="0" indent="0">
              <a:buNone/>
            </a:pPr>
            <a:r>
              <a:rPr lang="en-US" b="1" dirty="0"/>
              <a:t> </a:t>
            </a:r>
            <a:r>
              <a:rPr lang="en-IN" b="1" dirty="0"/>
              <a:t>Diagnosis- Oncocytoma </a:t>
            </a:r>
          </a:p>
          <a:p>
            <a:r>
              <a:rPr lang="en-IN" b="1" dirty="0"/>
              <a:t>Differential Diagnosis-Renal Cell Carcinoma</a:t>
            </a:r>
          </a:p>
          <a:p>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508687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D6303332-65B6-41E5-97B3-4A9489241D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249" y="1259071"/>
            <a:ext cx="4881412" cy="2465905"/>
          </a:xfrm>
        </p:spPr>
      </p:pic>
      <p:pic>
        <p:nvPicPr>
          <p:cNvPr id="10" name="Picture 9">
            <a:extLst>
              <a:ext uri="{FF2B5EF4-FFF2-40B4-BE49-F238E27FC236}">
                <a16:creationId xmlns:a16="http://schemas.microsoft.com/office/drawing/2014/main" xmlns="" id="{06392FFF-1AA6-47A2-B3DA-A6F32138B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351" y="1259071"/>
            <a:ext cx="4881411" cy="2355850"/>
          </a:xfrm>
          <a:prstGeom prst="rect">
            <a:avLst/>
          </a:prstGeom>
        </p:spPr>
      </p:pic>
      <p:pic>
        <p:nvPicPr>
          <p:cNvPr id="13" name="Picture 12">
            <a:extLst>
              <a:ext uri="{FF2B5EF4-FFF2-40B4-BE49-F238E27FC236}">
                <a16:creationId xmlns:a16="http://schemas.microsoft.com/office/drawing/2014/main" xmlns="" id="{3424C10B-BA67-471D-B4C8-417786BDD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351" y="3880987"/>
            <a:ext cx="4820922" cy="2611888"/>
          </a:xfrm>
          <a:prstGeom prst="rect">
            <a:avLst/>
          </a:prstGeom>
        </p:spPr>
      </p:pic>
      <p:pic>
        <p:nvPicPr>
          <p:cNvPr id="16" name="Picture 15">
            <a:extLst>
              <a:ext uri="{FF2B5EF4-FFF2-40B4-BE49-F238E27FC236}">
                <a16:creationId xmlns:a16="http://schemas.microsoft.com/office/drawing/2014/main" xmlns="" id="{55303296-162E-4169-B1D9-2019BBF2F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27" y="3880987"/>
            <a:ext cx="4958933" cy="2611888"/>
          </a:xfrm>
          <a:prstGeom prst="rect">
            <a:avLst/>
          </a:prstGeom>
        </p:spPr>
      </p:pic>
      <p:pic>
        <p:nvPicPr>
          <p:cNvPr id="8" name="Picture 7">
            <a:extLst>
              <a:ext uri="{FF2B5EF4-FFF2-40B4-BE49-F238E27FC236}">
                <a16:creationId xmlns:a16="http://schemas.microsoft.com/office/drawing/2014/main" xmlns="" id="{9D75DE23-D40D-4709-A549-0CC24339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05607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6C011-C628-4F7B-9414-549F4D0A00AF}"/>
              </a:ext>
            </a:extLst>
          </p:cNvPr>
          <p:cNvSpPr>
            <a:spLocks noGrp="1"/>
          </p:cNvSpPr>
          <p:nvPr>
            <p:ph type="title"/>
          </p:nvPr>
        </p:nvSpPr>
        <p:spPr/>
        <p:txBody>
          <a:bodyPr/>
          <a:lstStyle/>
          <a:p>
            <a:r>
              <a:rPr lang="en-IN" b="1" dirty="0"/>
              <a:t>Description</a:t>
            </a:r>
          </a:p>
        </p:txBody>
      </p:sp>
      <p:sp>
        <p:nvSpPr>
          <p:cNvPr id="4" name="Text Placeholder 2">
            <a:extLst>
              <a:ext uri="{FF2B5EF4-FFF2-40B4-BE49-F238E27FC236}">
                <a16:creationId xmlns:a16="http://schemas.microsoft.com/office/drawing/2014/main" xmlns="" id="{5AFC04B4-6CC1-404E-BFBD-4C63B3D19CC1}"/>
              </a:ext>
            </a:extLst>
          </p:cNvPr>
          <p:cNvSpPr txBox="1">
            <a:spLocks noGrp="1"/>
          </p:cNvSpPr>
          <p:nvPr>
            <p:ph idx="1"/>
          </p:nvPr>
        </p:nvSpPr>
        <p:spPr>
          <a:xfrm>
            <a:off x="838199" y="1825625"/>
            <a:ext cx="111452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large </a:t>
            </a:r>
            <a:r>
              <a:rPr lang="en-US" b="1" dirty="0" err="1"/>
              <a:t>muliseptated</a:t>
            </a:r>
            <a:r>
              <a:rPr lang="en-US" b="1" dirty="0"/>
              <a:t> fluid attenuating cystic lesions is noted involving the right renal fossa arising from right kidney with no evidence of calcification/abnormally enhancing solid areas within. Anteriorly the lesion is seen abutting the anterior abdominal wall with displacement of the hepatic flexure. It is displacing the small and large bowel loops to the left side. Thin rim of renal cortical tissue with positive beak sign noted </a:t>
            </a:r>
            <a:r>
              <a:rPr lang="en-US" b="1" dirty="0" err="1"/>
              <a:t>postero</a:t>
            </a:r>
            <a:r>
              <a:rPr lang="en-US" b="1" dirty="0"/>
              <a:t>-medially with renal artery seen supplying the lesion confirming the renal origin.</a:t>
            </a:r>
          </a:p>
          <a:p>
            <a:pPr marL="0" indent="0">
              <a:buNone/>
            </a:pPr>
            <a:endParaRPr lang="en-US" b="1" dirty="0"/>
          </a:p>
          <a:p>
            <a:r>
              <a:rPr lang="en-US" b="1" dirty="0"/>
              <a:t> </a:t>
            </a:r>
            <a:r>
              <a:rPr lang="en-IN" b="1" dirty="0"/>
              <a:t>Diagnosis- </a:t>
            </a:r>
            <a:r>
              <a:rPr lang="en-US" b="1" dirty="0" err="1"/>
              <a:t>Multicystic</a:t>
            </a:r>
            <a:r>
              <a:rPr lang="en-US" b="1" dirty="0"/>
              <a:t> nephroma</a:t>
            </a:r>
            <a:endParaRPr lang="en-IN" b="1" dirty="0"/>
          </a:p>
        </p:txBody>
      </p:sp>
      <p:pic>
        <p:nvPicPr>
          <p:cNvPr id="5" name="Picture 4">
            <a:extLst>
              <a:ext uri="{FF2B5EF4-FFF2-40B4-BE49-F238E27FC236}">
                <a16:creationId xmlns:a16="http://schemas.microsoft.com/office/drawing/2014/main" xmlns=""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046357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1339</Words>
  <Application>Microsoft Office PowerPoint</Application>
  <PresentationFormat>Widescreen</PresentationFormat>
  <Paragraphs>102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Calibri</vt:lpstr>
      <vt:lpstr>Calibri Light</vt:lpstr>
      <vt:lpstr>Office Theme</vt:lpstr>
      <vt:lpstr>Radioloksabha spotters series- XII GENITOURINARY</vt:lpstr>
      <vt:lpstr>PowerPoint Presentation</vt:lpstr>
      <vt:lpstr>Description</vt:lpstr>
      <vt:lpstr>PowerPoint Presentation</vt:lpstr>
      <vt:lpstr>Description</vt:lpstr>
      <vt:lpstr>PowerPoint Presentation</vt:lpstr>
      <vt:lpstr>Description</vt:lpstr>
      <vt:lpstr>PowerPoint Presentation</vt:lpstr>
      <vt:lpstr>Description</vt:lpstr>
      <vt:lpstr>PowerPoint Presentation</vt:lpstr>
      <vt:lpstr>Discription</vt:lpstr>
      <vt:lpstr>PowerPoint Presentation</vt:lpstr>
      <vt:lpstr>Description</vt:lpstr>
      <vt:lpstr>PowerPoint Presentation</vt:lpstr>
      <vt:lpstr>Description</vt:lpstr>
      <vt:lpstr>PowerPoint Presentation</vt:lpstr>
      <vt:lpstr>Description</vt:lpstr>
      <vt:lpstr>PowerPoint Presentation</vt:lpstr>
      <vt:lpstr>Discription</vt:lpstr>
      <vt:lpstr>PowerPoint Presentation</vt:lpstr>
      <vt:lpstr>Description</vt:lpstr>
      <vt:lpstr>PowerPoint Presentation</vt:lpstr>
      <vt:lpstr>Description</vt:lpstr>
      <vt:lpstr>PowerPoint Presentation</vt:lpstr>
      <vt:lpstr>Description</vt:lpstr>
      <vt:lpstr>PowerPoint Presentation</vt:lpstr>
      <vt:lpstr>Discription</vt:lpstr>
      <vt:lpstr>PowerPoint Presentation</vt:lpstr>
      <vt:lpstr>Description</vt:lpstr>
      <vt:lpstr>PowerPoint Presentation</vt:lpstr>
      <vt:lpstr>BLADDER DIVERTICULAM</vt:lpstr>
      <vt:lpstr>PowerPoint Presentation</vt:lpstr>
      <vt:lpstr>Discription</vt:lpstr>
      <vt:lpstr>PowerPoint Presentation</vt:lpstr>
      <vt:lpstr>Description</vt:lpstr>
      <vt:lpstr>PowerPoint Presentation</vt:lpstr>
      <vt:lpstr>Description</vt:lpstr>
      <vt:lpstr>PowerPoint Presentation</vt:lpstr>
      <vt:lpstr>Description</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cell carcinoma</dc:title>
  <dc:creator>ASHOK SHARMA</dc:creator>
  <cp:lastModifiedBy>Radiology</cp:lastModifiedBy>
  <cp:revision>53</cp:revision>
  <dcterms:created xsi:type="dcterms:W3CDTF">2019-09-01T06:35:38Z</dcterms:created>
  <dcterms:modified xsi:type="dcterms:W3CDTF">2019-09-02T09:43:38Z</dcterms:modified>
</cp:coreProperties>
</file>