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1" r:id="rId4"/>
    <p:sldId id="262" r:id="rId5"/>
    <p:sldId id="258" r:id="rId6"/>
    <p:sldId id="294" r:id="rId7"/>
    <p:sldId id="313" r:id="rId8"/>
    <p:sldId id="308" r:id="rId9"/>
    <p:sldId id="314" r:id="rId10"/>
    <p:sldId id="295" r:id="rId11"/>
    <p:sldId id="319" r:id="rId12"/>
    <p:sldId id="320" r:id="rId13"/>
    <p:sldId id="264" r:id="rId14"/>
    <p:sldId id="307" r:id="rId15"/>
    <p:sldId id="265" r:id="rId16"/>
    <p:sldId id="271" r:id="rId17"/>
    <p:sldId id="267" r:id="rId18"/>
    <p:sldId id="268" r:id="rId19"/>
    <p:sldId id="269"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 id="288" r:id="rId34"/>
    <p:sldId id="289" r:id="rId35"/>
    <p:sldId id="312" r:id="rId36"/>
    <p:sldId id="310" r:id="rId37"/>
    <p:sldId id="291" r:id="rId38"/>
    <p:sldId id="323" r:id="rId39"/>
    <p:sldId id="32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08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7BCA8A9-66C8-4875-9F93-32E132FF93EF}" type="datetimeFigureOut">
              <a:rPr lang="en-US" smtClean="0"/>
              <a:pPr/>
              <a:t>4/1/2020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7BCA8A9-66C8-4875-9F93-32E132FF93EF}" type="datetimeFigureOut">
              <a:rPr lang="en-US" smtClean="0"/>
              <a:pPr/>
              <a:t>4/1/2020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7BCA8A9-66C8-4875-9F93-32E132FF93EF}" type="datetimeFigureOut">
              <a:rPr lang="en-US" smtClean="0"/>
              <a:pPr/>
              <a:t>4/1/2020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7BCA8A9-66C8-4875-9F93-32E132FF93EF}" type="datetimeFigureOut">
              <a:rPr lang="en-US" smtClean="0"/>
              <a:pPr/>
              <a:t>4/1/2020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CA8A9-66C8-4875-9F93-32E132FF93EF}" type="datetimeFigureOut">
              <a:rPr lang="en-US" smtClean="0"/>
              <a:pPr/>
              <a:t>4/1/2020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7BCA8A9-66C8-4875-9F93-32E132FF93EF}" type="datetimeFigureOut">
              <a:rPr lang="en-US" smtClean="0"/>
              <a:pPr/>
              <a:t>4/1/2020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7BCA8A9-66C8-4875-9F93-32E132FF93EF}" type="datetimeFigureOut">
              <a:rPr lang="en-US" smtClean="0"/>
              <a:pPr/>
              <a:t>4/1/2020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7BCA8A9-66C8-4875-9F93-32E132FF93EF}" type="datetimeFigureOut">
              <a:rPr lang="en-US" smtClean="0"/>
              <a:pPr/>
              <a:t>4/1/2020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CA8A9-66C8-4875-9F93-32E132FF93EF}" type="datetimeFigureOut">
              <a:rPr lang="en-US" smtClean="0"/>
              <a:pPr/>
              <a:t>4/1/2020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CA8A9-66C8-4875-9F93-32E132FF93EF}" type="datetimeFigureOut">
              <a:rPr lang="en-US" smtClean="0"/>
              <a:pPr/>
              <a:t>4/1/2020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CA8A9-66C8-4875-9F93-32E132FF93EF}" type="datetimeFigureOut">
              <a:rPr lang="en-US" smtClean="0"/>
              <a:pPr/>
              <a:t>4/1/2020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5AB808-6DC7-4D48-850D-C86BD10FD3A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CA8A9-66C8-4875-9F93-32E132FF93EF}" type="datetimeFigureOut">
              <a:rPr lang="en-US" smtClean="0"/>
              <a:pPr/>
              <a:t>4/1/2020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AB808-6DC7-4D48-850D-C86BD10FD3A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erfusion" TargetMode="External"/><Relationship Id="rId2" Type="http://schemas.openxmlformats.org/officeDocument/2006/relationships/hyperlink" Target="https://en.wikipedia.org/wiki/Ischemia" TargetMode="External"/><Relationship Id="rId1" Type="http://schemas.openxmlformats.org/officeDocument/2006/relationships/slideLayout" Target="../slideLayouts/slideLayout2.xml"/><Relationship Id="rId6" Type="http://schemas.openxmlformats.org/officeDocument/2006/relationships/hyperlink" Target="https://en.wikipedia.org/wiki/Cerebral_arteriovenous_malformation" TargetMode="External"/><Relationship Id="rId5" Type="http://schemas.openxmlformats.org/officeDocument/2006/relationships/hyperlink" Target="https://en.wikipedia.org/wiki/Blood_vessel" TargetMode="External"/><Relationship Id="rId4" Type="http://schemas.openxmlformats.org/officeDocument/2006/relationships/hyperlink" Target="https://en.wikipedia.org/wiki/Bleed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Idiopathic_disea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Pia_mater" TargetMode="External"/><Relationship Id="rId3" Type="http://schemas.openxmlformats.org/officeDocument/2006/relationships/hyperlink" Target="https://en.wikipedia.org/wiki/Intraparenchymal_hemorrhage" TargetMode="External"/><Relationship Id="rId7" Type="http://schemas.openxmlformats.org/officeDocument/2006/relationships/hyperlink" Target="https://en.wikipedia.org/wiki/Arachnoid_mater" TargetMode="External"/><Relationship Id="rId2" Type="http://schemas.openxmlformats.org/officeDocument/2006/relationships/hyperlink" Target="https://en.wikipedia.org/wiki/Intracerebral_hemorrhage" TargetMode="External"/><Relationship Id="rId1" Type="http://schemas.openxmlformats.org/officeDocument/2006/relationships/slideLayout" Target="../slideLayouts/slideLayout2.xml"/><Relationship Id="rId6" Type="http://schemas.openxmlformats.org/officeDocument/2006/relationships/hyperlink" Target="https://en.wikipedia.org/wiki/Subarachnoid_hemorrhage" TargetMode="External"/><Relationship Id="rId5" Type="http://schemas.openxmlformats.org/officeDocument/2006/relationships/hyperlink" Target="https://en.wikipedia.org/wiki/Ventricular_system" TargetMode="External"/><Relationship Id="rId4" Type="http://schemas.openxmlformats.org/officeDocument/2006/relationships/hyperlink" Target="https://en.wikipedia.org/wiki/Intraventricular_hemorrha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ransient_ischemic_attack" TargetMode="External"/><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7"/>
            <a:ext cx="8643998" cy="135732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IN" dirty="0" smtClean="0"/>
              <a:t>IMAGING IN ACUTE STROKE</a:t>
            </a:r>
            <a:endParaRPr lang="en-IN" dirty="0"/>
          </a:p>
        </p:txBody>
      </p:sp>
      <p:sp>
        <p:nvSpPr>
          <p:cNvPr id="3" name="Subtitle 2"/>
          <p:cNvSpPr>
            <a:spLocks noGrp="1"/>
          </p:cNvSpPr>
          <p:nvPr>
            <p:ph type="subTitle" idx="1"/>
          </p:nvPr>
        </p:nvSpPr>
        <p:spPr>
          <a:xfrm>
            <a:off x="357158" y="1714488"/>
            <a:ext cx="8643998" cy="500066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IN" b="1" dirty="0" smtClean="0"/>
              <a:t>We will discuss the following subjects:</a:t>
            </a:r>
          </a:p>
          <a:p>
            <a:pPr algn="l">
              <a:buFont typeface="Arial" pitchFamily="34" charset="0"/>
              <a:buChar char="•"/>
            </a:pPr>
            <a:r>
              <a:rPr lang="en-IN" b="1" dirty="0" smtClean="0"/>
              <a:t>Role of CT and MR in patients with stroke</a:t>
            </a:r>
          </a:p>
          <a:p>
            <a:pPr algn="l">
              <a:buFont typeface="Arial" pitchFamily="34" charset="0"/>
              <a:buChar char="•"/>
            </a:pPr>
            <a:r>
              <a:rPr lang="en-IN" b="1" dirty="0" smtClean="0"/>
              <a:t>Early CT and MR signs of infarction</a:t>
            </a:r>
          </a:p>
          <a:p>
            <a:pPr algn="l">
              <a:buFont typeface="Arial" pitchFamily="34" charset="0"/>
              <a:buChar char="•"/>
            </a:pPr>
            <a:r>
              <a:rPr lang="en-IN" b="1" dirty="0" smtClean="0"/>
              <a:t>How to identify patients with tissue at risk for    guidance in selecting the appropriate therapy</a:t>
            </a:r>
          </a:p>
          <a:p>
            <a:pPr algn="l">
              <a:lnSpc>
                <a:spcPct val="200000"/>
              </a:lnSpc>
            </a:pP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214810" cy="7500966"/>
          </a:xfrm>
        </p:spPr>
        <p:txBody>
          <a:bodyPr>
            <a:noAutofit/>
          </a:bodyPr>
          <a:lstStyle/>
          <a:p>
            <a:pPr>
              <a:buNone/>
            </a:pPr>
            <a:r>
              <a:rPr lang="en-IN" sz="2000" b="1" dirty="0" smtClean="0"/>
              <a:t>      </a:t>
            </a:r>
            <a:r>
              <a:rPr lang="en-IN" b="1" dirty="0" err="1" smtClean="0"/>
              <a:t>Lenticulo</a:t>
            </a:r>
            <a:r>
              <a:rPr lang="en-IN" b="1" dirty="0" smtClean="0"/>
              <a:t>-striate arteries </a:t>
            </a:r>
            <a:r>
              <a:rPr lang="en-IN" sz="2000" dirty="0" smtClean="0"/>
              <a:t/>
            </a:r>
            <a:br>
              <a:rPr lang="en-IN" sz="2000" dirty="0" smtClean="0"/>
            </a:br>
            <a:r>
              <a:rPr lang="en-IN" sz="2400" dirty="0" smtClean="0"/>
              <a:t>The </a:t>
            </a:r>
            <a:r>
              <a:rPr lang="en-IN" sz="2400" i="1" dirty="0" smtClean="0"/>
              <a:t>lateral</a:t>
            </a:r>
            <a:r>
              <a:rPr lang="en-IN" sz="2400" dirty="0" smtClean="0"/>
              <a:t> LSA' s are deep penetrating arteries of the middle cerebral artery (MCA).</a:t>
            </a:r>
            <a:br>
              <a:rPr lang="en-IN" sz="2400" dirty="0" smtClean="0"/>
            </a:br>
            <a:r>
              <a:rPr lang="en-IN" sz="2400" dirty="0" smtClean="0"/>
              <a:t>Their territory includes most of the basal ganglia</a:t>
            </a:r>
            <a:r>
              <a:rPr lang="en-IN" sz="2000" dirty="0" smtClean="0"/>
              <a:t>.</a:t>
            </a:r>
          </a:p>
          <a:p>
            <a:pPr>
              <a:buNone/>
            </a:pPr>
            <a:r>
              <a:rPr lang="en-IN" sz="2000" dirty="0" smtClean="0"/>
              <a:t/>
            </a:r>
            <a:br>
              <a:rPr lang="en-IN" sz="2000" dirty="0" smtClean="0"/>
            </a:br>
            <a:r>
              <a:rPr lang="en-IN" sz="2400" dirty="0" smtClean="0"/>
              <a:t>The </a:t>
            </a:r>
            <a:r>
              <a:rPr lang="en-IN" sz="2400" i="1" dirty="0" smtClean="0"/>
              <a:t>medial</a:t>
            </a:r>
            <a:r>
              <a:rPr lang="en-IN" sz="2400" dirty="0" smtClean="0"/>
              <a:t> LSA' s  arise from the anterior cerebral artery (usually the A1-segment).</a:t>
            </a:r>
            <a:br>
              <a:rPr lang="en-IN" sz="2400" dirty="0" smtClean="0"/>
            </a:br>
            <a:r>
              <a:rPr lang="en-IN" sz="2400" dirty="0" err="1" smtClean="0"/>
              <a:t>Heubner's</a:t>
            </a:r>
            <a:r>
              <a:rPr lang="en-IN" sz="2400" dirty="0" smtClean="0"/>
              <a:t> artery is the largest of the medial </a:t>
            </a:r>
            <a:r>
              <a:rPr lang="en-IN" sz="2400" dirty="0" err="1" smtClean="0"/>
              <a:t>lenticulostriate</a:t>
            </a:r>
            <a:r>
              <a:rPr lang="en-IN" sz="2400" dirty="0" smtClean="0"/>
              <a:t> arteries and supplies the </a:t>
            </a:r>
            <a:r>
              <a:rPr lang="en-IN" sz="2400" dirty="0" err="1" smtClean="0"/>
              <a:t>anteromedial</a:t>
            </a:r>
            <a:r>
              <a:rPr lang="en-IN" sz="2400" dirty="0" smtClean="0"/>
              <a:t> part of the head of the caudate and </a:t>
            </a:r>
            <a:r>
              <a:rPr lang="en-IN" sz="2400" dirty="0" err="1" smtClean="0"/>
              <a:t>anteroinferior</a:t>
            </a:r>
            <a:r>
              <a:rPr lang="en-IN" sz="2400" dirty="0" smtClean="0"/>
              <a:t> internal capsule. </a:t>
            </a:r>
          </a:p>
          <a:p>
            <a:endParaRPr lang="en-IN" sz="2000" dirty="0"/>
          </a:p>
        </p:txBody>
      </p:sp>
      <p:pic>
        <p:nvPicPr>
          <p:cNvPr id="1026" name="Picture 2" descr="C:\Users\Windows\Desktop\a5097978bc0af0_4a.jpg"/>
          <p:cNvPicPr>
            <a:picLocks noGrp="1" noChangeAspect="1" noChangeArrowheads="1"/>
          </p:cNvPicPr>
          <p:nvPr>
            <p:ph sz="half" idx="2"/>
          </p:nvPr>
        </p:nvPicPr>
        <p:blipFill>
          <a:blip r:embed="rId2"/>
          <a:srcRect/>
          <a:stretch>
            <a:fillRect/>
          </a:stretch>
        </p:blipFill>
        <p:spPr bwMode="auto">
          <a:xfrm>
            <a:off x="4500562" y="214291"/>
            <a:ext cx="4500594" cy="3286148"/>
          </a:xfrm>
          <a:prstGeom prst="rect">
            <a:avLst/>
          </a:prstGeom>
          <a:noFill/>
        </p:spPr>
      </p:pic>
      <p:pic>
        <p:nvPicPr>
          <p:cNvPr id="2" name="Picture 2" descr="C:\Users\Windows\Desktop\a50979785529e5_TEK-LSA2.png"/>
          <p:cNvPicPr>
            <a:picLocks noChangeAspect="1" noChangeArrowheads="1"/>
          </p:cNvPicPr>
          <p:nvPr/>
        </p:nvPicPr>
        <p:blipFill>
          <a:blip r:embed="rId3"/>
          <a:srcRect/>
          <a:stretch>
            <a:fillRect/>
          </a:stretch>
        </p:blipFill>
        <p:spPr bwMode="auto">
          <a:xfrm>
            <a:off x="4572000" y="3571876"/>
            <a:ext cx="4357718" cy="32861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429684" cy="64294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IN" b="1" dirty="0" smtClean="0"/>
              <a:t/>
            </a:r>
            <a:br>
              <a:rPr lang="en-IN" b="1" dirty="0" smtClean="0"/>
            </a:br>
            <a:r>
              <a:rPr lang="en-IN" b="1" dirty="0" smtClean="0"/>
              <a:t>INTRODUCTION</a:t>
            </a:r>
            <a:br>
              <a:rPr lang="en-IN" b="1" dirty="0" smtClean="0"/>
            </a:br>
            <a:endParaRPr lang="en-IN" dirty="0"/>
          </a:p>
        </p:txBody>
      </p:sp>
      <p:sp>
        <p:nvSpPr>
          <p:cNvPr id="3" name="Content Placeholder 2"/>
          <p:cNvSpPr>
            <a:spLocks noGrp="1"/>
          </p:cNvSpPr>
          <p:nvPr>
            <p:ph idx="1"/>
          </p:nvPr>
        </p:nvSpPr>
        <p:spPr>
          <a:xfrm>
            <a:off x="0" y="928670"/>
            <a:ext cx="9144000" cy="5715040"/>
          </a:xfrm>
        </p:spPr>
        <p:txBody>
          <a:bodyPr>
            <a:normAutofit fontScale="85000" lnSpcReduction="20000"/>
          </a:bodyPr>
          <a:lstStyle/>
          <a:p>
            <a:pPr>
              <a:buNone/>
            </a:pPr>
            <a:r>
              <a:rPr lang="en-IN" b="1" dirty="0" smtClean="0"/>
              <a:t>The goal of imaging in a patient with acute stroke is</a:t>
            </a:r>
            <a:r>
              <a:rPr lang="en-IN" dirty="0" smtClean="0"/>
              <a:t>:</a:t>
            </a:r>
          </a:p>
          <a:p>
            <a:pPr>
              <a:buNone/>
            </a:pPr>
            <a:r>
              <a:rPr lang="en-IN" b="1" dirty="0" smtClean="0"/>
              <a:t>4 Ps </a:t>
            </a:r>
            <a:r>
              <a:rPr lang="en-IN" dirty="0" smtClean="0"/>
              <a:t>of acute stroke imaging</a:t>
            </a:r>
          </a:p>
          <a:p>
            <a:pPr>
              <a:buNone/>
            </a:pPr>
            <a:endParaRPr lang="en-IN" dirty="0" smtClean="0"/>
          </a:p>
          <a:p>
            <a:pPr marL="514350" indent="-514350">
              <a:buFont typeface="+mj-lt"/>
              <a:buAutoNum type="arabicPeriod"/>
            </a:pPr>
            <a:r>
              <a:rPr lang="en-IN" b="1" dirty="0" smtClean="0"/>
              <a:t>Parenchyma</a:t>
            </a:r>
            <a:r>
              <a:rPr lang="en-IN" dirty="0" smtClean="0"/>
              <a:t>- To asses early sign of acute stroke to exclude haemorrhage ( unenhenced CT)</a:t>
            </a:r>
          </a:p>
          <a:p>
            <a:pPr marL="514350" indent="-514350">
              <a:buAutoNum type="arabicPeriod" startAt="2"/>
            </a:pPr>
            <a:r>
              <a:rPr lang="en-IN" b="1" dirty="0" smtClean="0"/>
              <a:t>Pipes</a:t>
            </a:r>
            <a:r>
              <a:rPr lang="en-IN" dirty="0" smtClean="0"/>
              <a:t>- Identify stenosis or occlusion of major extra- and intracranial arteries </a:t>
            </a:r>
          </a:p>
          <a:p>
            <a:pPr marL="514350" indent="-514350">
              <a:buAutoNum type="arabicPeriod" startAt="3"/>
            </a:pPr>
            <a:r>
              <a:rPr lang="en-IN" b="1" dirty="0" smtClean="0"/>
              <a:t>Perfusion</a:t>
            </a:r>
            <a:r>
              <a:rPr lang="en-IN" dirty="0" smtClean="0"/>
              <a:t>-  Asses cerebral blood volume , cerebral blood flow and mean transit time.</a:t>
            </a:r>
          </a:p>
          <a:p>
            <a:pPr marL="514350" indent="-514350">
              <a:buAutoNum type="arabicPeriod" startAt="4"/>
            </a:pPr>
            <a:r>
              <a:rPr lang="en-IN" b="1" dirty="0" smtClean="0"/>
              <a:t>Penumbra- </a:t>
            </a:r>
            <a:r>
              <a:rPr lang="en-IN" dirty="0" smtClean="0"/>
              <a:t>asses tissue at risk of dying if ischemia continuous without recanalisation of intravascular thrombus.</a:t>
            </a:r>
            <a:endParaRPr lang="en-IN" b="1" dirty="0" smtClean="0"/>
          </a:p>
          <a:p>
            <a:pPr marL="514350" indent="-514350">
              <a:buNone/>
            </a:pPr>
            <a:r>
              <a:rPr lang="en-IN" dirty="0" smtClean="0"/>
              <a:t/>
            </a:r>
            <a:br>
              <a:rPr lang="en-IN" dirty="0" smtClean="0"/>
            </a:br>
            <a:r>
              <a:rPr lang="en-IN" dirty="0" smtClean="0"/>
              <a:t>In this way we can select patients who are candidates for thrombolytic therapy.</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715436" cy="1000132"/>
          </a:xfrm>
        </p:spPr>
        <p:txBody>
          <a:bodyPr>
            <a:noAutofit/>
          </a:bodyPr>
          <a:lstStyle/>
          <a:p>
            <a:r>
              <a:rPr lang="en-IN" sz="3200" b="1" dirty="0" smtClean="0"/>
              <a:t>Hemodynamic </a:t>
            </a:r>
            <a:r>
              <a:rPr lang="en-IN" sz="3200" b="1" dirty="0" err="1" smtClean="0"/>
              <a:t>pathophysiology</a:t>
            </a:r>
            <a:r>
              <a:rPr lang="en-IN" sz="3200" b="1" dirty="0" smtClean="0"/>
              <a:t> in cerebral ischemia</a:t>
            </a:r>
            <a:endParaRPr lang="en-IN" sz="3200" b="1" dirty="0"/>
          </a:p>
        </p:txBody>
      </p:sp>
      <p:sp>
        <p:nvSpPr>
          <p:cNvPr id="3" name="Content Placeholder 2"/>
          <p:cNvSpPr>
            <a:spLocks noGrp="1"/>
          </p:cNvSpPr>
          <p:nvPr>
            <p:ph idx="1"/>
          </p:nvPr>
        </p:nvSpPr>
        <p:spPr>
          <a:xfrm>
            <a:off x="0" y="1285860"/>
            <a:ext cx="9144000" cy="5572140"/>
          </a:xfrm>
        </p:spPr>
        <p:txBody>
          <a:bodyPr>
            <a:normAutofit fontScale="85000" lnSpcReduction="10000"/>
          </a:bodyPr>
          <a:lstStyle/>
          <a:p>
            <a:r>
              <a:rPr lang="en-IN" dirty="0" smtClean="0"/>
              <a:t>The cerebral perfusion parameter are expresses as the relation </a:t>
            </a:r>
            <a:r>
              <a:rPr lang="en-IN" b="1" dirty="0" smtClean="0"/>
              <a:t>CBF = CBV/MTT</a:t>
            </a:r>
          </a:p>
          <a:p>
            <a:pPr>
              <a:buNone/>
            </a:pPr>
            <a:r>
              <a:rPr lang="en-IN" dirty="0" smtClean="0"/>
              <a:t>     Where MTT is transit time of a non diffusible tracer in a volume of brain tissue.</a:t>
            </a:r>
          </a:p>
          <a:p>
            <a:r>
              <a:rPr lang="en-IN" dirty="0" err="1" smtClean="0"/>
              <a:t>Patho</a:t>
            </a:r>
            <a:r>
              <a:rPr lang="en-IN" dirty="0" smtClean="0"/>
              <a:t> physiology of ischemia can be considered in  </a:t>
            </a:r>
            <a:r>
              <a:rPr lang="en-IN" b="1" dirty="0" smtClean="0"/>
              <a:t>4</a:t>
            </a:r>
            <a:r>
              <a:rPr lang="en-IN" dirty="0" smtClean="0"/>
              <a:t> stages, based on </a:t>
            </a:r>
            <a:r>
              <a:rPr lang="en-IN" dirty="0" err="1" smtClean="0"/>
              <a:t>autoregulatory</a:t>
            </a:r>
            <a:r>
              <a:rPr lang="en-IN" dirty="0" smtClean="0"/>
              <a:t> physiology</a:t>
            </a:r>
          </a:p>
          <a:p>
            <a:pPr marL="514350" indent="-514350">
              <a:buAutoNum type="arabicPeriod"/>
            </a:pPr>
            <a:r>
              <a:rPr lang="en-IN" dirty="0" smtClean="0"/>
              <a:t>First stage - Normal </a:t>
            </a:r>
            <a:r>
              <a:rPr lang="en-IN" dirty="0" err="1" smtClean="0"/>
              <a:t>hemodynamics</a:t>
            </a:r>
            <a:r>
              <a:rPr lang="en-IN" dirty="0" smtClean="0"/>
              <a:t>.</a:t>
            </a:r>
          </a:p>
          <a:p>
            <a:pPr marL="514350" indent="-514350">
              <a:buAutoNum type="arabicPeriod"/>
            </a:pPr>
            <a:r>
              <a:rPr lang="en-IN" dirty="0" smtClean="0"/>
              <a:t> Second stage-Characterised by initial decrease in perfusion pressure. Initially </a:t>
            </a:r>
            <a:r>
              <a:rPr lang="en-IN" dirty="0" err="1" smtClean="0"/>
              <a:t>autoregulatory</a:t>
            </a:r>
            <a:r>
              <a:rPr lang="en-IN" dirty="0" smtClean="0"/>
              <a:t> </a:t>
            </a:r>
            <a:r>
              <a:rPr lang="en-IN" dirty="0" err="1" smtClean="0"/>
              <a:t>vasodialation</a:t>
            </a:r>
            <a:r>
              <a:rPr lang="en-IN" dirty="0" smtClean="0"/>
              <a:t>  preserve CBF, at the same time increasing CBV value.</a:t>
            </a:r>
          </a:p>
          <a:p>
            <a:pPr marL="514350" indent="-514350">
              <a:buAutoNum type="arabicPeriod"/>
            </a:pPr>
            <a:r>
              <a:rPr lang="en-IN" dirty="0" smtClean="0"/>
              <a:t>Third stage – characterised by a greater decrease in perfusion pressure and by initial decrease in CBF value. CBV typically remains increased.</a:t>
            </a:r>
          </a:p>
          <a:p>
            <a:pPr marL="514350" indent="-514350">
              <a:buAutoNum type="arabicPeriod"/>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6429420"/>
          </a:xfrm>
        </p:spPr>
        <p:txBody>
          <a:bodyPr anchor="t">
            <a:normAutofit fontScale="90000"/>
          </a:bodyPr>
          <a:lstStyle/>
          <a:p>
            <a:pPr algn="l"/>
            <a:r>
              <a:rPr lang="en-IN" sz="3200" dirty="0" smtClean="0">
                <a:solidFill>
                  <a:srgbClr val="FF0000"/>
                </a:solidFill>
              </a:rPr>
              <a:t>Continued.</a:t>
            </a:r>
            <a:br>
              <a:rPr lang="en-IN" sz="3200" dirty="0" smtClean="0">
                <a:solidFill>
                  <a:srgbClr val="FF0000"/>
                </a:solidFill>
              </a:rPr>
            </a:br>
            <a:r>
              <a:rPr lang="en-IN" sz="3200" dirty="0" smtClean="0"/>
              <a:t>Fourth stage – Characterised by further decrease in perfusion pressure and decrease in both  CBF and CBV</a:t>
            </a:r>
            <a:br>
              <a:rPr lang="en-IN" sz="3200" dirty="0" smtClean="0"/>
            </a:br>
            <a:r>
              <a:rPr lang="en-IN" sz="3200" b="1" dirty="0" smtClean="0"/>
              <a:t>This stage is associated with tissue ischemia and hemodynamic failure.</a:t>
            </a:r>
            <a:br>
              <a:rPr lang="en-IN" sz="3200" b="1" dirty="0" smtClean="0"/>
            </a:br>
            <a:r>
              <a:rPr lang="en-IN" sz="3200" dirty="0" smtClean="0"/>
              <a:t/>
            </a:r>
            <a:br>
              <a:rPr lang="en-IN" sz="3200" dirty="0" smtClean="0"/>
            </a:br>
            <a:r>
              <a:rPr lang="en-IN" sz="3200" dirty="0" smtClean="0"/>
              <a:t>CT </a:t>
            </a:r>
            <a:r>
              <a:rPr lang="en-IN" sz="3200" dirty="0"/>
              <a:t>has the advantage of being available 24 hours a day and is the gold standard for </a:t>
            </a:r>
            <a:r>
              <a:rPr lang="en-IN" sz="3200" dirty="0" smtClean="0"/>
              <a:t>haemorrhage.</a:t>
            </a:r>
            <a:r>
              <a:rPr lang="en-IN" sz="3200" dirty="0"/>
              <a:t> </a:t>
            </a:r>
            <a:r>
              <a:rPr lang="en-IN" sz="3200" dirty="0" smtClean="0"/>
              <a:t/>
            </a:r>
            <a:br>
              <a:rPr lang="en-IN" sz="3200" dirty="0" smtClean="0"/>
            </a:br>
            <a:r>
              <a:rPr lang="en-IN" sz="3200" dirty="0" smtClean="0"/>
              <a:t>Haemorrhage </a:t>
            </a:r>
            <a:r>
              <a:rPr lang="en-IN" sz="3200" dirty="0"/>
              <a:t>on MR images can be quite </a:t>
            </a:r>
            <a:r>
              <a:rPr lang="en-IN" sz="3200" dirty="0" smtClean="0"/>
              <a:t>confusing.</a:t>
            </a:r>
            <a:br>
              <a:rPr lang="en-IN" sz="3200" dirty="0" smtClean="0"/>
            </a:br>
            <a:r>
              <a:rPr lang="en-IN" sz="3200" dirty="0" smtClean="0"/>
              <a:t>On </a:t>
            </a:r>
            <a:r>
              <a:rPr lang="en-IN" sz="3200" dirty="0"/>
              <a:t>CT 60% of infarcts are seen within 3-6 hrs and virtually all are seen in 24 hours. </a:t>
            </a:r>
            <a:r>
              <a:rPr lang="en-IN" sz="3200" dirty="0" smtClean="0"/>
              <a:t/>
            </a:r>
            <a:br>
              <a:rPr lang="en-IN" sz="3200" dirty="0" smtClean="0"/>
            </a:br>
            <a:r>
              <a:rPr lang="en-IN" sz="3200" dirty="0"/>
              <a:t>The overall sensitivity of CT to diagnose stroke is 64% and the specificity is 85%.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CT Early signs of ischemia</a:t>
            </a:r>
            <a:br>
              <a:rPr lang="en-IN" b="1" dirty="0" smtClean="0"/>
            </a:br>
            <a:endParaRPr lang="en-IN" dirty="0"/>
          </a:p>
        </p:txBody>
      </p:sp>
      <p:sp>
        <p:nvSpPr>
          <p:cNvPr id="3" name="Content Placeholder 2"/>
          <p:cNvSpPr>
            <a:spLocks noGrp="1"/>
          </p:cNvSpPr>
          <p:nvPr>
            <p:ph idx="1"/>
          </p:nvPr>
        </p:nvSpPr>
        <p:spPr/>
        <p:txBody>
          <a:bodyPr/>
          <a:lstStyle/>
          <a:p>
            <a:r>
              <a:rPr lang="en-IN" dirty="0" smtClean="0"/>
              <a:t>Hypo attenuating brain tissue</a:t>
            </a:r>
          </a:p>
          <a:p>
            <a:r>
              <a:rPr lang="en-IN" dirty="0" smtClean="0"/>
              <a:t>Obscuration of </a:t>
            </a:r>
            <a:r>
              <a:rPr lang="en-IN" dirty="0" err="1" smtClean="0"/>
              <a:t>lentiform</a:t>
            </a:r>
            <a:r>
              <a:rPr lang="en-IN" dirty="0" smtClean="0"/>
              <a:t> </a:t>
            </a:r>
            <a:r>
              <a:rPr lang="en-IN" dirty="0" err="1" smtClean="0"/>
              <a:t>nucleous</a:t>
            </a:r>
            <a:endParaRPr lang="en-IN" dirty="0" smtClean="0"/>
          </a:p>
          <a:p>
            <a:r>
              <a:rPr lang="en-IN" dirty="0" smtClean="0"/>
              <a:t>Dense MCA sign</a:t>
            </a:r>
          </a:p>
          <a:p>
            <a:r>
              <a:rPr lang="en-IN" dirty="0" smtClean="0"/>
              <a:t>Insular ribbon sign</a:t>
            </a:r>
          </a:p>
          <a:p>
            <a:r>
              <a:rPr lang="en-IN" dirty="0" smtClean="0"/>
              <a:t>Loss of </a:t>
            </a:r>
            <a:r>
              <a:rPr lang="en-IN" dirty="0" err="1" smtClean="0"/>
              <a:t>sulcal</a:t>
            </a:r>
            <a:r>
              <a:rPr lang="en-IN" dirty="0" smtClean="0"/>
              <a:t> effacement</a:t>
            </a:r>
          </a:p>
          <a:p>
            <a:endParaRPr lang="en-IN"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758006" cy="869934"/>
          </a:xfrm>
        </p:spPr>
        <p:txBody>
          <a:bodyPr>
            <a:normAutofit fontScale="90000"/>
          </a:bodyPr>
          <a:lstStyle/>
          <a:p>
            <a:r>
              <a:rPr lang="en-IN" dirty="0" smtClean="0"/>
              <a:t> </a:t>
            </a:r>
            <a:r>
              <a:rPr lang="en-IN" sz="3600" dirty="0"/>
              <a:t>Hypo attenuating </a:t>
            </a:r>
            <a:r>
              <a:rPr lang="en-IN" sz="3600" dirty="0" smtClean="0"/>
              <a:t>brain tissue</a:t>
            </a:r>
            <a:r>
              <a:rPr lang="en-IN" dirty="0"/>
              <a:t/>
            </a:r>
            <a:br>
              <a:rPr lang="en-IN" dirty="0"/>
            </a:br>
            <a:endParaRPr lang="en-IN" dirty="0"/>
          </a:p>
        </p:txBody>
      </p:sp>
      <p:sp>
        <p:nvSpPr>
          <p:cNvPr id="4" name="Text Placeholder 3"/>
          <p:cNvSpPr>
            <a:spLocks noGrp="1"/>
          </p:cNvSpPr>
          <p:nvPr>
            <p:ph type="body" sz="half" idx="2"/>
          </p:nvPr>
        </p:nvSpPr>
        <p:spPr>
          <a:xfrm>
            <a:off x="142844" y="928670"/>
            <a:ext cx="3786214" cy="5929330"/>
          </a:xfrm>
        </p:spPr>
        <p:txBody>
          <a:bodyPr>
            <a:noAutofit/>
          </a:bodyPr>
          <a:lstStyle/>
          <a:p>
            <a:r>
              <a:rPr lang="en-IN" sz="2800" dirty="0" smtClean="0"/>
              <a:t> </a:t>
            </a:r>
            <a:r>
              <a:rPr lang="en-IN" sz="2800" dirty="0" err="1"/>
              <a:t>H</a:t>
            </a:r>
            <a:r>
              <a:rPr lang="en-IN" sz="2800" dirty="0" err="1" smtClean="0"/>
              <a:t>ypoattenuating</a:t>
            </a:r>
            <a:r>
              <a:rPr lang="en-IN" sz="2800" dirty="0" smtClean="0"/>
              <a:t> </a:t>
            </a:r>
            <a:r>
              <a:rPr lang="en-IN" sz="2800" dirty="0"/>
              <a:t>brain tissue in the right hemisphere.</a:t>
            </a:r>
            <a:r>
              <a:rPr lang="en-IN" sz="2800" dirty="0" smtClean="0"/>
              <a:t/>
            </a:r>
            <a:br>
              <a:rPr lang="en-IN" sz="2800" dirty="0" smtClean="0"/>
            </a:br>
            <a:r>
              <a:rPr lang="en-IN" sz="2800" dirty="0"/>
              <a:t>The diagnosis is infarction, because of the location (vascular territory of the middle cerebral artery (MCA) and because of the involvement of gray and white matter, which is also very typical for infarction.</a:t>
            </a:r>
          </a:p>
        </p:txBody>
      </p:sp>
      <p:pic>
        <p:nvPicPr>
          <p:cNvPr id="1026" name="Picture 2" descr="C:\Users\Windows\Desktop\a50979784cbbc8_CT1.jpg"/>
          <p:cNvPicPr>
            <a:picLocks noGrp="1" noChangeAspect="1" noChangeArrowheads="1"/>
          </p:cNvPicPr>
          <p:nvPr>
            <p:ph idx="1"/>
          </p:nvPr>
        </p:nvPicPr>
        <p:blipFill>
          <a:blip r:embed="rId2"/>
          <a:srcRect/>
          <a:stretch>
            <a:fillRect/>
          </a:stretch>
        </p:blipFill>
        <p:spPr bwMode="auto">
          <a:xfrm>
            <a:off x="4035424" y="857232"/>
            <a:ext cx="4894294" cy="3819981"/>
          </a:xfrm>
          <a:prstGeom prst="rect">
            <a:avLst/>
          </a:prstGeom>
          <a:noFill/>
        </p:spPr>
      </p:pic>
      <p:sp>
        <p:nvSpPr>
          <p:cNvPr id="6" name="Rectangle 5"/>
          <p:cNvSpPr/>
          <p:nvPr/>
        </p:nvSpPr>
        <p:spPr>
          <a:xfrm>
            <a:off x="4000496" y="4643446"/>
            <a:ext cx="4429156" cy="1938992"/>
          </a:xfrm>
          <a:prstGeom prst="rect">
            <a:avLst/>
          </a:prstGeom>
        </p:spPr>
        <p:txBody>
          <a:bodyPr wrap="square">
            <a:spAutoFit/>
          </a:bodyPr>
          <a:lstStyle/>
          <a:p>
            <a:r>
              <a:rPr lang="en-IN" sz="2400" dirty="0" smtClean="0"/>
              <a:t>MCA infarction: on CT an area of </a:t>
            </a:r>
            <a:r>
              <a:rPr lang="en-IN" sz="2400" dirty="0" err="1" smtClean="0"/>
              <a:t>hypoattenuation</a:t>
            </a:r>
            <a:r>
              <a:rPr lang="en-IN" sz="2400" dirty="0" smtClean="0"/>
              <a:t> appearing within six hours is highly specific for irreversible ischemic brain damage</a:t>
            </a:r>
            <a:endParaRPr lang="en-IN"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01156" cy="1143000"/>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r>
              <a:rPr lang="en-IN" sz="2800" b="1" dirty="0" smtClean="0">
                <a:solidFill>
                  <a:schemeClr val="tx1"/>
                </a:solidFill>
              </a:rPr>
              <a:t>Hypo density on CT= Irreversible ischemic brain damage</a:t>
            </a:r>
            <a:endParaRPr lang="en-IN" sz="2800" b="1" dirty="0">
              <a:solidFill>
                <a:schemeClr val="tx1"/>
              </a:solidFill>
            </a:endParaRPr>
          </a:p>
        </p:txBody>
      </p:sp>
      <p:sp>
        <p:nvSpPr>
          <p:cNvPr id="3" name="Content Placeholder 2"/>
          <p:cNvSpPr>
            <a:spLocks noGrp="1"/>
          </p:cNvSpPr>
          <p:nvPr>
            <p:ph idx="1"/>
          </p:nvPr>
        </p:nvSpPr>
        <p:spPr/>
        <p:txBody>
          <a:bodyPr>
            <a:normAutofit/>
          </a:bodyPr>
          <a:lstStyle/>
          <a:p>
            <a:r>
              <a:rPr lang="en-IN" dirty="0" smtClean="0"/>
              <a:t>Patients </a:t>
            </a:r>
            <a:r>
              <a:rPr lang="en-IN" dirty="0"/>
              <a:t>who present with symptoms of stroke and who demonstrate </a:t>
            </a:r>
            <a:r>
              <a:rPr lang="en-IN" dirty="0" smtClean="0"/>
              <a:t>hypo density </a:t>
            </a:r>
            <a:r>
              <a:rPr lang="en-IN" dirty="0"/>
              <a:t>on CT within first six hours were proven to have larger infarct volumes, more severe symptoms, less </a:t>
            </a:r>
            <a:r>
              <a:rPr lang="en-IN" dirty="0" smtClean="0"/>
              <a:t>favourable </a:t>
            </a:r>
            <a:r>
              <a:rPr lang="en-IN" dirty="0"/>
              <a:t>clinical courses and they even have a higher risk of </a:t>
            </a:r>
            <a:r>
              <a:rPr lang="en-IN" dirty="0" smtClean="0"/>
              <a:t>haemorrhage.</a:t>
            </a:r>
            <a:br>
              <a:rPr lang="en-IN" dirty="0" smtClean="0"/>
            </a:br>
            <a:r>
              <a:rPr lang="en-IN" dirty="0"/>
              <a:t>Therefore whenever you see </a:t>
            </a:r>
            <a:r>
              <a:rPr lang="en-IN" dirty="0" smtClean="0"/>
              <a:t>hypo density </a:t>
            </a:r>
            <a:r>
              <a:rPr lang="en-IN" dirty="0"/>
              <a:t>in a patient with stroke this means bad news.</a:t>
            </a:r>
            <a:r>
              <a:rPr lang="en-IN" dirty="0" smtClean="0"/>
              <a:t/>
            </a:r>
            <a:br>
              <a:rPr lang="en-IN" dirty="0" smtClean="0"/>
            </a:br>
            <a:r>
              <a:rPr lang="en-IN" dirty="0"/>
              <a:t>No </a:t>
            </a:r>
            <a:r>
              <a:rPr lang="en-IN" dirty="0" err="1"/>
              <a:t>hypodensity</a:t>
            </a:r>
            <a:r>
              <a:rPr lang="en-IN" dirty="0"/>
              <a:t> on CT is a good sign.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58006" cy="1071546"/>
          </a:xfrm>
        </p:spPr>
        <p:txBody>
          <a:bodyPr>
            <a:noAutofit/>
          </a:bodyPr>
          <a:lstStyle/>
          <a:p>
            <a:r>
              <a:rPr lang="en-IN" sz="3200" u="sng" dirty="0" smtClean="0"/>
              <a:t>Obscuration </a:t>
            </a:r>
            <a:r>
              <a:rPr lang="en-IN" sz="3200" u="sng" dirty="0"/>
              <a:t>of the </a:t>
            </a:r>
            <a:r>
              <a:rPr lang="en-IN" sz="3200" u="sng" dirty="0" err="1" smtClean="0"/>
              <a:t>lentiform</a:t>
            </a:r>
            <a:r>
              <a:rPr lang="en-IN" sz="3200" u="sng" dirty="0" smtClean="0"/>
              <a:t> </a:t>
            </a:r>
            <a:r>
              <a:rPr lang="en-IN" sz="3200" u="sng" dirty="0"/>
              <a:t>nucleus</a:t>
            </a:r>
            <a:r>
              <a:rPr lang="en-IN" sz="2400" dirty="0"/>
              <a:t/>
            </a:r>
            <a:br>
              <a:rPr lang="en-IN" sz="2400" dirty="0"/>
            </a:br>
            <a:endParaRPr lang="en-IN" sz="2400" dirty="0"/>
          </a:p>
        </p:txBody>
      </p:sp>
      <p:sp>
        <p:nvSpPr>
          <p:cNvPr id="4" name="Text Placeholder 3"/>
          <p:cNvSpPr>
            <a:spLocks noGrp="1"/>
          </p:cNvSpPr>
          <p:nvPr>
            <p:ph type="body" sz="half" idx="2"/>
          </p:nvPr>
        </p:nvSpPr>
        <p:spPr>
          <a:xfrm>
            <a:off x="214282" y="785794"/>
            <a:ext cx="3786214" cy="5340369"/>
          </a:xfrm>
        </p:spPr>
        <p:txBody>
          <a:bodyPr>
            <a:noAutofit/>
          </a:bodyPr>
          <a:lstStyle/>
          <a:p>
            <a:r>
              <a:rPr lang="en-IN" sz="2800" dirty="0"/>
              <a:t>Obscuration of the </a:t>
            </a:r>
            <a:r>
              <a:rPr lang="en-IN" sz="2800" dirty="0" err="1"/>
              <a:t>lentiform</a:t>
            </a:r>
            <a:r>
              <a:rPr lang="en-IN" sz="2800" dirty="0"/>
              <a:t> nucleus, also called blurred basal ganglia, is an important sign of infarction.</a:t>
            </a:r>
            <a:r>
              <a:rPr lang="en-IN" sz="2800" dirty="0" smtClean="0"/>
              <a:t/>
            </a:r>
            <a:br>
              <a:rPr lang="en-IN" sz="2800" dirty="0" smtClean="0"/>
            </a:br>
            <a:r>
              <a:rPr lang="en-IN" sz="2800" dirty="0"/>
              <a:t>It is seen in middle cerebral artery infarction and is one of the earliest and most frequently seen </a:t>
            </a:r>
            <a:r>
              <a:rPr lang="en-IN" sz="2800" dirty="0" smtClean="0"/>
              <a:t>signs.</a:t>
            </a:r>
            <a:br>
              <a:rPr lang="en-IN" sz="2800" dirty="0" smtClean="0"/>
            </a:br>
            <a:r>
              <a:rPr lang="en-IN" sz="2800" b="1" dirty="0"/>
              <a:t>The basal ganglia are almost always involved in MCA-infarction.</a:t>
            </a:r>
          </a:p>
        </p:txBody>
      </p:sp>
      <p:pic>
        <p:nvPicPr>
          <p:cNvPr id="3074" name="Picture 2" descr="C:\Users\Windows\Desktop\a50979784ccb94_CT2.jpg"/>
          <p:cNvPicPr>
            <a:picLocks noGrp="1" noChangeAspect="1" noChangeArrowheads="1"/>
          </p:cNvPicPr>
          <p:nvPr>
            <p:ph idx="1"/>
          </p:nvPr>
        </p:nvPicPr>
        <p:blipFill>
          <a:blip r:embed="rId2"/>
          <a:srcRect/>
          <a:stretch>
            <a:fillRect/>
          </a:stretch>
        </p:blipFill>
        <p:spPr bwMode="auto">
          <a:xfrm>
            <a:off x="4357685" y="1285860"/>
            <a:ext cx="4786315" cy="3857652"/>
          </a:xfrm>
          <a:prstGeom prst="rect">
            <a:avLst/>
          </a:prstGeom>
          <a:noFill/>
        </p:spPr>
      </p:pic>
      <p:sp>
        <p:nvSpPr>
          <p:cNvPr id="6" name="Rectangle 5"/>
          <p:cNvSpPr/>
          <p:nvPr/>
        </p:nvSpPr>
        <p:spPr>
          <a:xfrm>
            <a:off x="4214810" y="5072074"/>
            <a:ext cx="4714908" cy="1569660"/>
          </a:xfrm>
          <a:prstGeom prst="rect">
            <a:avLst/>
          </a:prstGeom>
        </p:spPr>
        <p:txBody>
          <a:bodyPr wrap="square">
            <a:spAutoFit/>
          </a:bodyPr>
          <a:lstStyle/>
          <a:p>
            <a:r>
              <a:rPr lang="en-IN" sz="3200" dirty="0" smtClean="0"/>
              <a:t>Obscuration of the </a:t>
            </a:r>
            <a:r>
              <a:rPr lang="en-IN" sz="3200" dirty="0" err="1" smtClean="0"/>
              <a:t>lentiform</a:t>
            </a:r>
            <a:r>
              <a:rPr lang="en-IN" sz="3200" dirty="0" smtClean="0"/>
              <a:t> nucleus or blurred basal ganglia.</a:t>
            </a:r>
            <a:endParaRPr lang="en-IN"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4114800" cy="500066"/>
          </a:xfrm>
        </p:spPr>
        <p:txBody>
          <a:bodyPr>
            <a:noAutofit/>
          </a:bodyPr>
          <a:lstStyle/>
          <a:p>
            <a:r>
              <a:rPr lang="en-IN" sz="3200" dirty="0" smtClean="0"/>
              <a:t/>
            </a:r>
            <a:br>
              <a:rPr lang="en-IN" sz="3200" dirty="0" smtClean="0"/>
            </a:br>
            <a:r>
              <a:rPr lang="en-IN" sz="3200" dirty="0" smtClean="0"/>
              <a:t>Insular </a:t>
            </a:r>
            <a:r>
              <a:rPr lang="en-IN" sz="3200" dirty="0"/>
              <a:t>Ribbon </a:t>
            </a:r>
            <a:r>
              <a:rPr lang="en-IN" sz="3200" dirty="0" smtClean="0"/>
              <a:t>sign</a:t>
            </a:r>
            <a:endParaRPr lang="en-IN" sz="3200" dirty="0"/>
          </a:p>
        </p:txBody>
      </p:sp>
      <p:sp>
        <p:nvSpPr>
          <p:cNvPr id="4" name="Text Placeholder 3"/>
          <p:cNvSpPr>
            <a:spLocks noGrp="1"/>
          </p:cNvSpPr>
          <p:nvPr>
            <p:ph type="body" sz="half" idx="2"/>
          </p:nvPr>
        </p:nvSpPr>
        <p:spPr>
          <a:xfrm>
            <a:off x="457200" y="642918"/>
            <a:ext cx="8258204" cy="3500461"/>
          </a:xfrm>
        </p:spPr>
        <p:txBody>
          <a:bodyPr>
            <a:noAutofit/>
          </a:bodyPr>
          <a:lstStyle/>
          <a:p>
            <a:r>
              <a:rPr lang="en-IN" sz="2800" dirty="0"/>
              <a:t>This refers to </a:t>
            </a:r>
            <a:r>
              <a:rPr lang="en-IN" sz="2800" dirty="0" err="1"/>
              <a:t>hypodensity</a:t>
            </a:r>
            <a:r>
              <a:rPr lang="en-IN" sz="2800" dirty="0"/>
              <a:t> and swelling of the insular cortex. </a:t>
            </a:r>
            <a:r>
              <a:rPr lang="en-IN" sz="2800" dirty="0" smtClean="0"/>
              <a:t/>
            </a:r>
            <a:br>
              <a:rPr lang="en-IN" sz="2800" dirty="0" smtClean="0"/>
            </a:br>
            <a:r>
              <a:rPr lang="en-IN" sz="2800" dirty="0"/>
              <a:t>It is a very indicative and subtle early CT-sign of infarction in the territory of the middle cerebral artery. </a:t>
            </a:r>
            <a:r>
              <a:rPr lang="en-IN" sz="2800" dirty="0" smtClean="0"/>
              <a:t/>
            </a:r>
            <a:br>
              <a:rPr lang="en-IN" sz="2800" dirty="0" smtClean="0"/>
            </a:br>
            <a:r>
              <a:rPr lang="en-IN" sz="2800" dirty="0"/>
              <a:t>This region is very sensitive to ischemia because it is the furthest removed from collateral flow. </a:t>
            </a:r>
            <a:r>
              <a:rPr lang="en-IN" sz="2800" dirty="0" smtClean="0"/>
              <a:t/>
            </a:r>
            <a:br>
              <a:rPr lang="en-IN" sz="2800" dirty="0" smtClean="0"/>
            </a:br>
            <a:r>
              <a:rPr lang="en-IN" sz="2800" dirty="0"/>
              <a:t>It has to be differentiated from herpes encephalitis.</a:t>
            </a:r>
          </a:p>
        </p:txBody>
      </p:sp>
      <p:pic>
        <p:nvPicPr>
          <p:cNvPr id="4098" name="Picture 2" descr="C:\Users\Windows\Desktop\a50979784cd4ff_CT3.jpg"/>
          <p:cNvPicPr>
            <a:picLocks noGrp="1" noChangeAspect="1" noChangeArrowheads="1"/>
          </p:cNvPicPr>
          <p:nvPr>
            <p:ph idx="1"/>
          </p:nvPr>
        </p:nvPicPr>
        <p:blipFill>
          <a:blip r:embed="rId2"/>
          <a:srcRect/>
          <a:stretch>
            <a:fillRect/>
          </a:stretch>
        </p:blipFill>
        <p:spPr bwMode="auto">
          <a:xfrm>
            <a:off x="428596" y="4357694"/>
            <a:ext cx="6715172" cy="1857388"/>
          </a:xfrm>
          <a:prstGeom prst="rect">
            <a:avLst/>
          </a:prstGeom>
          <a:noFill/>
        </p:spPr>
      </p:pic>
      <p:sp>
        <p:nvSpPr>
          <p:cNvPr id="6" name="Rectangle 5"/>
          <p:cNvSpPr/>
          <p:nvPr/>
        </p:nvSpPr>
        <p:spPr>
          <a:xfrm>
            <a:off x="1214414" y="6429396"/>
            <a:ext cx="4143404" cy="400110"/>
          </a:xfrm>
          <a:prstGeom prst="rect">
            <a:avLst/>
          </a:prstGeom>
        </p:spPr>
        <p:txBody>
          <a:bodyPr wrap="square">
            <a:spAutoFit/>
          </a:bodyPr>
          <a:lstStyle/>
          <a:p>
            <a:r>
              <a:rPr lang="en-IN" sz="2000" dirty="0" smtClean="0"/>
              <a:t>Two patients with insular ribbon sign</a:t>
            </a:r>
            <a:endParaRPr lang="en-I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200" dirty="0" smtClean="0"/>
              <a:t>Dense MCA sign.</a:t>
            </a:r>
            <a:r>
              <a:rPr lang="en-IN" b="0" dirty="0"/>
              <a:t/>
            </a:r>
            <a:br>
              <a:rPr lang="en-IN" b="0" dirty="0"/>
            </a:br>
            <a:endParaRPr lang="en-IN" dirty="0"/>
          </a:p>
        </p:txBody>
      </p:sp>
      <p:sp>
        <p:nvSpPr>
          <p:cNvPr id="4" name="Text Placeholder 3"/>
          <p:cNvSpPr>
            <a:spLocks noGrp="1"/>
          </p:cNvSpPr>
          <p:nvPr>
            <p:ph type="body" sz="half" idx="2"/>
          </p:nvPr>
        </p:nvSpPr>
        <p:spPr/>
        <p:txBody>
          <a:bodyPr>
            <a:normAutofit/>
          </a:bodyPr>
          <a:lstStyle/>
          <a:p>
            <a:r>
              <a:rPr lang="en-IN" sz="2800" dirty="0"/>
              <a:t>This is a result of thrombus or embolus in the MCA.</a:t>
            </a:r>
            <a:r>
              <a:rPr lang="en-IN" sz="2800" dirty="0" smtClean="0"/>
              <a:t/>
            </a:r>
            <a:br>
              <a:rPr lang="en-IN" sz="2800" dirty="0" smtClean="0"/>
            </a:br>
            <a:r>
              <a:rPr lang="en-IN" sz="2800" dirty="0"/>
              <a:t>On the </a:t>
            </a:r>
            <a:r>
              <a:rPr lang="en-IN" sz="2800" dirty="0" smtClean="0"/>
              <a:t>left  </a:t>
            </a:r>
            <a:r>
              <a:rPr lang="en-IN" sz="2800" dirty="0"/>
              <a:t>a patient with a dense MCA sign.</a:t>
            </a:r>
            <a:r>
              <a:rPr lang="en-IN" sz="2800" dirty="0" smtClean="0"/>
              <a:t/>
            </a:r>
            <a:br>
              <a:rPr lang="en-IN" sz="2800" dirty="0" smtClean="0"/>
            </a:br>
            <a:r>
              <a:rPr lang="en-IN" sz="2800" dirty="0"/>
              <a:t>On CT-angiography occlusion of the MCA is visible.</a:t>
            </a:r>
          </a:p>
        </p:txBody>
      </p:sp>
      <p:pic>
        <p:nvPicPr>
          <p:cNvPr id="5122" name="Picture 2" descr="C:\Users\Windows\Desktop\a50979784cde6c_CT4.jpg"/>
          <p:cNvPicPr>
            <a:picLocks noGrp="1" noChangeAspect="1" noChangeArrowheads="1"/>
          </p:cNvPicPr>
          <p:nvPr>
            <p:ph idx="1"/>
          </p:nvPr>
        </p:nvPicPr>
        <p:blipFill>
          <a:blip r:embed="rId2"/>
          <a:srcRect/>
          <a:stretch>
            <a:fillRect/>
          </a:stretch>
        </p:blipFill>
        <p:spPr bwMode="auto">
          <a:xfrm>
            <a:off x="4035424" y="1571612"/>
            <a:ext cx="4894293" cy="41434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smtClean="0"/>
              <a:t>CLASSIFICATION</a:t>
            </a:r>
            <a:endParaRPr lang="en-IN" dirty="0"/>
          </a:p>
        </p:txBody>
      </p:sp>
      <p:sp>
        <p:nvSpPr>
          <p:cNvPr id="3" name="Content Placeholder 2"/>
          <p:cNvSpPr>
            <a:spLocks noGrp="1"/>
          </p:cNvSpPr>
          <p:nvPr>
            <p:ph idx="1"/>
          </p:nvPr>
        </p:nvSpPr>
        <p:spPr>
          <a:xfrm>
            <a:off x="0" y="1214422"/>
            <a:ext cx="9001156" cy="5357850"/>
          </a:xfrm>
        </p:spPr>
        <p:txBody>
          <a:bodyPr>
            <a:normAutofit/>
          </a:bodyPr>
          <a:lstStyle/>
          <a:p>
            <a:r>
              <a:rPr lang="en-IN" dirty="0" smtClean="0"/>
              <a:t>Strokes can be classified into two major categories: 1.I</a:t>
            </a:r>
            <a:r>
              <a:rPr lang="en-IN" dirty="0" smtClean="0">
                <a:hlinkClick r:id="rId2" tooltip="Ischemia"/>
              </a:rPr>
              <a:t>schemic</a:t>
            </a:r>
            <a:r>
              <a:rPr lang="en-IN" dirty="0" smtClean="0"/>
              <a:t> -Ischemic strokes are caused by </a:t>
            </a:r>
            <a:r>
              <a:rPr lang="en-IN" dirty="0" smtClean="0">
                <a:hlinkClick r:id="rId3" tooltip="Perfusion"/>
              </a:rPr>
              <a:t>interruption of the blood supply</a:t>
            </a:r>
            <a:r>
              <a:rPr lang="en-IN" dirty="0" smtClean="0"/>
              <a:t> to the brain</a:t>
            </a:r>
          </a:p>
          <a:p>
            <a:pPr>
              <a:buNone/>
            </a:pPr>
            <a:r>
              <a:rPr lang="en-IN" dirty="0" smtClean="0"/>
              <a:t>    2. </a:t>
            </a:r>
            <a:r>
              <a:rPr lang="en-IN" dirty="0" smtClean="0">
                <a:hlinkClick r:id="rId4" tooltip="Bleeding"/>
              </a:rPr>
              <a:t>hemorrhagic</a:t>
            </a:r>
            <a:r>
              <a:rPr lang="en-IN" dirty="0" smtClean="0"/>
              <a:t>- hemorrhagic strokes result from the rupture of a </a:t>
            </a:r>
            <a:r>
              <a:rPr lang="en-IN" dirty="0" smtClean="0">
                <a:hlinkClick r:id="rId5" tooltip="Blood vessel"/>
              </a:rPr>
              <a:t>blood vessel</a:t>
            </a:r>
            <a:r>
              <a:rPr lang="en-IN" dirty="0" smtClean="0"/>
              <a:t> or an </a:t>
            </a:r>
            <a:r>
              <a:rPr lang="en-IN" dirty="0" smtClean="0">
                <a:hlinkClick r:id="rId6" tooltip="Cerebral arteriovenous malformation"/>
              </a:rPr>
              <a:t>abnormal vascular structure</a:t>
            </a:r>
            <a:r>
              <a:rPr lang="en-IN" dirty="0" smtClean="0"/>
              <a:t>. About 87% of strokes are ischemic, the rest being hemorrhagic. Bleeding can develop inside  ischemic area,  condition known as "hemorrhagic transformation."</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972188" cy="1162050"/>
          </a:xfrm>
        </p:spPr>
        <p:txBody>
          <a:bodyPr>
            <a:normAutofit/>
          </a:bodyPr>
          <a:lstStyle/>
          <a:p>
            <a:r>
              <a:rPr lang="en-IN" sz="3200" dirty="0"/>
              <a:t>Hemorrhagic infarcts</a:t>
            </a:r>
            <a:r>
              <a:rPr lang="en-IN" dirty="0"/>
              <a:t/>
            </a:r>
            <a:br>
              <a:rPr lang="en-IN" dirty="0"/>
            </a:br>
            <a:endParaRPr lang="en-IN" dirty="0"/>
          </a:p>
        </p:txBody>
      </p:sp>
      <p:sp>
        <p:nvSpPr>
          <p:cNvPr id="4" name="Text Placeholder 3"/>
          <p:cNvSpPr>
            <a:spLocks noGrp="1"/>
          </p:cNvSpPr>
          <p:nvPr>
            <p:ph type="body" sz="half" idx="2"/>
          </p:nvPr>
        </p:nvSpPr>
        <p:spPr>
          <a:xfrm>
            <a:off x="457200" y="1435100"/>
            <a:ext cx="3686172" cy="4691063"/>
          </a:xfrm>
        </p:spPr>
        <p:txBody>
          <a:bodyPr/>
          <a:lstStyle/>
          <a:p>
            <a:r>
              <a:rPr lang="en-IN" sz="3200" dirty="0"/>
              <a:t>15% of MCA infarcts are initially hemorrhagic</a:t>
            </a:r>
            <a:r>
              <a:rPr lang="en-IN" dirty="0"/>
              <a:t>.</a:t>
            </a:r>
          </a:p>
        </p:txBody>
      </p:sp>
      <p:pic>
        <p:nvPicPr>
          <p:cNvPr id="6146" name="Picture 2" descr="C:\Users\Windows\Desktop\a50979784ce729_CT6.jpg"/>
          <p:cNvPicPr>
            <a:picLocks noGrp="1" noChangeAspect="1" noChangeArrowheads="1"/>
          </p:cNvPicPr>
          <p:nvPr>
            <p:ph idx="1"/>
          </p:nvPr>
        </p:nvPicPr>
        <p:blipFill>
          <a:blip r:embed="rId2"/>
          <a:srcRect/>
          <a:stretch>
            <a:fillRect/>
          </a:stretch>
        </p:blipFill>
        <p:spPr bwMode="auto">
          <a:xfrm>
            <a:off x="4143373" y="1643050"/>
            <a:ext cx="4714908" cy="36433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a:bodyPr>
          <a:lstStyle/>
          <a:p>
            <a:r>
              <a:rPr lang="en-IN" sz="3200" dirty="0" err="1"/>
              <a:t>Hemorrhage</a:t>
            </a:r>
            <a:r>
              <a:rPr lang="en-IN" sz="3200" dirty="0"/>
              <a:t> is most easily detected with CT, but it can also be </a:t>
            </a:r>
            <a:r>
              <a:rPr lang="en-IN" sz="3200" dirty="0" smtClean="0"/>
              <a:t>visualized with </a:t>
            </a:r>
            <a:r>
              <a:rPr lang="en-IN" sz="3200" dirty="0"/>
              <a:t>gradient echo </a:t>
            </a:r>
            <a:r>
              <a:rPr lang="en-IN" sz="3200" dirty="0" smtClean="0"/>
              <a:t>MR-sequences</a:t>
            </a:r>
            <a:r>
              <a:rPr lang="en-IN" sz="3200" dirty="0"/>
              <a:t>.</a:t>
            </a:r>
          </a:p>
        </p:txBody>
      </p:sp>
      <p:pic>
        <p:nvPicPr>
          <p:cNvPr id="7170" name="Picture 2" descr="C:\Users\Windows\Desktop\a50979784cf1a6_MR11.jpg"/>
          <p:cNvPicPr>
            <a:picLocks noGrp="1" noChangeAspect="1" noChangeArrowheads="1"/>
          </p:cNvPicPr>
          <p:nvPr>
            <p:ph idx="1"/>
          </p:nvPr>
        </p:nvPicPr>
        <p:blipFill>
          <a:blip r:embed="rId2"/>
          <a:srcRect/>
          <a:stretch>
            <a:fillRect/>
          </a:stretch>
        </p:blipFill>
        <p:spPr bwMode="auto">
          <a:xfrm>
            <a:off x="857224" y="2214554"/>
            <a:ext cx="7286676" cy="43577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329246" cy="1162050"/>
          </a:xfrm>
        </p:spPr>
        <p:txBody>
          <a:bodyPr>
            <a:normAutofit/>
          </a:bodyPr>
          <a:lstStyle/>
          <a:p>
            <a:r>
              <a:rPr lang="en-IN" sz="3200" dirty="0">
                <a:solidFill>
                  <a:schemeClr val="accent3">
                    <a:lumMod val="60000"/>
                    <a:lumOff val="40000"/>
                  </a:schemeClr>
                </a:solidFill>
              </a:rPr>
              <a:t>CTA and CT Perfusion</a:t>
            </a:r>
            <a:r>
              <a:rPr lang="en-IN" dirty="0"/>
              <a:t/>
            </a:r>
            <a:br>
              <a:rPr lang="en-IN" dirty="0"/>
            </a:br>
            <a:endParaRPr lang="en-IN" dirty="0"/>
          </a:p>
        </p:txBody>
      </p:sp>
      <p:sp>
        <p:nvSpPr>
          <p:cNvPr id="4" name="Text Placeholder 3"/>
          <p:cNvSpPr>
            <a:spLocks noGrp="1"/>
          </p:cNvSpPr>
          <p:nvPr>
            <p:ph type="body" sz="half" idx="2"/>
          </p:nvPr>
        </p:nvSpPr>
        <p:spPr/>
        <p:txBody>
          <a:bodyPr/>
          <a:lstStyle/>
          <a:p>
            <a:r>
              <a:rPr lang="en-IN" sz="3200" dirty="0" smtClean="0"/>
              <a:t>once </a:t>
            </a:r>
            <a:r>
              <a:rPr lang="en-IN" sz="3200" dirty="0"/>
              <a:t>you have diagnosed the infarction, you want to know which vessel is involved by performing a CTA</a:t>
            </a:r>
            <a:r>
              <a:rPr lang="en-IN" dirty="0"/>
              <a:t>.</a:t>
            </a:r>
          </a:p>
        </p:txBody>
      </p:sp>
      <p:pic>
        <p:nvPicPr>
          <p:cNvPr id="8194" name="Picture 2" descr="C:\Users\Windows\Desktop\a50979784d03ea_CT7.jpg"/>
          <p:cNvPicPr>
            <a:picLocks noGrp="1" noChangeAspect="1" noChangeArrowheads="1"/>
          </p:cNvPicPr>
          <p:nvPr>
            <p:ph idx="1"/>
          </p:nvPr>
        </p:nvPicPr>
        <p:blipFill>
          <a:blip r:embed="rId2"/>
          <a:srcRect/>
          <a:stretch>
            <a:fillRect/>
          </a:stretch>
        </p:blipFill>
        <p:spPr bwMode="auto">
          <a:xfrm>
            <a:off x="3214678" y="1500174"/>
            <a:ext cx="5786477" cy="42862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3643338" cy="642942"/>
          </a:xfrm>
        </p:spPr>
        <p:txBody>
          <a:bodyPr>
            <a:noAutofit/>
          </a:bodyPr>
          <a:lstStyle/>
          <a:p>
            <a:r>
              <a:rPr lang="en-IN" sz="3200" dirty="0"/>
              <a:t>CT Perfusion (CTP)</a:t>
            </a:r>
          </a:p>
        </p:txBody>
      </p:sp>
      <p:sp>
        <p:nvSpPr>
          <p:cNvPr id="4" name="Text Placeholder 3"/>
          <p:cNvSpPr>
            <a:spLocks noGrp="1"/>
          </p:cNvSpPr>
          <p:nvPr>
            <p:ph type="body" sz="half" idx="2"/>
          </p:nvPr>
        </p:nvSpPr>
        <p:spPr>
          <a:xfrm>
            <a:off x="0" y="857232"/>
            <a:ext cx="4214810" cy="5786478"/>
          </a:xfrm>
        </p:spPr>
        <p:txBody>
          <a:bodyPr>
            <a:noAutofit/>
          </a:bodyPr>
          <a:lstStyle/>
          <a:p>
            <a:r>
              <a:rPr lang="en-IN" sz="2400" dirty="0" smtClean="0"/>
              <a:t>With </a:t>
            </a:r>
            <a:r>
              <a:rPr lang="en-IN" sz="2400" dirty="0"/>
              <a:t>CT and MR-diffusion we can get a good impression of the area that is </a:t>
            </a:r>
            <a:r>
              <a:rPr lang="en-IN" sz="2400" dirty="0" err="1"/>
              <a:t>infarcted</a:t>
            </a:r>
            <a:r>
              <a:rPr lang="en-IN" sz="2400" dirty="0"/>
              <a:t>, but we cannot preclude a large ischemic penumbra (tissue at risk).</a:t>
            </a:r>
            <a:r>
              <a:rPr lang="en-IN" sz="2400" dirty="0" smtClean="0"/>
              <a:t/>
            </a:r>
            <a:br>
              <a:rPr lang="en-IN" sz="2400" dirty="0" smtClean="0"/>
            </a:br>
            <a:r>
              <a:rPr lang="en-IN" sz="2400" dirty="0"/>
              <a:t>With perfusion studies we monitor the first pass of an iodinated contrast agent bolus through the cerebral vasculature.</a:t>
            </a:r>
            <a:r>
              <a:rPr lang="en-IN" sz="2400" dirty="0" smtClean="0"/>
              <a:t/>
            </a:r>
            <a:br>
              <a:rPr lang="en-IN" sz="2400" dirty="0" smtClean="0"/>
            </a:br>
            <a:r>
              <a:rPr lang="en-IN" sz="2400" dirty="0"/>
              <a:t>Perfusion will tell us which area is at risk.</a:t>
            </a:r>
            <a:r>
              <a:rPr lang="en-IN" sz="2400" dirty="0" smtClean="0"/>
              <a:t/>
            </a:r>
            <a:br>
              <a:rPr lang="en-IN" sz="2400" dirty="0" smtClean="0"/>
            </a:br>
            <a:r>
              <a:rPr lang="en-IN" sz="2400" dirty="0"/>
              <a:t>Approximately 26% of patients will require a perfusion study to come to the proper </a:t>
            </a:r>
            <a:r>
              <a:rPr lang="en-IN" sz="2400" dirty="0" smtClean="0"/>
              <a:t>diagnosis.</a:t>
            </a:r>
            <a:endParaRPr lang="en-IN" sz="2400" dirty="0"/>
          </a:p>
        </p:txBody>
      </p:sp>
      <p:pic>
        <p:nvPicPr>
          <p:cNvPr id="9218" name="Picture 2" descr="C:\Users\Windows\Desktop\a50979784d2235_CT10.jpg"/>
          <p:cNvPicPr>
            <a:picLocks noGrp="1" noChangeAspect="1" noChangeArrowheads="1"/>
          </p:cNvPicPr>
          <p:nvPr>
            <p:ph idx="1"/>
          </p:nvPr>
        </p:nvPicPr>
        <p:blipFill>
          <a:blip r:embed="rId2"/>
          <a:srcRect/>
          <a:stretch>
            <a:fillRect/>
          </a:stretch>
        </p:blipFill>
        <p:spPr bwMode="auto">
          <a:xfrm>
            <a:off x="4214810" y="500042"/>
            <a:ext cx="4786346" cy="60722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85728"/>
            <a:ext cx="4257676" cy="6286544"/>
          </a:xfrm>
        </p:spPr>
        <p:txBody>
          <a:bodyPr>
            <a:normAutofit fontScale="77500" lnSpcReduction="20000"/>
          </a:bodyPr>
          <a:lstStyle/>
          <a:p>
            <a:r>
              <a:rPr lang="en-IN" sz="2800" dirty="0"/>
              <a:t>Studies were performed to compare CT with MRI to see how much time it took to perform all the CT studies that were necessary to come to a diagnosis.</a:t>
            </a:r>
            <a:br>
              <a:rPr lang="en-IN" sz="2800" dirty="0"/>
            </a:br>
            <a:r>
              <a:rPr lang="en-IN" sz="2800" dirty="0"/>
              <a:t>It was demonstrated that Plain CT, </a:t>
            </a:r>
            <a:r>
              <a:rPr lang="en-IN" sz="2800" dirty="0" smtClean="0"/>
              <a:t>CTA </a:t>
            </a:r>
            <a:r>
              <a:rPr lang="en-IN" sz="2800" dirty="0"/>
              <a:t>and </a:t>
            </a:r>
            <a:r>
              <a:rPr lang="en-IN" sz="2800" dirty="0" smtClean="0"/>
              <a:t>CTP can </a:t>
            </a:r>
            <a:r>
              <a:rPr lang="en-IN" sz="2800" dirty="0"/>
              <a:t>provide comprehensive diagnostic information in less than 15 minutes, provided that you have a good team.</a:t>
            </a:r>
            <a:br>
              <a:rPr lang="en-IN" sz="2800" dirty="0"/>
            </a:br>
            <a:endParaRPr lang="en-IN" sz="2800" dirty="0"/>
          </a:p>
          <a:p>
            <a:r>
              <a:rPr lang="en-IN" sz="2800" dirty="0"/>
              <a:t>In the case on the left first a non-enhanced CT was performed.</a:t>
            </a:r>
            <a:br>
              <a:rPr lang="en-IN" sz="2800" dirty="0"/>
            </a:br>
            <a:r>
              <a:rPr lang="en-IN" sz="2800" dirty="0"/>
              <a:t>If there is </a:t>
            </a:r>
            <a:r>
              <a:rPr lang="en-IN" sz="2800" dirty="0" err="1"/>
              <a:t>hemorrhage</a:t>
            </a:r>
            <a:r>
              <a:rPr lang="en-IN" sz="2800" dirty="0"/>
              <a:t>, then no further studies are necessary.</a:t>
            </a:r>
            <a:br>
              <a:rPr lang="en-IN" sz="2800" dirty="0"/>
            </a:br>
            <a:r>
              <a:rPr lang="en-IN" sz="2800" dirty="0"/>
              <a:t>In this case the CT was normal and a CTP was performed, which demonstrated a perfusion defect.</a:t>
            </a:r>
            <a:br>
              <a:rPr lang="en-IN" sz="2800" dirty="0"/>
            </a:br>
            <a:r>
              <a:rPr lang="en-IN" sz="2800" dirty="0"/>
              <a:t>A CTA was subsequently performed and a dissection of the left internal carotid was demonstrated.</a:t>
            </a:r>
          </a:p>
          <a:p>
            <a:endParaRPr lang="en-IN" sz="1600" dirty="0"/>
          </a:p>
        </p:txBody>
      </p:sp>
      <p:pic>
        <p:nvPicPr>
          <p:cNvPr id="10242" name="Picture 2" descr="C:\Users\Windows\Desktop\a50979784d2e2d_CT11.jpg"/>
          <p:cNvPicPr>
            <a:picLocks noGrp="1" noChangeAspect="1" noChangeArrowheads="1"/>
          </p:cNvPicPr>
          <p:nvPr>
            <p:ph idx="1"/>
          </p:nvPr>
        </p:nvPicPr>
        <p:blipFill>
          <a:blip r:embed="rId2"/>
          <a:srcRect/>
          <a:stretch>
            <a:fillRect/>
          </a:stretch>
        </p:blipFill>
        <p:spPr bwMode="auto">
          <a:xfrm>
            <a:off x="4857752" y="273050"/>
            <a:ext cx="4143404" cy="645578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285752"/>
          </a:xfrm>
        </p:spPr>
        <p:txBody>
          <a:bodyPr>
            <a:normAutofit fontScale="90000"/>
          </a:bodyPr>
          <a:lstStyle/>
          <a:p>
            <a:r>
              <a:rPr lang="en-IN" b="1" dirty="0"/>
              <a:t>MRI</a:t>
            </a:r>
            <a:br>
              <a:rPr lang="en-IN" b="1" dirty="0"/>
            </a:br>
            <a:endParaRPr lang="en-IN" dirty="0"/>
          </a:p>
        </p:txBody>
      </p:sp>
      <p:sp>
        <p:nvSpPr>
          <p:cNvPr id="4" name="Content Placeholder 3"/>
          <p:cNvSpPr>
            <a:spLocks noGrp="1"/>
          </p:cNvSpPr>
          <p:nvPr>
            <p:ph sz="half" idx="2"/>
          </p:nvPr>
        </p:nvSpPr>
        <p:spPr>
          <a:xfrm>
            <a:off x="4857752" y="428604"/>
            <a:ext cx="4286248" cy="6429396"/>
          </a:xfrm>
        </p:spPr>
        <p:txBody>
          <a:bodyPr>
            <a:noAutofit/>
          </a:bodyPr>
          <a:lstStyle/>
          <a:p>
            <a:r>
              <a:rPr lang="en-IN" sz="2000" dirty="0"/>
              <a:t>On </a:t>
            </a:r>
            <a:r>
              <a:rPr lang="en-IN" sz="2000" dirty="0" smtClean="0"/>
              <a:t>T2WI </a:t>
            </a:r>
            <a:r>
              <a:rPr lang="en-IN" sz="2000" dirty="0"/>
              <a:t>and FLAIR infarction is </a:t>
            </a:r>
            <a:r>
              <a:rPr lang="en-IN" sz="2000" dirty="0" smtClean="0"/>
              <a:t>seen.</a:t>
            </a:r>
            <a:br>
              <a:rPr lang="en-IN" sz="2000" dirty="0" smtClean="0"/>
            </a:br>
            <a:r>
              <a:rPr lang="en-IN" sz="2000" dirty="0"/>
              <a:t>These sequences detect 80% of infarctions before 24 hours.</a:t>
            </a:r>
            <a:r>
              <a:rPr lang="en-IN" sz="2000" dirty="0" smtClean="0"/>
              <a:t/>
            </a:r>
            <a:br>
              <a:rPr lang="en-IN" sz="2000" dirty="0" smtClean="0"/>
            </a:br>
            <a:r>
              <a:rPr lang="en-IN" sz="2000" dirty="0"/>
              <a:t>They may be negative up to 2-4 hours post-ictus! </a:t>
            </a:r>
            <a:r>
              <a:rPr lang="en-IN" sz="2000" dirty="0" smtClean="0"/>
              <a:t/>
            </a:r>
            <a:br>
              <a:rPr lang="en-IN" sz="2000" dirty="0" smtClean="0"/>
            </a:br>
            <a:r>
              <a:rPr lang="en-IN" sz="2000" dirty="0"/>
              <a:t>On the </a:t>
            </a:r>
            <a:r>
              <a:rPr lang="en-IN" sz="2000" dirty="0" smtClean="0"/>
              <a:t>left </a:t>
            </a:r>
            <a:r>
              <a:rPr lang="en-IN" sz="2000" dirty="0"/>
              <a:t>T2WI and FLAIR demonstrating </a:t>
            </a:r>
            <a:r>
              <a:rPr lang="en-IN" sz="2000" dirty="0" err="1"/>
              <a:t>hyperintensity</a:t>
            </a:r>
            <a:r>
              <a:rPr lang="en-IN" sz="2000" dirty="0"/>
              <a:t> in the territory of the middle cerebral artery.</a:t>
            </a:r>
            <a:r>
              <a:rPr lang="en-IN" sz="2000" dirty="0" smtClean="0"/>
              <a:t/>
            </a:r>
            <a:br>
              <a:rPr lang="en-IN" sz="2000" dirty="0" smtClean="0"/>
            </a:br>
            <a:r>
              <a:rPr lang="en-IN" sz="2000" dirty="0"/>
              <a:t>Notice the involvement of the </a:t>
            </a:r>
            <a:r>
              <a:rPr lang="en-IN" sz="2000" dirty="0" err="1"/>
              <a:t>lentiform</a:t>
            </a:r>
            <a:r>
              <a:rPr lang="en-IN" sz="2000" dirty="0"/>
              <a:t> nucleus and insular cortex</a:t>
            </a:r>
            <a:r>
              <a:rPr lang="en-IN" sz="2000" dirty="0" smtClean="0"/>
              <a:t>.</a:t>
            </a:r>
            <a:r>
              <a:rPr lang="en-IN" sz="2000" dirty="0"/>
              <a:t> </a:t>
            </a:r>
            <a:endParaRPr lang="en-IN" sz="2000" dirty="0" smtClean="0"/>
          </a:p>
          <a:p>
            <a:r>
              <a:rPr lang="en-IN" sz="2000" dirty="0" smtClean="0"/>
              <a:t>High </a:t>
            </a:r>
            <a:r>
              <a:rPr lang="en-IN" sz="2000" dirty="0"/>
              <a:t>signal on conventional MR-sequences is comparable to </a:t>
            </a:r>
            <a:r>
              <a:rPr lang="en-IN" sz="2000" dirty="0" err="1"/>
              <a:t>hypodensity</a:t>
            </a:r>
            <a:r>
              <a:rPr lang="en-IN" sz="2000" dirty="0"/>
              <a:t> on CT.</a:t>
            </a:r>
            <a:r>
              <a:rPr lang="en-IN" sz="2000" dirty="0" smtClean="0"/>
              <a:t/>
            </a:r>
            <a:br>
              <a:rPr lang="en-IN" sz="2000" dirty="0" smtClean="0"/>
            </a:br>
            <a:r>
              <a:rPr lang="en-IN" sz="2000" dirty="0"/>
              <a:t>It is the result of irreversible injury with cell death.</a:t>
            </a:r>
            <a:r>
              <a:rPr lang="en-IN" sz="2000" dirty="0" smtClean="0"/>
              <a:t/>
            </a:r>
            <a:br>
              <a:rPr lang="en-IN" sz="2000" dirty="0" smtClean="0"/>
            </a:br>
            <a:r>
              <a:rPr lang="en-IN" sz="2000" dirty="0"/>
              <a:t>So </a:t>
            </a:r>
            <a:r>
              <a:rPr lang="en-IN" sz="2000" dirty="0" err="1"/>
              <a:t>hyperintensity</a:t>
            </a:r>
            <a:r>
              <a:rPr lang="en-IN" sz="2000" dirty="0"/>
              <a:t> means BAD news: dead brain.</a:t>
            </a:r>
          </a:p>
        </p:txBody>
      </p:sp>
      <p:pic>
        <p:nvPicPr>
          <p:cNvPr id="11266" name="Picture 2" descr="C:\Users\Windows\Desktop\a50979784d37f8_MR1.jpg"/>
          <p:cNvPicPr>
            <a:picLocks noGrp="1" noChangeAspect="1" noChangeArrowheads="1"/>
          </p:cNvPicPr>
          <p:nvPr>
            <p:ph sz="half" idx="1"/>
          </p:nvPr>
        </p:nvPicPr>
        <p:blipFill>
          <a:blip r:embed="rId2"/>
          <a:srcRect/>
          <a:stretch>
            <a:fillRect/>
          </a:stretch>
        </p:blipFill>
        <p:spPr bwMode="auto">
          <a:xfrm>
            <a:off x="0" y="714356"/>
            <a:ext cx="4786314" cy="4433834"/>
          </a:xfrm>
          <a:prstGeom prst="rect">
            <a:avLst/>
          </a:prstGeom>
          <a:noFill/>
        </p:spPr>
      </p:pic>
      <p:sp>
        <p:nvSpPr>
          <p:cNvPr id="11268" name="AutoShape 4" desc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1270" name="AutoShape 6" desc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1271" name="Picture 7" descr="C:\Users\Windows\Desktop\a50979784d3ee3_Key-MR.png"/>
          <p:cNvPicPr>
            <a:picLocks noChangeAspect="1" noChangeArrowheads="1"/>
          </p:cNvPicPr>
          <p:nvPr/>
        </p:nvPicPr>
        <p:blipFill>
          <a:blip r:embed="rId3"/>
          <a:srcRect/>
          <a:stretch>
            <a:fillRect/>
          </a:stretch>
        </p:blipFill>
        <p:spPr bwMode="auto">
          <a:xfrm>
            <a:off x="0" y="5286388"/>
            <a:ext cx="4714876" cy="7143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Diffusion Weighted Imaging (DWI)</a:t>
            </a:r>
            <a:br>
              <a:rPr lang="en-IN" b="1" dirty="0"/>
            </a:br>
            <a:endParaRPr lang="en-IN" dirty="0"/>
          </a:p>
        </p:txBody>
      </p:sp>
      <p:sp>
        <p:nvSpPr>
          <p:cNvPr id="3" name="Content Placeholder 2"/>
          <p:cNvSpPr>
            <a:spLocks noGrp="1"/>
          </p:cNvSpPr>
          <p:nvPr>
            <p:ph sz="half" idx="1"/>
          </p:nvPr>
        </p:nvSpPr>
        <p:spPr/>
        <p:txBody>
          <a:bodyPr>
            <a:normAutofit fontScale="77500" lnSpcReduction="20000"/>
          </a:bodyPr>
          <a:lstStyle/>
          <a:p>
            <a:r>
              <a:rPr lang="en-IN" dirty="0"/>
              <a:t>DWI is the most sensitive sequence for stroke imaging.</a:t>
            </a:r>
            <a:r>
              <a:rPr lang="en-IN" dirty="0" smtClean="0"/>
              <a:t/>
            </a:r>
            <a:br>
              <a:rPr lang="en-IN" dirty="0" smtClean="0"/>
            </a:br>
            <a:r>
              <a:rPr lang="en-IN" dirty="0"/>
              <a:t>DWI is sensitive to restriction of </a:t>
            </a:r>
            <a:r>
              <a:rPr lang="en-IN" dirty="0" err="1" smtClean="0"/>
              <a:t>brownian</a:t>
            </a:r>
            <a:r>
              <a:rPr lang="en-IN" dirty="0" smtClean="0"/>
              <a:t> </a:t>
            </a:r>
            <a:r>
              <a:rPr lang="en-IN" dirty="0"/>
              <a:t>motion of extracellular water due to imbalance caused by </a:t>
            </a:r>
            <a:r>
              <a:rPr lang="en-IN" dirty="0" err="1"/>
              <a:t>cytotoxic</a:t>
            </a:r>
            <a:r>
              <a:rPr lang="en-IN" dirty="0"/>
              <a:t> </a:t>
            </a:r>
            <a:r>
              <a:rPr lang="en-IN" dirty="0" err="1"/>
              <a:t>edema</a:t>
            </a:r>
            <a:r>
              <a:rPr lang="en-IN" dirty="0"/>
              <a:t>.</a:t>
            </a:r>
            <a:r>
              <a:rPr lang="en-IN" dirty="0" smtClean="0"/>
              <a:t/>
            </a:r>
            <a:br>
              <a:rPr lang="en-IN" dirty="0" smtClean="0"/>
            </a:br>
            <a:r>
              <a:rPr lang="en-IN" dirty="0"/>
              <a:t>Normally water protons have the ability to diffuse </a:t>
            </a:r>
            <a:r>
              <a:rPr lang="en-IN" dirty="0" err="1"/>
              <a:t>extracellularly</a:t>
            </a:r>
            <a:r>
              <a:rPr lang="en-IN" dirty="0"/>
              <a:t> and loose signal. </a:t>
            </a:r>
            <a:r>
              <a:rPr lang="en-IN" dirty="0" smtClean="0"/>
              <a:t/>
            </a:r>
            <a:br>
              <a:rPr lang="en-IN" dirty="0" smtClean="0"/>
            </a:br>
            <a:r>
              <a:rPr lang="en-IN" dirty="0"/>
              <a:t>High intensity on DWI indicates restriction of the ability of water protons to diffuse </a:t>
            </a:r>
            <a:r>
              <a:rPr lang="en-IN" dirty="0" err="1"/>
              <a:t>extracellularly</a:t>
            </a:r>
            <a:r>
              <a:rPr lang="en-IN" dirty="0"/>
              <a:t>. </a:t>
            </a:r>
          </a:p>
        </p:txBody>
      </p:sp>
      <p:pic>
        <p:nvPicPr>
          <p:cNvPr id="35842" name="Picture 2" descr="C:\Users\Windows\Desktop\a50979784ca0c6_MR7.jpg"/>
          <p:cNvPicPr>
            <a:picLocks noGrp="1" noChangeAspect="1" noChangeArrowheads="1"/>
          </p:cNvPicPr>
          <p:nvPr>
            <p:ph sz="half" idx="2"/>
          </p:nvPr>
        </p:nvPicPr>
        <p:blipFill>
          <a:blip r:embed="rId2"/>
          <a:srcRect/>
          <a:stretch>
            <a:fillRect/>
          </a:stretch>
        </p:blipFill>
        <p:spPr bwMode="auto">
          <a:xfrm>
            <a:off x="4429124" y="1428737"/>
            <a:ext cx="4257676" cy="4000527"/>
          </a:xfrm>
          <a:prstGeom prst="rect">
            <a:avLst/>
          </a:prstGeom>
          <a:noFill/>
        </p:spPr>
      </p:pic>
      <p:sp>
        <p:nvSpPr>
          <p:cNvPr id="6" name="Rectangle 5"/>
          <p:cNvSpPr/>
          <p:nvPr/>
        </p:nvSpPr>
        <p:spPr>
          <a:xfrm>
            <a:off x="4500562" y="5500702"/>
            <a:ext cx="4286280" cy="646331"/>
          </a:xfrm>
          <a:prstGeom prst="rect">
            <a:avLst/>
          </a:prstGeom>
        </p:spPr>
        <p:txBody>
          <a:bodyPr wrap="square">
            <a:spAutoFit/>
          </a:bodyPr>
          <a:lstStyle/>
          <a:p>
            <a:r>
              <a:rPr lang="en-IN" dirty="0" smtClean="0"/>
              <a:t>DWI in posterior, anterior and middle cerebral infarction</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28662" y="500043"/>
            <a:ext cx="7358114" cy="1785950"/>
          </a:xfrm>
        </p:spPr>
        <p:txBody>
          <a:bodyPr>
            <a:noAutofit/>
          </a:bodyPr>
          <a:lstStyle/>
          <a:p>
            <a:r>
              <a:rPr lang="en-IN" sz="2800" dirty="0"/>
              <a:t>When we look at the DWI-images it is very easy and you don't have to be an expert radiologist to notice the infarction.</a:t>
            </a:r>
            <a:r>
              <a:rPr lang="en-IN" sz="2800" dirty="0" smtClean="0"/>
              <a:t/>
            </a:r>
            <a:br>
              <a:rPr lang="en-IN" sz="2800" dirty="0" smtClean="0"/>
            </a:br>
            <a:r>
              <a:rPr lang="en-IN" sz="2800" dirty="0"/>
              <a:t>This is why DWI is called 'the stroke sequence'.</a:t>
            </a:r>
          </a:p>
        </p:txBody>
      </p:sp>
      <p:pic>
        <p:nvPicPr>
          <p:cNvPr id="36866" name="Picture 2" descr="C:\Users\Windows\Desktop\a50979784d58d1_MR3.jpg"/>
          <p:cNvPicPr>
            <a:picLocks noGrp="1" noChangeAspect="1" noChangeArrowheads="1"/>
          </p:cNvPicPr>
          <p:nvPr>
            <p:ph idx="1"/>
          </p:nvPr>
        </p:nvPicPr>
        <p:blipFill>
          <a:blip r:embed="rId2"/>
          <a:srcRect/>
          <a:stretch>
            <a:fillRect/>
          </a:stretch>
        </p:blipFill>
        <p:spPr bwMode="auto">
          <a:xfrm>
            <a:off x="1000100" y="2409030"/>
            <a:ext cx="7226325" cy="38060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5000628" cy="6858000"/>
          </a:xfrm>
        </p:spPr>
        <p:txBody>
          <a:bodyPr>
            <a:noAutofit/>
          </a:bodyPr>
          <a:lstStyle/>
          <a:p>
            <a:pPr>
              <a:buNone/>
            </a:pPr>
            <a:r>
              <a:rPr lang="en-IN" b="1" dirty="0" smtClean="0"/>
              <a:t>    When </a:t>
            </a:r>
            <a:r>
              <a:rPr lang="en-IN" b="1" dirty="0"/>
              <a:t>we compare </a:t>
            </a:r>
            <a:r>
              <a:rPr lang="en-IN" b="1" dirty="0" smtClean="0"/>
              <a:t>the findings on </a:t>
            </a:r>
            <a:r>
              <a:rPr lang="en-IN" b="1" dirty="0"/>
              <a:t>T2WI and DWI in time we will notice the </a:t>
            </a:r>
            <a:r>
              <a:rPr lang="en-IN" b="1" dirty="0" smtClean="0"/>
              <a:t>following:</a:t>
            </a:r>
            <a:endParaRPr lang="en-IN" sz="1800" b="1" dirty="0"/>
          </a:p>
          <a:p>
            <a:r>
              <a:rPr lang="en-IN" sz="1800" dirty="0" smtClean="0"/>
              <a:t>In </a:t>
            </a:r>
            <a:r>
              <a:rPr lang="en-IN" sz="1800" dirty="0"/>
              <a:t>the acute phase T2WI will be normal, but in time the </a:t>
            </a:r>
            <a:r>
              <a:rPr lang="en-IN" sz="1800" dirty="0" err="1"/>
              <a:t>infarcted</a:t>
            </a:r>
            <a:r>
              <a:rPr lang="en-IN" sz="1800" dirty="0"/>
              <a:t> area will become </a:t>
            </a:r>
            <a:r>
              <a:rPr lang="en-IN" sz="1800" dirty="0" err="1"/>
              <a:t>hyperintense</a:t>
            </a:r>
            <a:r>
              <a:rPr lang="en-IN" sz="1800" dirty="0"/>
              <a:t>.</a:t>
            </a:r>
          </a:p>
          <a:p>
            <a:r>
              <a:rPr lang="en-IN" sz="1800" dirty="0"/>
              <a:t>The </a:t>
            </a:r>
            <a:r>
              <a:rPr lang="en-IN" sz="1800" dirty="0" err="1"/>
              <a:t>hyperintensity</a:t>
            </a:r>
            <a:r>
              <a:rPr lang="en-IN" sz="1800" dirty="0"/>
              <a:t> on T2WI reaches its maximum between 7 and 30 days. After this it starts to fade.</a:t>
            </a:r>
          </a:p>
          <a:p>
            <a:r>
              <a:rPr lang="en-IN" sz="1800" dirty="0"/>
              <a:t>DWI is already positive in the acute phase and then becomes more bright with a maximum at 7 days.</a:t>
            </a:r>
          </a:p>
          <a:p>
            <a:r>
              <a:rPr lang="en-IN" sz="1800" dirty="0"/>
              <a:t>DWI in brain infarction will be positive for approximately for 3 weeks after onset (in spinal cord infarction DWI is only positive for one week!).</a:t>
            </a:r>
          </a:p>
          <a:p>
            <a:r>
              <a:rPr lang="en-IN" sz="1800" dirty="0"/>
              <a:t>ADC will be of low signal intensity with a maximum at 24 hours and then will increase in signal intensity and finally becomes bright in the chronic stage.</a:t>
            </a:r>
          </a:p>
          <a:p>
            <a:endParaRPr lang="en-IN" sz="1800" dirty="0"/>
          </a:p>
        </p:txBody>
      </p:sp>
      <p:pic>
        <p:nvPicPr>
          <p:cNvPr id="37890" name="Picture 2" descr="C:\Users\Windows\Desktop\a50979784d6325_MR4B.jpg"/>
          <p:cNvPicPr>
            <a:picLocks noGrp="1" noChangeAspect="1" noChangeArrowheads="1"/>
          </p:cNvPicPr>
          <p:nvPr>
            <p:ph sz="half" idx="2"/>
          </p:nvPr>
        </p:nvPicPr>
        <p:blipFill>
          <a:blip r:embed="rId2"/>
          <a:srcRect/>
          <a:stretch>
            <a:fillRect/>
          </a:stretch>
        </p:blipFill>
        <p:spPr bwMode="auto">
          <a:xfrm>
            <a:off x="4929190" y="357166"/>
            <a:ext cx="4000528" cy="650083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4282" y="214290"/>
            <a:ext cx="3714776" cy="6215106"/>
          </a:xfrm>
        </p:spPr>
        <p:txBody>
          <a:bodyPr>
            <a:noAutofit/>
          </a:bodyPr>
          <a:lstStyle/>
          <a:p>
            <a:r>
              <a:rPr lang="en-IN" sz="3200" b="1" dirty="0"/>
              <a:t>Pseudo-normalization of DWI</a:t>
            </a:r>
            <a:r>
              <a:rPr lang="en-IN" sz="2400" dirty="0" smtClean="0"/>
              <a:t/>
            </a:r>
            <a:br>
              <a:rPr lang="en-IN" sz="2400" dirty="0" smtClean="0"/>
            </a:br>
            <a:r>
              <a:rPr lang="en-IN" sz="2400" dirty="0"/>
              <a:t>This occurs between 10-15 days.</a:t>
            </a:r>
            <a:r>
              <a:rPr lang="en-IN" sz="2400" dirty="0" smtClean="0"/>
              <a:t/>
            </a:r>
            <a:br>
              <a:rPr lang="en-IN" sz="2400" dirty="0" smtClean="0"/>
            </a:br>
            <a:r>
              <a:rPr lang="en-IN" sz="2400" dirty="0"/>
              <a:t>The case on the left shows a normal DWI.</a:t>
            </a:r>
            <a:r>
              <a:rPr lang="en-IN" sz="2400" dirty="0" smtClean="0"/>
              <a:t/>
            </a:r>
            <a:br>
              <a:rPr lang="en-IN" sz="2400" dirty="0" smtClean="0"/>
            </a:br>
            <a:r>
              <a:rPr lang="en-IN" sz="2400" dirty="0"/>
              <a:t>On T2WI there is may be some subtle </a:t>
            </a:r>
            <a:r>
              <a:rPr lang="en-IN" sz="2400" dirty="0" err="1"/>
              <a:t>hyperintensity</a:t>
            </a:r>
            <a:r>
              <a:rPr lang="en-IN" sz="2400" dirty="0"/>
              <a:t> in the right occipital lobe in the vascular territory of the posterior cerebral artery.</a:t>
            </a:r>
            <a:r>
              <a:rPr lang="en-IN" sz="2400" dirty="0" smtClean="0"/>
              <a:t/>
            </a:r>
            <a:br>
              <a:rPr lang="en-IN" sz="2400" dirty="0" smtClean="0"/>
            </a:br>
            <a:r>
              <a:rPr lang="en-IN" sz="2400" dirty="0"/>
              <a:t>The T1WI after the administration of Gadolinium shows </a:t>
            </a:r>
            <a:r>
              <a:rPr lang="en-IN" sz="2400" dirty="0" err="1"/>
              <a:t>gyral</a:t>
            </a:r>
            <a:r>
              <a:rPr lang="en-IN" sz="2400" dirty="0"/>
              <a:t> enhancement indicating infarction.</a:t>
            </a:r>
          </a:p>
        </p:txBody>
      </p:sp>
      <p:pic>
        <p:nvPicPr>
          <p:cNvPr id="38914" name="Picture 2" descr="C:\Users\Windows\Desktop\a50979784d6a9f_MR5.jpg"/>
          <p:cNvPicPr>
            <a:picLocks noGrp="1" noChangeAspect="1" noChangeArrowheads="1"/>
          </p:cNvPicPr>
          <p:nvPr>
            <p:ph idx="1"/>
          </p:nvPr>
        </p:nvPicPr>
        <p:blipFill>
          <a:blip r:embed="rId2"/>
          <a:srcRect/>
          <a:stretch>
            <a:fillRect/>
          </a:stretch>
        </p:blipFill>
        <p:spPr bwMode="auto">
          <a:xfrm>
            <a:off x="4035424" y="571480"/>
            <a:ext cx="4965731" cy="4857784"/>
          </a:xfrm>
          <a:prstGeom prst="rect">
            <a:avLst/>
          </a:prstGeom>
          <a:noFill/>
        </p:spPr>
      </p:pic>
      <p:sp>
        <p:nvSpPr>
          <p:cNvPr id="6" name="Rectangle 5"/>
          <p:cNvSpPr/>
          <p:nvPr/>
        </p:nvSpPr>
        <p:spPr>
          <a:xfrm>
            <a:off x="4000496" y="5715016"/>
            <a:ext cx="4857784" cy="646331"/>
          </a:xfrm>
          <a:prstGeom prst="rect">
            <a:avLst/>
          </a:prstGeom>
        </p:spPr>
        <p:txBody>
          <a:bodyPr wrap="square">
            <a:spAutoFit/>
          </a:bodyPr>
          <a:lstStyle/>
          <a:p>
            <a:r>
              <a:rPr lang="en-IN" dirty="0" smtClean="0"/>
              <a:t>Pseudo-normalization of DWI in a 2 weeks old posterior infarction</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smtClean="0"/>
              <a:t>1.ISCHEMIC</a:t>
            </a:r>
            <a:endParaRPr lang="en-IN" dirty="0"/>
          </a:p>
        </p:txBody>
      </p:sp>
      <p:sp>
        <p:nvSpPr>
          <p:cNvPr id="3" name="Content Placeholder 2"/>
          <p:cNvSpPr>
            <a:spLocks noGrp="1"/>
          </p:cNvSpPr>
          <p:nvPr>
            <p:ph idx="1"/>
          </p:nvPr>
        </p:nvSpPr>
        <p:spPr>
          <a:xfrm>
            <a:off x="457200" y="1142984"/>
            <a:ext cx="8472518" cy="5429288"/>
          </a:xfrm>
        </p:spPr>
        <p:txBody>
          <a:bodyPr>
            <a:normAutofit fontScale="92500" lnSpcReduction="10000"/>
          </a:bodyPr>
          <a:lstStyle/>
          <a:p>
            <a:pPr>
              <a:buNone/>
            </a:pPr>
            <a:r>
              <a:rPr lang="en-IN" dirty="0" smtClean="0"/>
              <a:t>     In an ischemic stroke, blood supply to part of the brain is decreased, leading to dysfunction of the brain tissue in that area. There are four reasons why this might happen: </a:t>
            </a:r>
          </a:p>
          <a:p>
            <a:pPr>
              <a:buFont typeface="Wingdings" pitchFamily="2" charset="2"/>
              <a:buChar char="§"/>
            </a:pPr>
            <a:r>
              <a:rPr lang="en-IN" dirty="0" smtClean="0"/>
              <a:t>Thrombosis</a:t>
            </a:r>
          </a:p>
          <a:p>
            <a:pPr>
              <a:buFont typeface="Wingdings" pitchFamily="2" charset="2"/>
              <a:buChar char="§"/>
            </a:pPr>
            <a:r>
              <a:rPr lang="en-IN" dirty="0" smtClean="0"/>
              <a:t>Embolism</a:t>
            </a:r>
          </a:p>
          <a:p>
            <a:pPr>
              <a:buFont typeface="Wingdings" pitchFamily="2" charset="2"/>
              <a:buChar char="§"/>
            </a:pPr>
            <a:r>
              <a:rPr lang="en-IN" dirty="0" smtClean="0"/>
              <a:t> Shock</a:t>
            </a:r>
          </a:p>
          <a:p>
            <a:pPr>
              <a:buFont typeface="Wingdings" pitchFamily="2" charset="2"/>
              <a:buChar char="§"/>
            </a:pPr>
            <a:r>
              <a:rPr lang="en-IN" dirty="0" smtClean="0"/>
              <a:t>Cerebral venous sinus thrombosis</a:t>
            </a:r>
          </a:p>
          <a:p>
            <a:pPr>
              <a:buNone/>
            </a:pPr>
            <a:r>
              <a:rPr lang="en-IN" dirty="0" smtClean="0"/>
              <a:t>    A stroke without an obvious explanation is termed </a:t>
            </a:r>
            <a:r>
              <a:rPr lang="en-IN" dirty="0" smtClean="0">
                <a:hlinkClick r:id="rId2" tooltip="Idiopathic disease"/>
              </a:rPr>
              <a:t>cryptogenic</a:t>
            </a:r>
            <a:r>
              <a:rPr lang="en-IN" dirty="0" smtClean="0"/>
              <a:t> (of unknown origin); this constitutes 30–40% of all ischemic strokes. </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214290"/>
            <a:ext cx="4281518" cy="6357982"/>
          </a:xfrm>
        </p:spPr>
        <p:txBody>
          <a:bodyPr>
            <a:normAutofit fontScale="92500" lnSpcReduction="20000"/>
          </a:bodyPr>
          <a:lstStyle/>
          <a:p>
            <a:r>
              <a:rPr lang="en-IN" dirty="0"/>
              <a:t>First it was thought that everything that is bright on DWI is dead tissue.</a:t>
            </a:r>
            <a:r>
              <a:rPr lang="en-IN" dirty="0" smtClean="0"/>
              <a:t/>
            </a:r>
            <a:br>
              <a:rPr lang="en-IN" dirty="0" smtClean="0"/>
            </a:br>
            <a:r>
              <a:rPr lang="en-IN" dirty="0"/>
              <a:t>However now there are some papers suggesting that probably some of it may be potentially reversible damage.</a:t>
            </a:r>
            <a:r>
              <a:rPr lang="en-IN" dirty="0" smtClean="0"/>
              <a:t/>
            </a:r>
            <a:br>
              <a:rPr lang="en-IN" dirty="0" smtClean="0"/>
            </a:br>
            <a:r>
              <a:rPr lang="en-IN" dirty="0" smtClean="0"/>
              <a:t/>
            </a:r>
            <a:br>
              <a:rPr lang="en-IN" dirty="0" smtClean="0"/>
            </a:br>
            <a:r>
              <a:rPr lang="en-IN" dirty="0"/>
              <a:t>If you compare the DWI images in the acute phase with the T2WI in the chronic phase, you will notice that the affected brain volume in DWI is larger compared to the final </a:t>
            </a:r>
            <a:r>
              <a:rPr lang="en-IN" dirty="0" err="1"/>
              <a:t>infarcted</a:t>
            </a:r>
            <a:r>
              <a:rPr lang="en-IN" dirty="0"/>
              <a:t> area (respectively 62cc and 17cc).</a:t>
            </a:r>
          </a:p>
        </p:txBody>
      </p:sp>
      <p:pic>
        <p:nvPicPr>
          <p:cNvPr id="39938" name="Picture 2" descr="C:\Users\Windows\Desktop\a50979784da2c6_MR8.jpg"/>
          <p:cNvPicPr>
            <a:picLocks noGrp="1" noChangeAspect="1" noChangeArrowheads="1"/>
          </p:cNvPicPr>
          <p:nvPr>
            <p:ph sz="half" idx="2"/>
          </p:nvPr>
        </p:nvPicPr>
        <p:blipFill>
          <a:blip r:embed="rId2"/>
          <a:srcRect/>
          <a:stretch>
            <a:fillRect/>
          </a:stretch>
        </p:blipFill>
        <p:spPr bwMode="auto">
          <a:xfrm>
            <a:off x="4500562" y="285728"/>
            <a:ext cx="4387234" cy="6215106"/>
          </a:xfrm>
          <a:prstGeom prst="rect">
            <a:avLst/>
          </a:prstGeom>
          <a:noFill/>
        </p:spPr>
      </p:pic>
      <p:sp>
        <p:nvSpPr>
          <p:cNvPr id="4" name="Right Arrow 3"/>
          <p:cNvSpPr/>
          <p:nvPr/>
        </p:nvSpPr>
        <p:spPr>
          <a:xfrm>
            <a:off x="4857752" y="1428736"/>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4786314" y="4500570"/>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4686304" cy="857256"/>
          </a:xfrm>
        </p:spPr>
        <p:txBody>
          <a:bodyPr>
            <a:normAutofit fontScale="90000"/>
          </a:bodyPr>
          <a:lstStyle/>
          <a:p>
            <a:r>
              <a:rPr lang="en-IN" sz="3600" dirty="0"/>
              <a:t>Perfusion MR Imaging</a:t>
            </a:r>
            <a:r>
              <a:rPr lang="en-IN" dirty="0"/>
              <a:t/>
            </a:r>
            <a:br>
              <a:rPr lang="en-IN" dirty="0"/>
            </a:br>
            <a:endParaRPr lang="en-IN" dirty="0"/>
          </a:p>
        </p:txBody>
      </p:sp>
      <p:sp>
        <p:nvSpPr>
          <p:cNvPr id="4" name="Text Placeholder 3"/>
          <p:cNvSpPr>
            <a:spLocks noGrp="1"/>
          </p:cNvSpPr>
          <p:nvPr>
            <p:ph type="body" sz="half" idx="2"/>
          </p:nvPr>
        </p:nvSpPr>
        <p:spPr>
          <a:xfrm>
            <a:off x="142844" y="785794"/>
            <a:ext cx="3929090" cy="5715040"/>
          </a:xfrm>
        </p:spPr>
        <p:txBody>
          <a:bodyPr>
            <a:noAutofit/>
          </a:bodyPr>
          <a:lstStyle/>
          <a:p>
            <a:r>
              <a:rPr lang="en-IN" sz="2800" dirty="0" smtClean="0"/>
              <a:t>Perfusion </a:t>
            </a:r>
            <a:r>
              <a:rPr lang="en-IN" sz="2800" dirty="0"/>
              <a:t>with MR is comparable to perfusion CT.</a:t>
            </a:r>
            <a:br>
              <a:rPr lang="en-IN" sz="2800" dirty="0"/>
            </a:br>
            <a:r>
              <a:rPr lang="en-IN" sz="2800" dirty="0"/>
              <a:t>A compact bolus of </a:t>
            </a:r>
            <a:r>
              <a:rPr lang="en-IN" sz="2800" dirty="0" err="1"/>
              <a:t>Gd</a:t>
            </a:r>
            <a:r>
              <a:rPr lang="en-IN" sz="2800" dirty="0"/>
              <a:t>-DTPA is delivered through a power injector.</a:t>
            </a:r>
            <a:br>
              <a:rPr lang="en-IN" sz="2800" dirty="0"/>
            </a:br>
            <a:r>
              <a:rPr lang="en-IN" sz="2800" dirty="0"/>
              <a:t>Multiple echo-planar images are made with a high temporal resolution.</a:t>
            </a:r>
            <a:br>
              <a:rPr lang="en-IN" sz="2800" dirty="0"/>
            </a:br>
            <a:r>
              <a:rPr lang="en-IN" sz="2800" dirty="0"/>
              <a:t>T2* gradient sequences are used to maximize the susceptibility signal changes.</a:t>
            </a:r>
          </a:p>
          <a:p>
            <a:endParaRPr lang="en-IN" sz="2800" dirty="0"/>
          </a:p>
        </p:txBody>
      </p:sp>
      <p:pic>
        <p:nvPicPr>
          <p:cNvPr id="40962" name="Picture 2" descr="C:\Users\Windows\Desktop\a50979784dab92_MR9.jpg"/>
          <p:cNvPicPr>
            <a:picLocks noGrp="1" noChangeAspect="1" noChangeArrowheads="1"/>
          </p:cNvPicPr>
          <p:nvPr>
            <p:ph idx="1"/>
          </p:nvPr>
        </p:nvPicPr>
        <p:blipFill>
          <a:blip r:embed="rId2"/>
          <a:srcRect/>
          <a:stretch>
            <a:fillRect/>
          </a:stretch>
        </p:blipFill>
        <p:spPr bwMode="auto">
          <a:xfrm>
            <a:off x="4214810" y="714357"/>
            <a:ext cx="4786346" cy="592935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57158" y="0"/>
            <a:ext cx="4357718" cy="6858000"/>
          </a:xfrm>
        </p:spPr>
        <p:txBody>
          <a:bodyPr>
            <a:noAutofit/>
          </a:bodyPr>
          <a:lstStyle/>
          <a:p>
            <a:r>
              <a:rPr lang="en-IN" sz="2800" dirty="0"/>
              <a:t>On the left a patient with sudden onset of neurological symptoms. MR was performed 1 hour after onset of symptoms. </a:t>
            </a:r>
            <a:r>
              <a:rPr lang="en-IN" sz="2800" dirty="0" smtClean="0"/>
              <a:t>T1 and T2 images are normal.</a:t>
            </a:r>
            <a:endParaRPr lang="en-IN" sz="2800" dirty="0"/>
          </a:p>
        </p:txBody>
      </p:sp>
      <p:pic>
        <p:nvPicPr>
          <p:cNvPr id="44034" name="Picture 2" descr="C:\Users\Windows\Desktop\a50979784dddd4_MR12.jpg"/>
          <p:cNvPicPr>
            <a:picLocks noGrp="1" noChangeAspect="1" noChangeArrowheads="1"/>
          </p:cNvPicPr>
          <p:nvPr>
            <p:ph idx="1"/>
          </p:nvPr>
        </p:nvPicPr>
        <p:blipFill>
          <a:blip r:embed="rId2"/>
          <a:srcRect/>
          <a:stretch>
            <a:fillRect/>
          </a:stretch>
        </p:blipFill>
        <p:spPr bwMode="auto">
          <a:xfrm>
            <a:off x="4500563" y="214290"/>
            <a:ext cx="4429156" cy="4857784"/>
          </a:xfrm>
          <a:prstGeom prst="rect">
            <a:avLst/>
          </a:prstGeom>
          <a:noFill/>
        </p:spPr>
      </p:pic>
      <p:sp>
        <p:nvSpPr>
          <p:cNvPr id="6" name="Rectangle 5"/>
          <p:cNvSpPr/>
          <p:nvPr/>
        </p:nvSpPr>
        <p:spPr>
          <a:xfrm>
            <a:off x="4857752" y="5214950"/>
            <a:ext cx="4143404" cy="923330"/>
          </a:xfrm>
          <a:prstGeom prst="rect">
            <a:avLst/>
          </a:prstGeom>
        </p:spPr>
        <p:txBody>
          <a:bodyPr wrap="square">
            <a:spAutoFit/>
          </a:bodyPr>
          <a:lstStyle/>
          <a:p>
            <a:r>
              <a:rPr lang="en-IN" dirty="0" smtClean="0"/>
              <a:t>T2WI and PDWI (proton </a:t>
            </a:r>
            <a:r>
              <a:rPr lang="en-IN" dirty="0" err="1" smtClean="0"/>
              <a:t>densityWI</a:t>
            </a:r>
            <a:r>
              <a:rPr lang="en-IN" dirty="0" smtClean="0"/>
              <a:t>) in a patient with sudden onset of neurological symptoms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4282" y="214290"/>
            <a:ext cx="3786214" cy="6072230"/>
          </a:xfrm>
        </p:spPr>
        <p:txBody>
          <a:bodyPr>
            <a:noAutofit/>
          </a:bodyPr>
          <a:lstStyle/>
          <a:p>
            <a:r>
              <a:rPr lang="en-IN" sz="2800" dirty="0" smtClean="0">
                <a:solidFill>
                  <a:srgbClr val="FF0000"/>
                </a:solidFill>
              </a:rPr>
              <a:t>Continued.</a:t>
            </a:r>
          </a:p>
          <a:p>
            <a:r>
              <a:rPr lang="en-IN" sz="2800" dirty="0" smtClean="0"/>
              <a:t>On </a:t>
            </a:r>
            <a:r>
              <a:rPr lang="en-IN" sz="2800" dirty="0"/>
              <a:t>the DWI there is a large area with restricted diffusion in the territory of the right middle cerebral artery.</a:t>
            </a:r>
            <a:r>
              <a:rPr lang="en-IN" sz="2800" dirty="0" smtClean="0"/>
              <a:t/>
            </a:r>
            <a:br>
              <a:rPr lang="en-IN" sz="2800" dirty="0" smtClean="0"/>
            </a:br>
            <a:r>
              <a:rPr lang="en-IN" sz="2800" dirty="0"/>
              <a:t>Notice also the involvement of the basal ganglia.</a:t>
            </a:r>
            <a:r>
              <a:rPr lang="en-IN" sz="2800" dirty="0" smtClean="0"/>
              <a:t/>
            </a:r>
            <a:br>
              <a:rPr lang="en-IN" sz="2800" dirty="0" smtClean="0"/>
            </a:br>
            <a:r>
              <a:rPr lang="en-IN" sz="2800" dirty="0"/>
              <a:t>There is a perfect match with the perfusion images, so this patient should not undergo any form of thrombolytic therapy.</a:t>
            </a:r>
          </a:p>
        </p:txBody>
      </p:sp>
      <p:pic>
        <p:nvPicPr>
          <p:cNvPr id="45058" name="Picture 2" descr="C:\Users\Windows\Desktop\a50979784de478_MR13.jpg"/>
          <p:cNvPicPr>
            <a:picLocks noGrp="1" noChangeAspect="1" noChangeArrowheads="1"/>
          </p:cNvPicPr>
          <p:nvPr>
            <p:ph idx="1"/>
          </p:nvPr>
        </p:nvPicPr>
        <p:blipFill>
          <a:blip r:embed="rId2"/>
          <a:srcRect/>
          <a:stretch>
            <a:fillRect/>
          </a:stretch>
        </p:blipFill>
        <p:spPr bwMode="auto">
          <a:xfrm>
            <a:off x="4035424" y="357166"/>
            <a:ext cx="4965732" cy="5429288"/>
          </a:xfrm>
          <a:prstGeom prst="rect">
            <a:avLst/>
          </a:prstGeom>
          <a:noFill/>
        </p:spPr>
      </p:pic>
      <p:sp>
        <p:nvSpPr>
          <p:cNvPr id="6" name="Rectangle 5"/>
          <p:cNvSpPr/>
          <p:nvPr/>
        </p:nvSpPr>
        <p:spPr>
          <a:xfrm>
            <a:off x="4357686" y="5786454"/>
            <a:ext cx="1428760" cy="369332"/>
          </a:xfrm>
          <a:prstGeom prst="rect">
            <a:avLst/>
          </a:prstGeom>
        </p:spPr>
        <p:txBody>
          <a:bodyPr wrap="square">
            <a:spAutoFit/>
          </a:bodyPr>
          <a:lstStyle/>
          <a:p>
            <a:r>
              <a:rPr lang="en-IN" dirty="0" smtClean="0"/>
              <a:t>DWI and PI</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500042"/>
            <a:ext cx="3043230" cy="5626121"/>
          </a:xfrm>
        </p:spPr>
        <p:txBody>
          <a:bodyPr>
            <a:noAutofit/>
          </a:bodyPr>
          <a:lstStyle/>
          <a:p>
            <a:r>
              <a:rPr lang="en-IN" sz="3200" dirty="0"/>
              <a:t>On the left another MCA infarction.</a:t>
            </a:r>
            <a:r>
              <a:rPr lang="en-IN" sz="3200" dirty="0" smtClean="0"/>
              <a:t/>
            </a:r>
            <a:br>
              <a:rPr lang="en-IN" sz="3200" dirty="0" smtClean="0"/>
            </a:br>
            <a:r>
              <a:rPr lang="en-IN" sz="3200" dirty="0"/>
              <a:t>It is clearly visible on CT (i.e. irreversible changes).</a:t>
            </a:r>
            <a:r>
              <a:rPr lang="en-IN" sz="3200" dirty="0" smtClean="0"/>
              <a:t/>
            </a:r>
            <a:br>
              <a:rPr lang="en-IN" sz="3200" dirty="0" smtClean="0"/>
            </a:br>
            <a:r>
              <a:rPr lang="en-IN" sz="3200" dirty="0"/>
              <a:t>There is a match of DWI and </a:t>
            </a:r>
            <a:r>
              <a:rPr lang="en-IN" sz="3200" dirty="0" smtClean="0"/>
              <a:t> MR Perfusion</a:t>
            </a:r>
            <a:r>
              <a:rPr lang="en-IN" sz="3200" dirty="0"/>
              <a:t>, so no therapy.</a:t>
            </a:r>
          </a:p>
        </p:txBody>
      </p:sp>
      <p:pic>
        <p:nvPicPr>
          <p:cNvPr id="46082" name="Picture 2" descr="C:\Users\Windows\Desktop\a50979784dea05_MR14.jpg"/>
          <p:cNvPicPr>
            <a:picLocks noGrp="1" noChangeAspect="1" noChangeArrowheads="1"/>
          </p:cNvPicPr>
          <p:nvPr>
            <p:ph idx="1"/>
          </p:nvPr>
        </p:nvPicPr>
        <p:blipFill>
          <a:blip r:embed="rId2"/>
          <a:srcRect/>
          <a:stretch>
            <a:fillRect/>
          </a:stretch>
        </p:blipFill>
        <p:spPr bwMode="auto">
          <a:xfrm>
            <a:off x="3428992" y="714356"/>
            <a:ext cx="5572163" cy="478634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3465513" cy="6286520"/>
          </a:xfrm>
        </p:spPr>
        <p:txBody>
          <a:bodyPr>
            <a:noAutofit/>
          </a:bodyPr>
          <a:lstStyle/>
          <a:p>
            <a:r>
              <a:rPr lang="en-IN" sz="3200" dirty="0"/>
              <a:t>The area with abnormal perfusion can be dead tissue or tissue at risk. </a:t>
            </a:r>
            <a:r>
              <a:rPr lang="en-IN" sz="3200" dirty="0" smtClean="0"/>
              <a:t/>
            </a:r>
            <a:br>
              <a:rPr lang="en-IN" sz="3200" dirty="0" smtClean="0"/>
            </a:br>
            <a:r>
              <a:rPr lang="en-IN" sz="3200" dirty="0"/>
              <a:t>Combining the diffusion and perfusion images helps us to define the tissue at risk, i.e. the penumbra.</a:t>
            </a:r>
          </a:p>
        </p:txBody>
      </p:sp>
      <p:pic>
        <p:nvPicPr>
          <p:cNvPr id="41986" name="Picture 2" descr="C:\Users\Windows\Desktop\a50979784db2db_TEK-stroke-2.jpg"/>
          <p:cNvPicPr>
            <a:picLocks noGrp="1" noChangeAspect="1" noChangeArrowheads="1"/>
          </p:cNvPicPr>
          <p:nvPr>
            <p:ph idx="1"/>
          </p:nvPr>
        </p:nvPicPr>
        <p:blipFill>
          <a:blip r:embed="rId2"/>
          <a:srcRect/>
          <a:stretch>
            <a:fillRect/>
          </a:stretch>
        </p:blipFill>
        <p:spPr bwMode="auto">
          <a:xfrm>
            <a:off x="4035425" y="1142984"/>
            <a:ext cx="4191000" cy="332344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85728"/>
            <a:ext cx="3900486" cy="6215106"/>
          </a:xfrm>
        </p:spPr>
        <p:txBody>
          <a:bodyPr>
            <a:noAutofit/>
          </a:bodyPr>
          <a:lstStyle/>
          <a:p>
            <a:r>
              <a:rPr lang="en-IN" sz="2800" dirty="0"/>
              <a:t>On the left we first have a diffusion image indicating the area with irreversible changes (dead issue).</a:t>
            </a:r>
            <a:r>
              <a:rPr lang="en-IN" sz="2800" dirty="0" smtClean="0"/>
              <a:t/>
            </a:r>
            <a:br>
              <a:rPr lang="en-IN" sz="2800" dirty="0" smtClean="0"/>
            </a:br>
            <a:r>
              <a:rPr lang="en-IN" sz="2800" dirty="0"/>
              <a:t>In the middle there is a large area with </a:t>
            </a:r>
            <a:r>
              <a:rPr lang="en-IN" sz="2800" dirty="0" err="1"/>
              <a:t>hypoperfusion</a:t>
            </a:r>
            <a:r>
              <a:rPr lang="en-IN" sz="2800" dirty="0"/>
              <a:t>.</a:t>
            </a:r>
            <a:r>
              <a:rPr lang="en-IN" sz="2800" dirty="0" smtClean="0"/>
              <a:t/>
            </a:r>
            <a:br>
              <a:rPr lang="en-IN" sz="2800" dirty="0" smtClean="0"/>
            </a:br>
            <a:r>
              <a:rPr lang="en-IN" sz="2800" dirty="0"/>
              <a:t>On the right the diffusion-perfusion mismatch is indicated in blue.</a:t>
            </a:r>
            <a:r>
              <a:rPr lang="en-IN" sz="2800" dirty="0" smtClean="0"/>
              <a:t/>
            </a:r>
            <a:br>
              <a:rPr lang="en-IN" sz="2800" dirty="0" smtClean="0"/>
            </a:br>
            <a:r>
              <a:rPr lang="en-IN" sz="2800" dirty="0"/>
              <a:t>This is the tissue at risk.</a:t>
            </a:r>
            <a:r>
              <a:rPr lang="en-IN" sz="2800" dirty="0" smtClean="0"/>
              <a:t/>
            </a:r>
            <a:br>
              <a:rPr lang="en-IN" sz="2800" dirty="0" smtClean="0"/>
            </a:br>
            <a:r>
              <a:rPr lang="en-IN" sz="2800" dirty="0"/>
              <a:t>This is the brain tissue that maybe can be saved with therapy.</a:t>
            </a:r>
          </a:p>
        </p:txBody>
      </p:sp>
      <p:pic>
        <p:nvPicPr>
          <p:cNvPr id="43010" name="Picture 2" descr="C:\Users\Windows\Desktop\a50979784dd693_MR10.jpg"/>
          <p:cNvPicPr>
            <a:picLocks noGrp="1" noChangeAspect="1" noChangeArrowheads="1"/>
          </p:cNvPicPr>
          <p:nvPr>
            <p:ph idx="1"/>
          </p:nvPr>
        </p:nvPicPr>
        <p:blipFill>
          <a:blip r:embed="rId2"/>
          <a:srcRect/>
          <a:stretch>
            <a:fillRect/>
          </a:stretch>
        </p:blipFill>
        <p:spPr bwMode="auto">
          <a:xfrm>
            <a:off x="4500562" y="357166"/>
            <a:ext cx="4191000" cy="5500726"/>
          </a:xfrm>
          <a:prstGeom prst="rect">
            <a:avLst/>
          </a:prstGeom>
          <a:noFill/>
        </p:spPr>
      </p:pic>
      <p:sp>
        <p:nvSpPr>
          <p:cNvPr id="6" name="Rectangle 5"/>
          <p:cNvSpPr/>
          <p:nvPr/>
        </p:nvSpPr>
        <p:spPr>
          <a:xfrm>
            <a:off x="4857752" y="6072206"/>
            <a:ext cx="4071966" cy="646331"/>
          </a:xfrm>
          <a:prstGeom prst="rect">
            <a:avLst/>
          </a:prstGeom>
        </p:spPr>
        <p:txBody>
          <a:bodyPr wrap="square">
            <a:spAutoFit/>
          </a:bodyPr>
          <a:lstStyle/>
          <a:p>
            <a:r>
              <a:rPr lang="en-IN" dirty="0" smtClean="0"/>
              <a:t>Diffusion in yellow. Perfusion in red. Mismatch in blue is penumbra.</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357826"/>
            <a:ext cx="5111750" cy="768337"/>
          </a:xfrm>
        </p:spPr>
        <p:txBody>
          <a:bodyPr>
            <a:normAutofit fontScale="85000" lnSpcReduction="20000"/>
          </a:bodyPr>
          <a:lstStyle/>
          <a:p>
            <a:r>
              <a:rPr lang="en-IN" dirty="0" smtClean="0"/>
              <a:t>Perfusion </a:t>
            </a:r>
            <a:r>
              <a:rPr lang="en-IN" dirty="0"/>
              <a:t>images demonstrating large penumbra</a:t>
            </a:r>
          </a:p>
        </p:txBody>
      </p:sp>
      <p:sp>
        <p:nvSpPr>
          <p:cNvPr id="4" name="Text Placeholder 3"/>
          <p:cNvSpPr>
            <a:spLocks noGrp="1"/>
          </p:cNvSpPr>
          <p:nvPr>
            <p:ph type="body" sz="half" idx="2"/>
          </p:nvPr>
        </p:nvSpPr>
        <p:spPr>
          <a:xfrm>
            <a:off x="0" y="500042"/>
            <a:ext cx="3714744" cy="5626121"/>
          </a:xfrm>
        </p:spPr>
        <p:txBody>
          <a:bodyPr>
            <a:noAutofit/>
          </a:bodyPr>
          <a:lstStyle/>
          <a:p>
            <a:r>
              <a:rPr lang="en-IN" sz="3200" dirty="0" smtClean="0">
                <a:solidFill>
                  <a:srgbClr val="FF0000"/>
                </a:solidFill>
              </a:rPr>
              <a:t>Continued.</a:t>
            </a:r>
          </a:p>
          <a:p>
            <a:r>
              <a:rPr lang="en-IN" sz="3200" dirty="0" smtClean="0"/>
              <a:t>Now </a:t>
            </a:r>
            <a:r>
              <a:rPr lang="en-IN" sz="3200" dirty="0"/>
              <a:t>we can see that there is a severe mismatch.</a:t>
            </a:r>
            <a:r>
              <a:rPr lang="en-IN" sz="3200" dirty="0" smtClean="0"/>
              <a:t/>
            </a:r>
            <a:br>
              <a:rPr lang="en-IN" sz="3200" dirty="0" smtClean="0"/>
            </a:br>
            <a:r>
              <a:rPr lang="en-IN" sz="3200" dirty="0"/>
              <a:t>Almost the whole left cerebral hemisphere is at risk due to </a:t>
            </a:r>
            <a:r>
              <a:rPr lang="en-IN" sz="3200" dirty="0" err="1"/>
              <a:t>hypoperfusion</a:t>
            </a:r>
            <a:r>
              <a:rPr lang="en-IN" sz="3200" dirty="0"/>
              <a:t>.</a:t>
            </a:r>
            <a:r>
              <a:rPr lang="en-IN" sz="3200" dirty="0" smtClean="0"/>
              <a:t/>
            </a:r>
            <a:br>
              <a:rPr lang="en-IN" sz="3200" dirty="0" smtClean="0"/>
            </a:br>
            <a:r>
              <a:rPr lang="en-IN" sz="3200" dirty="0"/>
              <a:t>This patient is an ideal candidate for therapy.</a:t>
            </a:r>
          </a:p>
        </p:txBody>
      </p:sp>
      <p:pic>
        <p:nvPicPr>
          <p:cNvPr id="48130" name="Picture 2" descr="C:\Users\Windows\Desktop\a50979784df5cd_MR16.jpg"/>
          <p:cNvPicPr>
            <a:picLocks noChangeAspect="1" noChangeArrowheads="1"/>
          </p:cNvPicPr>
          <p:nvPr/>
        </p:nvPicPr>
        <p:blipFill>
          <a:blip r:embed="rId2"/>
          <a:srcRect/>
          <a:stretch>
            <a:fillRect/>
          </a:stretch>
        </p:blipFill>
        <p:spPr bwMode="auto">
          <a:xfrm>
            <a:off x="3786182" y="2071678"/>
            <a:ext cx="4857784" cy="300039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l="32943" t="14648" r="2818" b="16992"/>
          <a:stretch>
            <a:fillRect/>
          </a:stretch>
        </p:blipFill>
        <p:spPr bwMode="auto">
          <a:xfrm>
            <a:off x="214282" y="142852"/>
            <a:ext cx="8358246" cy="500066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l="21962" t="42969" r="35212" b="40429"/>
          <a:stretch>
            <a:fillRect/>
          </a:stretch>
        </p:blipFill>
        <p:spPr bwMode="auto">
          <a:xfrm>
            <a:off x="857224" y="5214950"/>
            <a:ext cx="7572428" cy="1428760"/>
          </a:xfrm>
          <a:prstGeom prst="rect">
            <a:avLst/>
          </a:prstGeom>
          <a:noFill/>
          <a:ln w="9525">
            <a:noFill/>
            <a:miter lim="800000"/>
            <a:headEnd/>
            <a:tailEnd/>
          </a:ln>
          <a:effectLst/>
        </p:spPr>
      </p:pic>
      <p:sp>
        <p:nvSpPr>
          <p:cNvPr id="5" name="TextBox 4"/>
          <p:cNvSpPr txBox="1"/>
          <p:nvPr/>
        </p:nvSpPr>
        <p:spPr>
          <a:xfrm>
            <a:off x="500034" y="6215082"/>
            <a:ext cx="7786742" cy="369332"/>
          </a:xfrm>
          <a:prstGeom prst="rect">
            <a:avLst/>
          </a:prstGeom>
          <a:noFill/>
        </p:spPr>
        <p:txBody>
          <a:bodyPr wrap="square" rtlCol="0">
            <a:spAutoFit/>
          </a:bodyPr>
          <a:lstStyle/>
          <a:p>
            <a:r>
              <a:rPr lang="en-IN" dirty="0" smtClean="0"/>
              <a:t>I – </a:t>
            </a:r>
            <a:r>
              <a:rPr lang="en-IN" dirty="0" err="1" smtClean="0"/>
              <a:t>isointense</a:t>
            </a:r>
            <a:r>
              <a:rPr lang="en-IN" dirty="0" smtClean="0"/>
              <a:t>, B- bright, D - dark</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42844" y="362720"/>
            <a:ext cx="8858312" cy="6352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b="1" dirty="0" smtClean="0"/>
              <a:t>2.Hemorrhagic</a:t>
            </a:r>
            <a:endParaRPr lang="en-IN" dirty="0"/>
          </a:p>
        </p:txBody>
      </p:sp>
      <p:sp>
        <p:nvSpPr>
          <p:cNvPr id="3" name="Content Placeholder 2"/>
          <p:cNvSpPr>
            <a:spLocks noGrp="1"/>
          </p:cNvSpPr>
          <p:nvPr>
            <p:ph idx="1"/>
          </p:nvPr>
        </p:nvSpPr>
        <p:spPr>
          <a:xfrm>
            <a:off x="457200" y="1214422"/>
            <a:ext cx="8329642" cy="5643578"/>
          </a:xfrm>
        </p:spPr>
        <p:txBody>
          <a:bodyPr>
            <a:normAutofit lnSpcReduction="10000"/>
          </a:bodyPr>
          <a:lstStyle/>
          <a:p>
            <a:pPr>
              <a:buNone/>
            </a:pPr>
            <a:r>
              <a:rPr lang="en-IN" dirty="0" smtClean="0"/>
              <a:t>There are two main types of hemorrhagic stroke:</a:t>
            </a:r>
          </a:p>
          <a:p>
            <a:r>
              <a:rPr lang="en-IN" dirty="0" err="1" smtClean="0">
                <a:hlinkClick r:id="rId2" tooltip="Intracerebral hemorrhage"/>
              </a:rPr>
              <a:t>Intracerebral</a:t>
            </a:r>
            <a:r>
              <a:rPr lang="en-IN" dirty="0" smtClean="0">
                <a:hlinkClick r:id="rId2" tooltip="Intracerebral hemorrhage"/>
              </a:rPr>
              <a:t> </a:t>
            </a:r>
            <a:r>
              <a:rPr lang="en-IN" dirty="0" err="1" smtClean="0">
                <a:hlinkClick r:id="rId2" tooltip="Intracerebral hemorrhage"/>
              </a:rPr>
              <a:t>hemorrhage</a:t>
            </a:r>
            <a:r>
              <a:rPr lang="en-IN" dirty="0" smtClean="0"/>
              <a:t>, which is basically bleeding within the brain itself , due to either </a:t>
            </a:r>
            <a:r>
              <a:rPr lang="en-IN" dirty="0" err="1" smtClean="0">
                <a:hlinkClick r:id="rId3" tooltip="Intraparenchymal hemorrhage"/>
              </a:rPr>
              <a:t>intraparenchymal</a:t>
            </a:r>
            <a:r>
              <a:rPr lang="en-IN" dirty="0" smtClean="0">
                <a:hlinkClick r:id="rId3" tooltip="Intraparenchymal hemorrhage"/>
              </a:rPr>
              <a:t> </a:t>
            </a:r>
            <a:r>
              <a:rPr lang="en-IN" dirty="0" err="1" smtClean="0">
                <a:hlinkClick r:id="rId3" tooltip="Intraparenchymal hemorrhage"/>
              </a:rPr>
              <a:t>hemorrhage</a:t>
            </a:r>
            <a:r>
              <a:rPr lang="en-IN" dirty="0" smtClean="0"/>
              <a:t> (bleeding within the brain tissue) or </a:t>
            </a:r>
            <a:r>
              <a:rPr lang="en-IN" dirty="0" err="1" smtClean="0">
                <a:hlinkClick r:id="rId4" tooltip="Intraventricular hemorrhage"/>
              </a:rPr>
              <a:t>intraventricular</a:t>
            </a:r>
            <a:r>
              <a:rPr lang="en-IN" dirty="0" smtClean="0">
                <a:hlinkClick r:id="rId4" tooltip="Intraventricular hemorrhage"/>
              </a:rPr>
              <a:t> </a:t>
            </a:r>
            <a:r>
              <a:rPr lang="en-IN" dirty="0" err="1" smtClean="0">
                <a:hlinkClick r:id="rId4" tooltip="Intraventricular hemorrhage"/>
              </a:rPr>
              <a:t>hemorrhage</a:t>
            </a:r>
            <a:r>
              <a:rPr lang="en-IN" dirty="0" smtClean="0"/>
              <a:t> (bleeding within the brain's </a:t>
            </a:r>
            <a:r>
              <a:rPr lang="en-IN" dirty="0" smtClean="0">
                <a:hlinkClick r:id="rId5" tooltip="Ventricular system"/>
              </a:rPr>
              <a:t>ventricular system</a:t>
            </a:r>
            <a:r>
              <a:rPr lang="en-IN" dirty="0" smtClean="0"/>
              <a:t>).</a:t>
            </a:r>
          </a:p>
          <a:p>
            <a:r>
              <a:rPr lang="en-IN" dirty="0" smtClean="0">
                <a:hlinkClick r:id="rId6" tooltip="Subarachnoid hemorrhage"/>
              </a:rPr>
              <a:t>Subarachnoid </a:t>
            </a:r>
            <a:r>
              <a:rPr lang="en-IN" dirty="0" err="1" smtClean="0">
                <a:hlinkClick r:id="rId6" tooltip="Subarachnoid hemorrhage"/>
              </a:rPr>
              <a:t>hemorrhage</a:t>
            </a:r>
            <a:r>
              <a:rPr lang="en-IN" dirty="0" smtClean="0"/>
              <a:t>, Is a less common type of hemorrhagic strokes. bleeding that occurs outside of the brain tissue but still within the skull, precisely between the </a:t>
            </a:r>
            <a:r>
              <a:rPr lang="en-IN" dirty="0" err="1" smtClean="0">
                <a:hlinkClick r:id="rId7" tooltip="Arachnoid mater"/>
              </a:rPr>
              <a:t>arachnoid</a:t>
            </a:r>
            <a:r>
              <a:rPr lang="en-IN" dirty="0" smtClean="0">
                <a:hlinkClick r:id="rId7" tooltip="Arachnoid mater"/>
              </a:rPr>
              <a:t> mater</a:t>
            </a:r>
            <a:r>
              <a:rPr lang="en-IN" dirty="0" smtClean="0"/>
              <a:t> and </a:t>
            </a:r>
            <a:r>
              <a:rPr lang="en-IN" dirty="0" err="1" smtClean="0">
                <a:hlinkClick r:id="rId8" tooltip="Pia mater"/>
              </a:rPr>
              <a:t>pia</a:t>
            </a:r>
            <a:r>
              <a:rPr lang="en-IN" dirty="0" smtClean="0">
                <a:hlinkClick r:id="rId8" tooltip="Pia mater"/>
              </a:rPr>
              <a:t> mater</a:t>
            </a:r>
            <a:endParaRPr lang="en-IN"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186766" cy="928694"/>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smtClean="0"/>
              <a:t>DEFINITION</a:t>
            </a:r>
            <a:endParaRPr lang="en-IN" dirty="0"/>
          </a:p>
        </p:txBody>
      </p:sp>
      <p:sp>
        <p:nvSpPr>
          <p:cNvPr id="3" name="Content Placeholder 2"/>
          <p:cNvSpPr>
            <a:spLocks noGrp="1"/>
          </p:cNvSpPr>
          <p:nvPr>
            <p:ph idx="1"/>
          </p:nvPr>
        </p:nvSpPr>
        <p:spPr>
          <a:xfrm>
            <a:off x="0" y="857232"/>
            <a:ext cx="9144000" cy="6000768"/>
          </a:xfrm>
        </p:spPr>
        <p:txBody>
          <a:bodyPr>
            <a:noAutofit/>
          </a:bodyPr>
          <a:lstStyle/>
          <a:p>
            <a:endParaRPr lang="en-IN" dirty="0" smtClean="0"/>
          </a:p>
          <a:p>
            <a:r>
              <a:rPr lang="en-IN" dirty="0" smtClean="0"/>
              <a:t>In </a:t>
            </a:r>
            <a:r>
              <a:rPr lang="en-IN" dirty="0"/>
              <a:t>the 1970s the </a:t>
            </a:r>
            <a:r>
              <a:rPr lang="en-IN" dirty="0" err="1" smtClean="0">
                <a:hlinkClick r:id="rId2" tooltip="World Health Organization"/>
              </a:rPr>
              <a:t>WorldHealthOrganization</a:t>
            </a:r>
            <a:r>
              <a:rPr lang="en-IN" dirty="0"/>
              <a:t> defined stroke as a "neurological deficit of </a:t>
            </a:r>
            <a:r>
              <a:rPr lang="en-IN" dirty="0" err="1"/>
              <a:t>cerebrovascular</a:t>
            </a:r>
            <a:r>
              <a:rPr lang="en-IN" dirty="0"/>
              <a:t> cause that persists beyond 24 hours or is interrupted by death within 24 </a:t>
            </a:r>
            <a:r>
              <a:rPr lang="en-IN" dirty="0" smtClean="0"/>
              <a:t>hours“</a:t>
            </a:r>
          </a:p>
          <a:p>
            <a:r>
              <a:rPr lang="en-IN" dirty="0" smtClean="0"/>
              <a:t> </a:t>
            </a:r>
            <a:r>
              <a:rPr lang="en-IN" dirty="0"/>
              <a:t>The 24-hour limit divides stroke from </a:t>
            </a:r>
            <a:r>
              <a:rPr lang="en-IN" dirty="0">
                <a:hlinkClick r:id="rId3" tooltip="Transient ischemic attack"/>
              </a:rPr>
              <a:t>transient ischemic attack</a:t>
            </a:r>
            <a:r>
              <a:rPr lang="en-IN" dirty="0"/>
              <a:t>, which is a related syndrome of stroke symptoms that resolve completely within 24 hours</a:t>
            </a:r>
            <a:r>
              <a:rPr lang="en-IN" dirty="0" smtClean="0"/>
              <a:t>.</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357190"/>
          </a:xfrm>
        </p:spPr>
        <p:txBody>
          <a:bodyPr>
            <a:normAutofit fontScale="90000"/>
          </a:bodyPr>
          <a:lstStyle/>
          <a:p>
            <a:r>
              <a:rPr lang="en-IN" b="1" dirty="0" smtClean="0"/>
              <a:t>Cerebral Arterial Territories.</a:t>
            </a:r>
            <a:br>
              <a:rPr lang="en-IN" b="1" dirty="0" smtClean="0"/>
            </a:br>
            <a:endParaRPr lang="en-IN" dirty="0"/>
          </a:p>
        </p:txBody>
      </p:sp>
      <p:sp>
        <p:nvSpPr>
          <p:cNvPr id="3" name="Content Placeholder 2"/>
          <p:cNvSpPr>
            <a:spLocks noGrp="1"/>
          </p:cNvSpPr>
          <p:nvPr>
            <p:ph sz="half" idx="1"/>
          </p:nvPr>
        </p:nvSpPr>
        <p:spPr>
          <a:xfrm>
            <a:off x="0" y="500042"/>
            <a:ext cx="3857620" cy="6215106"/>
          </a:xfrm>
        </p:spPr>
        <p:txBody>
          <a:bodyPr>
            <a:noAutofit/>
          </a:bodyPr>
          <a:lstStyle/>
          <a:p>
            <a:r>
              <a:rPr lang="en-IN" b="1" dirty="0" smtClean="0"/>
              <a:t>Posterior Inferior </a:t>
            </a:r>
            <a:r>
              <a:rPr lang="en-IN" b="1" dirty="0" err="1" smtClean="0"/>
              <a:t>Cerebellar</a:t>
            </a:r>
            <a:r>
              <a:rPr lang="en-IN" b="1" dirty="0" smtClean="0"/>
              <a:t> Artery (PICA in blue)</a:t>
            </a:r>
            <a:r>
              <a:rPr lang="en-IN" dirty="0" smtClean="0"/>
              <a:t/>
            </a:r>
            <a:br>
              <a:rPr lang="en-IN" dirty="0" smtClean="0"/>
            </a:br>
            <a:r>
              <a:rPr lang="en-IN" dirty="0" smtClean="0"/>
              <a:t>The PICA territory is on the inferior occipital surface of the cerebellum and is in equilibrium with the territory of the AICA in purple, which is on the lateral side. The larger the PICA territory, the smaller the AICA and </a:t>
            </a:r>
            <a:r>
              <a:rPr lang="en-IN" dirty="0" err="1" smtClean="0"/>
              <a:t>viceversa</a:t>
            </a:r>
            <a:r>
              <a:rPr lang="en-IN" dirty="0" smtClean="0"/>
              <a:t>.</a:t>
            </a:r>
          </a:p>
          <a:p>
            <a:pPr>
              <a:buNone/>
            </a:pPr>
            <a:r>
              <a:rPr lang="en-IN" sz="2400" dirty="0" smtClean="0"/>
              <a:t/>
            </a:r>
            <a:br>
              <a:rPr lang="en-IN" sz="2400" dirty="0" smtClean="0"/>
            </a:br>
            <a:endParaRPr lang="en-IN" sz="2400" dirty="0" smtClean="0"/>
          </a:p>
          <a:p>
            <a:pPr>
              <a:buNone/>
            </a:pPr>
            <a:r>
              <a:rPr lang="en-IN" sz="2000" dirty="0" smtClean="0"/>
              <a:t/>
            </a:r>
            <a:br>
              <a:rPr lang="en-IN" sz="2000" dirty="0" smtClean="0"/>
            </a:br>
            <a:endParaRPr lang="en-IN" sz="2000" dirty="0" smtClean="0"/>
          </a:p>
          <a:p>
            <a:endParaRPr lang="en-IN" sz="1400" dirty="0"/>
          </a:p>
        </p:txBody>
      </p:sp>
      <p:pic>
        <p:nvPicPr>
          <p:cNvPr id="5122" name="Picture 2" descr="C:\Users\Windows\Desktop\a509797854359e_Territory.jpg"/>
          <p:cNvPicPr>
            <a:picLocks noGrp="1" noChangeAspect="1" noChangeArrowheads="1"/>
          </p:cNvPicPr>
          <p:nvPr>
            <p:ph sz="half" idx="2"/>
          </p:nvPr>
        </p:nvPicPr>
        <p:blipFill>
          <a:blip r:embed="rId2"/>
          <a:srcRect/>
          <a:stretch>
            <a:fillRect/>
          </a:stretch>
        </p:blipFill>
        <p:spPr bwMode="auto">
          <a:xfrm>
            <a:off x="3857620" y="500042"/>
            <a:ext cx="5286380" cy="60722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4290"/>
            <a:ext cx="3471858" cy="5911873"/>
          </a:xfrm>
        </p:spPr>
        <p:txBody>
          <a:bodyPr>
            <a:normAutofit fontScale="92500" lnSpcReduction="20000"/>
          </a:bodyPr>
          <a:lstStyle/>
          <a:p>
            <a:r>
              <a:rPr lang="en-IN" b="1" dirty="0" smtClean="0"/>
              <a:t>Branches from vertebral and basilar artery</a:t>
            </a:r>
            <a:r>
              <a:rPr lang="en-IN" dirty="0" smtClean="0"/>
              <a:t/>
            </a:r>
            <a:br>
              <a:rPr lang="en-IN" dirty="0" smtClean="0"/>
            </a:br>
            <a:r>
              <a:rPr lang="en-IN" dirty="0" smtClean="0"/>
              <a:t>These branches supply the medulla oblongata (in blue) and the </a:t>
            </a:r>
            <a:r>
              <a:rPr lang="en-IN" dirty="0" err="1" smtClean="0"/>
              <a:t>pons</a:t>
            </a:r>
            <a:r>
              <a:rPr lang="en-IN" dirty="0" smtClean="0"/>
              <a:t> (in green).</a:t>
            </a:r>
          </a:p>
          <a:p>
            <a:r>
              <a:rPr lang="en-IN" b="1" dirty="0" smtClean="0"/>
              <a:t> (</a:t>
            </a:r>
            <a:r>
              <a:rPr lang="en-IN" b="1" dirty="0" err="1" smtClean="0"/>
              <a:t>AchA</a:t>
            </a:r>
            <a:r>
              <a:rPr lang="en-IN" b="1" dirty="0" smtClean="0"/>
              <a:t> in blue)</a:t>
            </a:r>
            <a:r>
              <a:rPr lang="en-IN" dirty="0" smtClean="0"/>
              <a:t/>
            </a:r>
            <a:br>
              <a:rPr lang="en-IN" dirty="0" smtClean="0"/>
            </a:br>
            <a:r>
              <a:rPr lang="en-IN" dirty="0" smtClean="0"/>
              <a:t>The territory of the </a:t>
            </a:r>
            <a:r>
              <a:rPr lang="en-IN" dirty="0" err="1" smtClean="0"/>
              <a:t>AChA</a:t>
            </a:r>
            <a:r>
              <a:rPr lang="en-IN" dirty="0" smtClean="0"/>
              <a:t> is part of the hippocampus, the posterior limb of the internal capsule and extends upwards to an area lateral to the posterior part of the </a:t>
            </a:r>
            <a:r>
              <a:rPr lang="en-IN" dirty="0" err="1" smtClean="0"/>
              <a:t>cella</a:t>
            </a:r>
            <a:r>
              <a:rPr lang="en-IN" dirty="0" smtClean="0"/>
              <a:t> media. </a:t>
            </a:r>
          </a:p>
          <a:p>
            <a:endParaRPr lang="en-IN" dirty="0"/>
          </a:p>
        </p:txBody>
      </p:sp>
      <p:pic>
        <p:nvPicPr>
          <p:cNvPr id="5" name="Picture 2" descr="C:\Users\Windows\Desktop\a509797854359e_Territory.jpg"/>
          <p:cNvPicPr>
            <a:picLocks noGrp="1" noChangeAspect="1" noChangeArrowheads="1"/>
          </p:cNvPicPr>
          <p:nvPr>
            <p:ph sz="half" idx="2"/>
          </p:nvPr>
        </p:nvPicPr>
        <p:blipFill>
          <a:blip r:embed="rId2"/>
          <a:srcRect/>
          <a:stretch>
            <a:fillRect/>
          </a:stretch>
        </p:blipFill>
        <p:spPr bwMode="auto">
          <a:xfrm>
            <a:off x="3857620" y="214290"/>
            <a:ext cx="5072098" cy="59118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214810" cy="6858000"/>
          </a:xfrm>
        </p:spPr>
        <p:txBody>
          <a:bodyPr>
            <a:noAutofit/>
          </a:bodyPr>
          <a:lstStyle/>
          <a:p>
            <a:r>
              <a:rPr lang="en-IN" sz="2400" b="1" dirty="0" smtClean="0"/>
              <a:t> </a:t>
            </a:r>
            <a:r>
              <a:rPr lang="en-IN" b="1" dirty="0" smtClean="0"/>
              <a:t>(ACA in red)</a:t>
            </a:r>
            <a:r>
              <a:rPr lang="en-IN" dirty="0" smtClean="0"/>
              <a:t/>
            </a:r>
            <a:br>
              <a:rPr lang="en-IN" dirty="0" smtClean="0"/>
            </a:br>
            <a:r>
              <a:rPr lang="en-IN" dirty="0" smtClean="0"/>
              <a:t>The ACA supplies the medial part of the frontal and the parietal lobe and the anterior portion of the corpus </a:t>
            </a:r>
            <a:r>
              <a:rPr lang="en-IN" dirty="0" err="1" smtClean="0"/>
              <a:t>callosum</a:t>
            </a:r>
            <a:r>
              <a:rPr lang="en-IN" dirty="0" smtClean="0"/>
              <a:t>, basal ganglia and internal capsule.</a:t>
            </a:r>
          </a:p>
          <a:p>
            <a:r>
              <a:rPr lang="en-IN" b="1" dirty="0" smtClean="0"/>
              <a:t>Superior </a:t>
            </a:r>
            <a:r>
              <a:rPr lang="en-IN" b="1" dirty="0" err="1" smtClean="0"/>
              <a:t>Cerebellar</a:t>
            </a:r>
            <a:r>
              <a:rPr lang="en-IN" b="1" dirty="0" smtClean="0"/>
              <a:t> Artery (SCA in grey)</a:t>
            </a:r>
            <a:r>
              <a:rPr lang="en-IN" dirty="0" smtClean="0"/>
              <a:t/>
            </a:r>
            <a:br>
              <a:rPr lang="en-IN" dirty="0" smtClean="0"/>
            </a:br>
            <a:r>
              <a:rPr lang="en-IN" dirty="0" smtClean="0"/>
              <a:t>The SCA territory is in the superior and </a:t>
            </a:r>
            <a:r>
              <a:rPr lang="en-IN" dirty="0" err="1" smtClean="0"/>
              <a:t>tentorial</a:t>
            </a:r>
            <a:r>
              <a:rPr lang="en-IN" dirty="0" smtClean="0"/>
              <a:t> surface of the cerebellum.</a:t>
            </a:r>
            <a:br>
              <a:rPr lang="en-IN" dirty="0" smtClean="0"/>
            </a:br>
            <a:endParaRPr lang="en-IN" dirty="0" smtClean="0"/>
          </a:p>
          <a:p>
            <a:endParaRPr lang="en-IN" sz="1400" dirty="0"/>
          </a:p>
        </p:txBody>
      </p:sp>
      <p:pic>
        <p:nvPicPr>
          <p:cNvPr id="5" name="Picture 2" descr="C:\Users\Windows\Desktop\a509797854359e_Territory.jpg"/>
          <p:cNvPicPr>
            <a:picLocks noGrp="1" noChangeAspect="1" noChangeArrowheads="1"/>
          </p:cNvPicPr>
          <p:nvPr>
            <p:ph sz="half" idx="2"/>
          </p:nvPr>
        </p:nvPicPr>
        <p:blipFill>
          <a:blip r:embed="rId2"/>
          <a:srcRect/>
          <a:stretch>
            <a:fillRect/>
          </a:stretch>
        </p:blipFill>
        <p:spPr bwMode="auto">
          <a:xfrm>
            <a:off x="5038498" y="214290"/>
            <a:ext cx="3281816" cy="65008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57166"/>
            <a:ext cx="4257676" cy="6143668"/>
          </a:xfrm>
        </p:spPr>
        <p:txBody>
          <a:bodyPr>
            <a:normAutofit fontScale="77500" lnSpcReduction="20000"/>
          </a:bodyPr>
          <a:lstStyle/>
          <a:p>
            <a:r>
              <a:rPr lang="en-IN" sz="3300" b="1" dirty="0" smtClean="0"/>
              <a:t> (MCA in yellow)</a:t>
            </a:r>
            <a:r>
              <a:rPr lang="en-IN" sz="3300" dirty="0" smtClean="0"/>
              <a:t/>
            </a:r>
            <a:br>
              <a:rPr lang="en-IN" sz="3300" dirty="0" smtClean="0"/>
            </a:br>
            <a:r>
              <a:rPr lang="en-IN" sz="3300" dirty="0" smtClean="0"/>
              <a:t>The cortical branches of the MCA supply the lateral surface of the hemisphere, except for the medial part of the frontal and the parietal lobe (anterior cerebral artery), and the inferior part of the temporal lobe (posterior cerebral artery).</a:t>
            </a:r>
          </a:p>
          <a:p>
            <a:r>
              <a:rPr lang="en-IN" sz="3300" b="1" dirty="0" smtClean="0"/>
              <a:t>(PCA in green)</a:t>
            </a:r>
            <a:r>
              <a:rPr lang="en-IN" sz="3300" dirty="0" smtClean="0"/>
              <a:t/>
            </a:r>
            <a:br>
              <a:rPr lang="en-IN" sz="3300" dirty="0" smtClean="0"/>
            </a:br>
            <a:r>
              <a:rPr lang="en-IN" sz="3300" dirty="0" smtClean="0"/>
              <a:t>P1 extends from origin of the PCA to the posterior communicating artery, contributing to the circle of Willis. </a:t>
            </a:r>
            <a:br>
              <a:rPr lang="en-IN" sz="3300" dirty="0" smtClean="0"/>
            </a:br>
            <a:endParaRPr lang="en-IN" sz="3300" dirty="0" smtClean="0"/>
          </a:p>
          <a:p>
            <a:endParaRPr lang="en-IN" dirty="0"/>
          </a:p>
        </p:txBody>
      </p:sp>
      <p:pic>
        <p:nvPicPr>
          <p:cNvPr id="2050" name="Picture 2" descr="C:\Users\Windows\Desktop\a509797854359e_Territory.jpg"/>
          <p:cNvPicPr>
            <a:picLocks noGrp="1" noChangeAspect="1" noChangeArrowheads="1"/>
          </p:cNvPicPr>
          <p:nvPr>
            <p:ph sz="half" idx="2"/>
          </p:nvPr>
        </p:nvPicPr>
        <p:blipFill>
          <a:blip r:embed="rId2"/>
          <a:srcRect/>
          <a:stretch>
            <a:fillRect/>
          </a:stretch>
        </p:blipFill>
        <p:spPr bwMode="auto">
          <a:xfrm>
            <a:off x="4929190" y="131058"/>
            <a:ext cx="4000528" cy="644121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3656</TotalTime>
  <Words>1162</Words>
  <Application>Microsoft Office PowerPoint</Application>
  <PresentationFormat>On-screen Show (4:3)</PresentationFormat>
  <Paragraphs>111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IMAGING IN ACUTE STROKE</vt:lpstr>
      <vt:lpstr>CLASSIFICATION</vt:lpstr>
      <vt:lpstr>1.ISCHEMIC</vt:lpstr>
      <vt:lpstr>2.Hemorrhagic</vt:lpstr>
      <vt:lpstr>DEFINITION</vt:lpstr>
      <vt:lpstr>Cerebral Arterial Territories. </vt:lpstr>
      <vt:lpstr>Slide 7</vt:lpstr>
      <vt:lpstr>Slide 8</vt:lpstr>
      <vt:lpstr>Slide 9</vt:lpstr>
      <vt:lpstr>Slide 10</vt:lpstr>
      <vt:lpstr> INTRODUCTION </vt:lpstr>
      <vt:lpstr>Hemodynamic pathophysiology in cerebral ischemia</vt:lpstr>
      <vt:lpstr>Continued. Fourth stage – Characterised by further decrease in perfusion pressure and decrease in both  CBF and CBV This stage is associated with tissue ischemia and hemodynamic failure.  CT has the advantage of being available 24 hours a day and is the gold standard for haemorrhage.  Haemorrhage on MR images can be quite confusing. On CT 60% of infarcts are seen within 3-6 hrs and virtually all are seen in 24 hours.  The overall sensitivity of CT to diagnose stroke is 64% and the specificity is 85%.</vt:lpstr>
      <vt:lpstr>CT Early signs of ischemia </vt:lpstr>
      <vt:lpstr> Hypo attenuating brain tissue </vt:lpstr>
      <vt:lpstr>Hypo density on CT= Irreversible ischemic brain damage</vt:lpstr>
      <vt:lpstr>Obscuration of the lentiform nucleus </vt:lpstr>
      <vt:lpstr> Insular Ribbon sign</vt:lpstr>
      <vt:lpstr>Dense MCA sign. </vt:lpstr>
      <vt:lpstr>Hemorrhagic infarcts </vt:lpstr>
      <vt:lpstr>Hemorrhage is most easily detected with CT, but it can also be visualized with gradient echo MR-sequences.</vt:lpstr>
      <vt:lpstr>CTA and CT Perfusion </vt:lpstr>
      <vt:lpstr>CT Perfusion (CTP)</vt:lpstr>
      <vt:lpstr>Slide 24</vt:lpstr>
      <vt:lpstr>MRI </vt:lpstr>
      <vt:lpstr>Diffusion Weighted Imaging (DWI) </vt:lpstr>
      <vt:lpstr>Slide 27</vt:lpstr>
      <vt:lpstr>Slide 28</vt:lpstr>
      <vt:lpstr>Slide 29</vt:lpstr>
      <vt:lpstr>Slide 30</vt:lpstr>
      <vt:lpstr>Perfusion MR Imaging </vt:lpstr>
      <vt:lpstr>Slide 32</vt:lpstr>
      <vt:lpstr>Slide 33</vt:lpstr>
      <vt:lpstr>Slide 34</vt:lpstr>
      <vt:lpstr>Slide 35</vt:lpstr>
      <vt:lpstr>Slide 36</vt:lpstr>
      <vt:lpstr>Slide 37</vt:lpstr>
      <vt:lpstr>Slide 38</vt:lpstr>
      <vt:lpstr>Slide 39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IN ACUTE STROKE</dc:title>
  <dc:creator>Windows</dc:creator>
  <cp:lastModifiedBy>Windows</cp:lastModifiedBy>
  <cp:revision>229</cp:revision>
  <dcterms:created xsi:type="dcterms:W3CDTF">2019-03-16T11:32:59Z</dcterms:created>
  <dcterms:modified xsi:type="dcterms:W3CDTF">2020-03-31T19:31:01Z</dcterms:modified>
</cp:coreProperties>
</file>